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385" r:id="rId3"/>
    <p:sldId id="350" r:id="rId4"/>
    <p:sldId id="361" r:id="rId5"/>
    <p:sldId id="366" r:id="rId6"/>
    <p:sldId id="446" r:id="rId7"/>
    <p:sldId id="452" r:id="rId8"/>
    <p:sldId id="418" r:id="rId9"/>
    <p:sldId id="404" r:id="rId10"/>
    <p:sldId id="405" r:id="rId11"/>
    <p:sldId id="410" r:id="rId12"/>
    <p:sldId id="419" r:id="rId13"/>
    <p:sldId id="444" r:id="rId14"/>
    <p:sldId id="417" r:id="rId15"/>
    <p:sldId id="447" r:id="rId16"/>
    <p:sldId id="434" r:id="rId17"/>
    <p:sldId id="441" r:id="rId18"/>
    <p:sldId id="423" r:id="rId19"/>
    <p:sldId id="420" r:id="rId20"/>
    <p:sldId id="432" r:id="rId21"/>
    <p:sldId id="425" r:id="rId22"/>
    <p:sldId id="451" r:id="rId23"/>
    <p:sldId id="449" r:id="rId24"/>
    <p:sldId id="450" r:id="rId25"/>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994"/>
  </p:normalViewPr>
  <p:slideViewPr>
    <p:cSldViewPr>
      <p:cViewPr varScale="1">
        <p:scale>
          <a:sx n="120" d="100"/>
          <a:sy n="120" d="100"/>
        </p:scale>
        <p:origin x="353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EFB8D6B3-A30B-7749-9E4A-469A43D7BFD2}" type="datetimeFigureOut">
              <a:rPr lang="en-US" smtClean="0"/>
              <a:t>3/11/22</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76FDED7C-D7CD-2243-A6BF-32A8C15CCA75}" type="slidenum">
              <a:rPr lang="en-US" smtClean="0"/>
              <a:t>‹#›</a:t>
            </a:fld>
            <a:endParaRPr lang="en-US"/>
          </a:p>
        </p:txBody>
      </p:sp>
    </p:spTree>
    <p:extLst>
      <p:ext uri="{BB962C8B-B14F-4D97-AF65-F5344CB8AC3E}">
        <p14:creationId xmlns:p14="http://schemas.microsoft.com/office/powerpoint/2010/main" val="241226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FDED7C-D7CD-2243-A6BF-32A8C15CCA75}" type="slidenum">
              <a:rPr lang="en-US" smtClean="0"/>
              <a:t>1</a:t>
            </a:fld>
            <a:endParaRPr lang="en-US"/>
          </a:p>
        </p:txBody>
      </p:sp>
    </p:spTree>
    <p:extLst>
      <p:ext uri="{BB962C8B-B14F-4D97-AF65-F5344CB8AC3E}">
        <p14:creationId xmlns:p14="http://schemas.microsoft.com/office/powerpoint/2010/main" val="151177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1200" dirty="0"/>
              <a:t>Ask clarifying questions</a:t>
            </a:r>
          </a:p>
          <a:p>
            <a:pPr marL="285750" indent="-285750">
              <a:lnSpc>
                <a:spcPct val="150000"/>
              </a:lnSpc>
              <a:buFont typeface="Arial" panose="020B0604020202020204" pitchFamily="34" charset="0"/>
              <a:buChar char="•"/>
            </a:pPr>
            <a:r>
              <a:rPr lang="en-US" sz="1200" dirty="0"/>
              <a:t>Identify the key goal of case study </a:t>
            </a:r>
          </a:p>
          <a:p>
            <a:pPr marL="285750" indent="-285750">
              <a:lnSpc>
                <a:spcPct val="150000"/>
              </a:lnSpc>
              <a:buFont typeface="Arial" panose="020B0604020202020204" pitchFamily="34" charset="0"/>
              <a:buChar char="•"/>
            </a:pPr>
            <a:r>
              <a:rPr lang="en-US" sz="1200" dirty="0"/>
              <a:t>Map out solution for how LendingTree can reach their goal (NOT ANALYSIS)</a:t>
            </a:r>
          </a:p>
          <a:p>
            <a:pPr marL="285750" indent="-285750">
              <a:lnSpc>
                <a:spcPct val="150000"/>
              </a:lnSpc>
              <a:buFont typeface="Arial" panose="020B0604020202020204" pitchFamily="34" charset="0"/>
              <a:buChar char="•"/>
            </a:pPr>
            <a:r>
              <a:rPr lang="en-US" sz="1200" dirty="0"/>
              <a:t>What analytic strategy (ML based) will reach address goal of study</a:t>
            </a:r>
          </a:p>
          <a:p>
            <a:endParaRPr lang="en-US" dirty="0"/>
          </a:p>
        </p:txBody>
      </p:sp>
      <p:sp>
        <p:nvSpPr>
          <p:cNvPr id="4" name="Slide Number Placeholder 3"/>
          <p:cNvSpPr>
            <a:spLocks noGrp="1"/>
          </p:cNvSpPr>
          <p:nvPr>
            <p:ph type="sldNum" sz="quarter" idx="5"/>
          </p:nvPr>
        </p:nvSpPr>
        <p:spPr/>
        <p:txBody>
          <a:bodyPr/>
          <a:lstStyle/>
          <a:p>
            <a:fld id="{76FDED7C-D7CD-2243-A6BF-32A8C15CCA75}" type="slidenum">
              <a:rPr lang="en-US" smtClean="0"/>
              <a:t>7</a:t>
            </a:fld>
            <a:endParaRPr lang="en-US"/>
          </a:p>
        </p:txBody>
      </p:sp>
    </p:spTree>
    <p:extLst>
      <p:ext uri="{BB962C8B-B14F-4D97-AF65-F5344CB8AC3E}">
        <p14:creationId xmlns:p14="http://schemas.microsoft.com/office/powerpoint/2010/main" val="43947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1200" dirty="0"/>
              <a:t>Ask clarifying questions</a:t>
            </a:r>
          </a:p>
          <a:p>
            <a:pPr marL="285750" indent="-285750">
              <a:lnSpc>
                <a:spcPct val="150000"/>
              </a:lnSpc>
              <a:buFont typeface="Arial" panose="020B0604020202020204" pitchFamily="34" charset="0"/>
              <a:buChar char="•"/>
            </a:pPr>
            <a:r>
              <a:rPr lang="en-US" sz="1200" dirty="0"/>
              <a:t>Identify the key goal of case study </a:t>
            </a:r>
          </a:p>
          <a:p>
            <a:pPr marL="285750" indent="-285750">
              <a:lnSpc>
                <a:spcPct val="150000"/>
              </a:lnSpc>
              <a:buFont typeface="Arial" panose="020B0604020202020204" pitchFamily="34" charset="0"/>
              <a:buChar char="•"/>
            </a:pPr>
            <a:r>
              <a:rPr lang="en-US" sz="1200" dirty="0"/>
              <a:t>Map out solution for how LendingTree can reach their goal (NOT ANALYSIS)</a:t>
            </a:r>
          </a:p>
          <a:p>
            <a:pPr marL="285750" indent="-285750">
              <a:lnSpc>
                <a:spcPct val="150000"/>
              </a:lnSpc>
              <a:buFont typeface="Arial" panose="020B0604020202020204" pitchFamily="34" charset="0"/>
              <a:buChar char="•"/>
            </a:pPr>
            <a:r>
              <a:rPr lang="en-US" sz="1200" dirty="0"/>
              <a:t>What analytic strategy (ML based) will reach address goal of study</a:t>
            </a:r>
          </a:p>
          <a:p>
            <a:endParaRPr lang="en-US" dirty="0"/>
          </a:p>
        </p:txBody>
      </p:sp>
      <p:sp>
        <p:nvSpPr>
          <p:cNvPr id="4" name="Slide Number Placeholder 3"/>
          <p:cNvSpPr>
            <a:spLocks noGrp="1"/>
          </p:cNvSpPr>
          <p:nvPr>
            <p:ph type="sldNum" sz="quarter" idx="5"/>
          </p:nvPr>
        </p:nvSpPr>
        <p:spPr/>
        <p:txBody>
          <a:bodyPr/>
          <a:lstStyle/>
          <a:p>
            <a:fld id="{76FDED7C-D7CD-2243-A6BF-32A8C15CCA75}" type="slidenum">
              <a:rPr lang="en-US" smtClean="0"/>
              <a:t>10</a:t>
            </a:fld>
            <a:endParaRPr lang="en-US"/>
          </a:p>
        </p:txBody>
      </p:sp>
    </p:spTree>
    <p:extLst>
      <p:ext uri="{BB962C8B-B14F-4D97-AF65-F5344CB8AC3E}">
        <p14:creationId xmlns:p14="http://schemas.microsoft.com/office/powerpoint/2010/main" val="245701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1200" dirty="0"/>
              <a:t>Ask clarifying questions</a:t>
            </a:r>
          </a:p>
          <a:p>
            <a:pPr marL="285750" indent="-285750">
              <a:lnSpc>
                <a:spcPct val="150000"/>
              </a:lnSpc>
              <a:buFont typeface="Arial" panose="020B0604020202020204" pitchFamily="34" charset="0"/>
              <a:buChar char="•"/>
            </a:pPr>
            <a:r>
              <a:rPr lang="en-US" sz="1200" dirty="0"/>
              <a:t>Identify the key goal of case study </a:t>
            </a:r>
          </a:p>
          <a:p>
            <a:pPr marL="285750" indent="-285750">
              <a:lnSpc>
                <a:spcPct val="150000"/>
              </a:lnSpc>
              <a:buFont typeface="Arial" panose="020B0604020202020204" pitchFamily="34" charset="0"/>
              <a:buChar char="•"/>
            </a:pPr>
            <a:r>
              <a:rPr lang="en-US" sz="1200" dirty="0"/>
              <a:t>Map out solution for how LendingTree can reach their goal (NOT ANALYSIS)</a:t>
            </a:r>
          </a:p>
          <a:p>
            <a:pPr marL="285750" indent="-285750">
              <a:lnSpc>
                <a:spcPct val="150000"/>
              </a:lnSpc>
              <a:buFont typeface="Arial" panose="020B0604020202020204" pitchFamily="34" charset="0"/>
              <a:buChar char="•"/>
            </a:pPr>
            <a:r>
              <a:rPr lang="en-US" sz="1200" dirty="0"/>
              <a:t>What analytic strategy (ML based) will reach address goal of study</a:t>
            </a:r>
          </a:p>
          <a:p>
            <a:endParaRPr lang="en-US" dirty="0"/>
          </a:p>
        </p:txBody>
      </p:sp>
      <p:sp>
        <p:nvSpPr>
          <p:cNvPr id="4" name="Slide Number Placeholder 3"/>
          <p:cNvSpPr>
            <a:spLocks noGrp="1"/>
          </p:cNvSpPr>
          <p:nvPr>
            <p:ph type="sldNum" sz="quarter" idx="5"/>
          </p:nvPr>
        </p:nvSpPr>
        <p:spPr/>
        <p:txBody>
          <a:bodyPr/>
          <a:lstStyle/>
          <a:p>
            <a:fld id="{76FDED7C-D7CD-2243-A6BF-32A8C15CCA75}" type="slidenum">
              <a:rPr lang="en-US" smtClean="0"/>
              <a:t>11</a:t>
            </a:fld>
            <a:endParaRPr lang="en-US"/>
          </a:p>
        </p:txBody>
      </p:sp>
    </p:spTree>
    <p:extLst>
      <p:ext uri="{BB962C8B-B14F-4D97-AF65-F5344CB8AC3E}">
        <p14:creationId xmlns:p14="http://schemas.microsoft.com/office/powerpoint/2010/main" val="239845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sz="2400" dirty="0"/>
              <a:t>k-fold stratified cross validation vs. hold out (5-folds)</a:t>
            </a:r>
          </a:p>
          <a:p>
            <a:pPr marL="514350" indent="-514350">
              <a:buAutoNum type="arabicPeriod"/>
            </a:pPr>
            <a:r>
              <a:rPr lang="en-US" sz="2400" dirty="0">
                <a:solidFill>
                  <a:srgbClr val="FF0000"/>
                </a:solidFill>
              </a:rPr>
              <a:t>Decision tree vs. random forest (ensemble)</a:t>
            </a:r>
          </a:p>
          <a:p>
            <a:pPr marL="514350" indent="-514350">
              <a:buAutoNum type="arabicPeriod"/>
            </a:pPr>
            <a:r>
              <a:rPr lang="en-US" sz="2400" dirty="0"/>
              <a:t>Decision tree vs. logistic regression </a:t>
            </a:r>
          </a:p>
          <a:p>
            <a:pPr marL="514350" indent="-514350">
              <a:buAutoNum type="arabicPeriod"/>
            </a:pPr>
            <a:r>
              <a:rPr lang="en-US" sz="2400" dirty="0"/>
              <a:t>Compare different combinations of the 4 features</a:t>
            </a:r>
          </a:p>
          <a:p>
            <a:pPr marL="514350" indent="-514350">
              <a:buAutoNum type="arabicPeriod"/>
            </a:pPr>
            <a:r>
              <a:rPr lang="en-US" sz="2400" dirty="0"/>
              <a:t>Compare different test split sizes (i.e., 0.30 vs. 0.20 vs. 0.05) </a:t>
            </a:r>
          </a:p>
          <a:p>
            <a:pPr marL="514350" indent="-514350">
              <a:buAutoNum type="arabicPeriod"/>
            </a:pPr>
            <a:r>
              <a:rPr lang="en-US" sz="2400" dirty="0"/>
              <a:t>Hyperparameter tuning for decision tree</a:t>
            </a:r>
          </a:p>
          <a:p>
            <a:pPr marL="971550" lvl="1" indent="-514350">
              <a:buAutoNum type="arabicPeriod"/>
            </a:pPr>
            <a:r>
              <a:rPr lang="en-US" sz="2400" dirty="0"/>
              <a:t>Minimum </a:t>
            </a:r>
            <a:r>
              <a:rPr lang="en-US" sz="2400" dirty="0" err="1"/>
              <a:t>obs</a:t>
            </a:r>
            <a:r>
              <a:rPr lang="en-US" sz="2400" dirty="0"/>
              <a:t> for node split (# of </a:t>
            </a:r>
            <a:r>
              <a:rPr lang="en-US" sz="2400" dirty="0" err="1"/>
              <a:t>obs</a:t>
            </a:r>
            <a:r>
              <a:rPr lang="en-US" sz="2400" dirty="0"/>
              <a:t> bf a split)</a:t>
            </a:r>
          </a:p>
          <a:p>
            <a:pPr marL="971550" lvl="1" indent="-514350">
              <a:buAutoNum type="arabicPeriod"/>
            </a:pPr>
            <a:r>
              <a:rPr lang="en-US" sz="2400" dirty="0"/>
              <a:t>Minimum </a:t>
            </a:r>
            <a:r>
              <a:rPr lang="en-US" sz="2400" dirty="0" err="1"/>
              <a:t>obs</a:t>
            </a:r>
            <a:r>
              <a:rPr lang="en-US" sz="2400" dirty="0"/>
              <a:t> for leaf</a:t>
            </a:r>
          </a:p>
          <a:p>
            <a:pPr marL="971550" lvl="1" indent="-514350">
              <a:buAutoNum type="arabicPeriod"/>
            </a:pPr>
            <a:r>
              <a:rPr lang="en-US" sz="2400" dirty="0"/>
              <a:t>Max depth of a tree</a:t>
            </a:r>
          </a:p>
          <a:p>
            <a:pPr marL="971550" lvl="1" indent="-514350">
              <a:buAutoNum type="arabicPeriod"/>
            </a:pPr>
            <a:r>
              <a:rPr lang="en-US" sz="2400" dirty="0"/>
              <a:t>Criterion (entropy vs. </a:t>
            </a:r>
            <a:r>
              <a:rPr lang="en-US" sz="2400" dirty="0" err="1"/>
              <a:t>gini</a:t>
            </a:r>
            <a:r>
              <a:rPr lang="en-US" sz="2400" dirty="0"/>
              <a:t> index)</a:t>
            </a:r>
            <a:endParaRPr lang="en-US" sz="2800" dirty="0"/>
          </a:p>
          <a:p>
            <a:endParaRPr lang="en-US" dirty="0"/>
          </a:p>
        </p:txBody>
      </p:sp>
      <p:sp>
        <p:nvSpPr>
          <p:cNvPr id="4" name="Slide Number Placeholder 3"/>
          <p:cNvSpPr>
            <a:spLocks noGrp="1"/>
          </p:cNvSpPr>
          <p:nvPr>
            <p:ph type="sldNum" sz="quarter" idx="5"/>
          </p:nvPr>
        </p:nvSpPr>
        <p:spPr/>
        <p:txBody>
          <a:bodyPr/>
          <a:lstStyle/>
          <a:p>
            <a:fld id="{76FDED7C-D7CD-2243-A6BF-32A8C15CCA75}" type="slidenum">
              <a:rPr lang="en-US" smtClean="0"/>
              <a:t>12</a:t>
            </a:fld>
            <a:endParaRPr lang="en-US"/>
          </a:p>
        </p:txBody>
      </p:sp>
    </p:spTree>
    <p:extLst>
      <p:ext uri="{BB962C8B-B14F-4D97-AF65-F5344CB8AC3E}">
        <p14:creationId xmlns:p14="http://schemas.microsoft.com/office/powerpoint/2010/main" val="1693146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sz="1600" dirty="0"/>
              <a:t>k-fold stratified cross validation vs. hold out (5-folds)</a:t>
            </a:r>
          </a:p>
          <a:p>
            <a:pPr marL="971550" lvl="1" indent="-514350">
              <a:buAutoNum type="arabicPeriod"/>
            </a:pPr>
            <a:r>
              <a:rPr lang="en-US" sz="1600" dirty="0">
                <a:solidFill>
                  <a:srgbClr val="00B0F0"/>
                </a:solidFill>
              </a:rPr>
              <a:t>The solution is optimized via k-fold stratified cross validation because it ensures balance in the train/test sets for the proportion of accepted applications whereas the hold method does not. Our result confirm this because our accuracy increased to 96%.</a:t>
            </a:r>
          </a:p>
          <a:p>
            <a:pPr marL="514350" indent="-514350">
              <a:buAutoNum type="arabicPeriod"/>
            </a:pPr>
            <a:r>
              <a:rPr lang="en-US" sz="1600" dirty="0">
                <a:solidFill>
                  <a:srgbClr val="FF0000"/>
                </a:solidFill>
              </a:rPr>
              <a:t>Decision tree vs. random forest (ensemble)</a:t>
            </a:r>
          </a:p>
          <a:p>
            <a:pPr marL="514350" indent="-514350">
              <a:buAutoNum type="arabicPeriod"/>
            </a:pPr>
            <a:r>
              <a:rPr lang="en-US" sz="1600" dirty="0"/>
              <a:t>Decision tree vs. logistic regression </a:t>
            </a:r>
          </a:p>
          <a:p>
            <a:pPr marL="971550" lvl="1" indent="-514350">
              <a:buAutoNum type="arabicPeriod"/>
            </a:pPr>
            <a:r>
              <a:rPr lang="en-US" sz="1600" dirty="0">
                <a:solidFill>
                  <a:srgbClr val="00B0F0"/>
                </a:solidFill>
              </a:rPr>
              <a:t>This solution could be optimized because decisions are subject to overfitting and thus are less generalizable whereas logistic regression is a high bias/low variance algorithm and thus are more generalizable and possibly resulting in increased accuracy. Our results do not confirm our initial hypotheses as results yielded a 90% accuracy. </a:t>
            </a:r>
          </a:p>
          <a:p>
            <a:pPr marL="514350" indent="-514350">
              <a:buAutoNum type="arabicPeriod"/>
            </a:pPr>
            <a:r>
              <a:rPr lang="en-US" sz="1600" dirty="0"/>
              <a:t>Compare different combinations of the 4 features</a:t>
            </a:r>
          </a:p>
          <a:p>
            <a:pPr marL="971550" lvl="1" indent="-514350">
              <a:buAutoNum type="arabicPeriod"/>
            </a:pPr>
            <a:r>
              <a:rPr lang="en-US" sz="1600" dirty="0">
                <a:solidFill>
                  <a:srgbClr val="00B0F0"/>
                </a:solidFill>
              </a:rPr>
              <a:t>This solution could be optimized by creating a more parsimonious model – i.e., this is a less complex model, less likely to be overfitted, and thus more generalizable. </a:t>
            </a:r>
          </a:p>
          <a:p>
            <a:endParaRPr lang="en-US" dirty="0"/>
          </a:p>
        </p:txBody>
      </p:sp>
      <p:sp>
        <p:nvSpPr>
          <p:cNvPr id="4" name="Slide Number Placeholder 3"/>
          <p:cNvSpPr>
            <a:spLocks noGrp="1"/>
          </p:cNvSpPr>
          <p:nvPr>
            <p:ph type="sldNum" sz="quarter" idx="5"/>
          </p:nvPr>
        </p:nvSpPr>
        <p:spPr/>
        <p:txBody>
          <a:bodyPr/>
          <a:lstStyle/>
          <a:p>
            <a:fld id="{76FDED7C-D7CD-2243-A6BF-32A8C15CCA75}" type="slidenum">
              <a:rPr lang="en-US" smtClean="0"/>
              <a:t>13</a:t>
            </a:fld>
            <a:endParaRPr lang="en-US"/>
          </a:p>
        </p:txBody>
      </p:sp>
    </p:spTree>
    <p:extLst>
      <p:ext uri="{BB962C8B-B14F-4D97-AF65-F5344CB8AC3E}">
        <p14:creationId xmlns:p14="http://schemas.microsoft.com/office/powerpoint/2010/main" val="414212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08152" y="2151429"/>
            <a:ext cx="5642094" cy="1169670"/>
          </a:xfrm>
          <a:prstGeom prst="rect">
            <a:avLst/>
          </a:prstGeom>
        </p:spPr>
        <p:txBody>
          <a:bodyPr wrap="square" lIns="0" tIns="0" rIns="0" bIns="0">
            <a:spAutoFit/>
          </a:bodyPr>
          <a:lstStyle>
            <a:lvl1pPr>
              <a:defRPr sz="3900" b="0" i="0">
                <a:solidFill>
                  <a:schemeClr val="tx1"/>
                </a:solidFill>
                <a:latin typeface="Calibri-Light"/>
                <a:cs typeface="Calibri-Light"/>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3/11/22</a:t>
            </a:fld>
            <a:endParaRPr lang="en-US"/>
          </a:p>
        </p:txBody>
      </p:sp>
      <p:sp>
        <p:nvSpPr>
          <p:cNvPr id="6" name="Holder 6"/>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432FF"/>
                </a:solidFill>
                <a:latin typeface="Calibri-Light"/>
                <a:cs typeface="Calibri-Light"/>
              </a:defRPr>
            </a:lvl1pPr>
          </a:lstStyle>
          <a:p>
            <a:endParaRPr/>
          </a:p>
        </p:txBody>
      </p:sp>
      <p:sp>
        <p:nvSpPr>
          <p:cNvPr id="3" name="Holder 3"/>
          <p:cNvSpPr>
            <a:spLocks noGrp="1"/>
          </p:cNvSpPr>
          <p:nvPr>
            <p:ph type="body" idx="1"/>
          </p:nvPr>
        </p:nvSpPr>
        <p:spPr/>
        <p:txBody>
          <a:bodyPr lIns="0" tIns="0" rIns="0" bIns="0"/>
          <a:lstStyle>
            <a:lvl1pPr>
              <a:defRPr sz="13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3/11/22</a:t>
            </a:fld>
            <a:endParaRPr lang="en-US"/>
          </a:p>
        </p:txBody>
      </p:sp>
      <p:sp>
        <p:nvSpPr>
          <p:cNvPr id="6" name="Holder 6"/>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432FF"/>
                </a:solidFill>
                <a:latin typeface="Calibri-Light"/>
                <a:cs typeface="Calibri-Light"/>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3/11/22</a:t>
            </a:fld>
            <a:endParaRPr lang="en-US"/>
          </a:p>
        </p:txBody>
      </p:sp>
      <p:sp>
        <p:nvSpPr>
          <p:cNvPr id="7" name="Holder 7"/>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432FF"/>
                </a:solidFill>
                <a:latin typeface="Calibri-Light"/>
                <a:cs typeface="Calibri-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3/11/22</a:t>
            </a:fld>
            <a:endParaRPr lang="en-US"/>
          </a:p>
        </p:txBody>
      </p:sp>
      <p:sp>
        <p:nvSpPr>
          <p:cNvPr id="5" name="Holder 5"/>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3/11/22</a:t>
            </a:fld>
            <a:endParaRPr lang="en-US"/>
          </a:p>
        </p:txBody>
      </p:sp>
      <p:sp>
        <p:nvSpPr>
          <p:cNvPr id="4" name="Holder 4"/>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4783" y="1779319"/>
            <a:ext cx="1981835" cy="519430"/>
          </a:xfrm>
          <a:prstGeom prst="rect">
            <a:avLst/>
          </a:prstGeom>
        </p:spPr>
        <p:txBody>
          <a:bodyPr wrap="square" lIns="0" tIns="0" rIns="0" bIns="0">
            <a:spAutoFit/>
          </a:bodyPr>
          <a:lstStyle>
            <a:lvl1pPr>
              <a:defRPr sz="3200" b="0" i="0">
                <a:solidFill>
                  <a:srgbClr val="0432FF"/>
                </a:solidFill>
                <a:latin typeface="Calibri-Light"/>
                <a:cs typeface="Calibri-Light"/>
              </a:defRPr>
            </a:lvl1pPr>
          </a:lstStyle>
          <a:p>
            <a:endParaRPr/>
          </a:p>
        </p:txBody>
      </p:sp>
      <p:sp>
        <p:nvSpPr>
          <p:cNvPr id="3" name="Holder 3"/>
          <p:cNvSpPr>
            <a:spLocks noGrp="1"/>
          </p:cNvSpPr>
          <p:nvPr>
            <p:ph type="body" idx="1"/>
          </p:nvPr>
        </p:nvSpPr>
        <p:spPr>
          <a:xfrm>
            <a:off x="683440" y="2384086"/>
            <a:ext cx="4281805" cy="3660140"/>
          </a:xfrm>
          <a:prstGeom prst="rect">
            <a:avLst/>
          </a:prstGeom>
        </p:spPr>
        <p:txBody>
          <a:bodyPr wrap="square" lIns="0" tIns="0" rIns="0" bIns="0">
            <a:spAutoFit/>
          </a:bodyPr>
          <a:lstStyle>
            <a:lvl1pPr>
              <a:defRPr sz="13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3/11/22</a:t>
            </a:fld>
            <a:endParaRPr lang="en-US"/>
          </a:p>
        </p:txBody>
      </p:sp>
      <p:sp>
        <p:nvSpPr>
          <p:cNvPr id="6" name="Holder 6"/>
          <p:cNvSpPr>
            <a:spLocks noGrp="1"/>
          </p:cNvSpPr>
          <p:nvPr>
            <p:ph type="sldNum" sz="quarter" idx="7"/>
          </p:nvPr>
        </p:nvSpPr>
        <p:spPr>
          <a:xfrm>
            <a:off x="8706490" y="6106922"/>
            <a:ext cx="204470" cy="165100"/>
          </a:xfrm>
          <a:prstGeom prst="rect">
            <a:avLst/>
          </a:prstGeom>
        </p:spPr>
        <p:txBody>
          <a:bodyPr wrap="square" lIns="0" tIns="0" rIns="0" bIns="0">
            <a:spAutoFit/>
          </a:bodyPr>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hirag-sehra.medium.com/decision-trees-explained-easily-28f2324124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6283708"/>
          </a:xfrm>
          <a:prstGeom prst="rect">
            <a:avLst/>
          </a:prstGeom>
        </p:spPr>
        <p:txBody>
          <a:bodyPr vert="horz" wrap="square" lIns="0" tIns="74295" rIns="0" bIns="0" rtlCol="0">
            <a:spAutoFit/>
          </a:bodyPr>
          <a:lstStyle/>
          <a:p>
            <a:pPr marL="14604" marR="5080" indent="339090" algn="ctr">
              <a:lnSpc>
                <a:spcPct val="150000"/>
              </a:lnSpc>
              <a:spcBef>
                <a:spcPts val="585"/>
              </a:spcBef>
            </a:pPr>
            <a:r>
              <a:rPr lang="en-US" spc="60" dirty="0">
                <a:latin typeface="Calibri" panose="020F0502020204030204" pitchFamily="34" charset="0"/>
                <a:cs typeface="Calibri" panose="020F0502020204030204" pitchFamily="34" charset="0"/>
              </a:rPr>
              <a:t>MSSP 608</a:t>
            </a:r>
            <a:r>
              <a:rPr lang="en-US" spc="40" dirty="0">
                <a:latin typeface="Calibri" panose="020F0502020204030204" pitchFamily="34" charset="0"/>
                <a:cs typeface="Calibri" panose="020F0502020204030204" pitchFamily="34" charset="0"/>
              </a:rPr>
              <a:t>: </a:t>
            </a:r>
            <a:br>
              <a:rPr lang="en-US" spc="40" dirty="0">
                <a:latin typeface="Calibri" panose="020F0502020204030204" pitchFamily="34" charset="0"/>
                <a:cs typeface="Calibri" panose="020F0502020204030204" pitchFamily="34" charset="0"/>
              </a:rPr>
            </a:br>
            <a:r>
              <a:rPr lang="en-US" spc="170" dirty="0">
                <a:latin typeface="Calibri" panose="020F0502020204030204" pitchFamily="34" charset="0"/>
                <a:cs typeface="Calibri" panose="020F0502020204030204" pitchFamily="34" charset="0"/>
              </a:rPr>
              <a:t>Practical </a:t>
            </a:r>
            <a:r>
              <a:rPr lang="en-US" spc="50" dirty="0">
                <a:latin typeface="Calibri" panose="020F0502020204030204" pitchFamily="34" charset="0"/>
                <a:cs typeface="Calibri" panose="020F0502020204030204" pitchFamily="34" charset="0"/>
              </a:rPr>
              <a:t>Machine</a:t>
            </a:r>
            <a:r>
              <a:rPr lang="en-US" dirty="0">
                <a:latin typeface="Calibri" panose="020F0502020204030204" pitchFamily="34" charset="0"/>
                <a:cs typeface="Calibri" panose="020F0502020204030204" pitchFamily="34" charset="0"/>
              </a:rPr>
              <a:t> </a:t>
            </a:r>
            <a:r>
              <a:rPr lang="en-US" spc="45" dirty="0">
                <a:latin typeface="Calibri" panose="020F0502020204030204" pitchFamily="34" charset="0"/>
                <a:cs typeface="Calibri" panose="020F0502020204030204" pitchFamily="34" charset="0"/>
              </a:rPr>
              <a:t>Learning</a:t>
            </a:r>
            <a:r>
              <a:rPr lang="en-US" spc="10" dirty="0">
                <a:latin typeface="Calibri" panose="020F0502020204030204" pitchFamily="34" charset="0"/>
                <a:cs typeface="Calibri" panose="020F0502020204030204" pitchFamily="34" charset="0"/>
              </a:rPr>
              <a:t> </a:t>
            </a:r>
            <a:r>
              <a:rPr lang="en-US" spc="50" dirty="0">
                <a:latin typeface="Calibri" panose="020F0502020204030204" pitchFamily="34" charset="0"/>
                <a:cs typeface="Calibri" panose="020F0502020204030204" pitchFamily="34" charset="0"/>
              </a:rPr>
              <a:t>Methods</a:t>
            </a:r>
            <a:br>
              <a:rPr lang="en-US" spc="50" dirty="0">
                <a:latin typeface="Calibri" panose="020F0502020204030204" pitchFamily="34" charset="0"/>
                <a:cs typeface="Calibri" panose="020F0502020204030204" pitchFamily="34" charset="0"/>
              </a:rPr>
            </a:br>
            <a:r>
              <a:rPr lang="en-US" spc="50" dirty="0">
                <a:latin typeface="Calibri" panose="020F0502020204030204" pitchFamily="34" charset="0"/>
                <a:cs typeface="Calibri" panose="020F0502020204030204" pitchFamily="34" charset="0"/>
              </a:rPr>
              <a:t>Week 8</a:t>
            </a:r>
            <a:br>
              <a:rPr lang="en-US" spc="50" dirty="0">
                <a:latin typeface="Calibri" panose="020F0502020204030204" pitchFamily="34" charset="0"/>
                <a:cs typeface="Calibri" panose="020F0502020204030204" pitchFamily="34" charset="0"/>
              </a:rPr>
            </a:br>
            <a:br>
              <a:rPr lang="en-US" spc="50" dirty="0">
                <a:latin typeface="Calibri" panose="020F0502020204030204" pitchFamily="34" charset="0"/>
                <a:cs typeface="Calibri" panose="020F0502020204030204" pitchFamily="34" charset="0"/>
              </a:rPr>
            </a:br>
            <a:br>
              <a:rPr lang="en-US" spc="50" dirty="0">
                <a:latin typeface="Calibri" panose="020F0502020204030204" pitchFamily="34" charset="0"/>
                <a:cs typeface="Calibri" panose="020F0502020204030204" pitchFamily="34" charset="0"/>
              </a:rPr>
            </a:br>
            <a:br>
              <a:rPr lang="en-US" spc="50" dirty="0">
                <a:latin typeface="Calibri" panose="020F0502020204030204" pitchFamily="34" charset="0"/>
                <a:cs typeface="Calibri" panose="020F0502020204030204" pitchFamily="34" charset="0"/>
              </a:rPr>
            </a:br>
            <a:endParaRPr lang="en-US" spc="50" dirty="0">
              <a:latin typeface="Calibri" panose="020F0502020204030204" pitchFamily="34" charset="0"/>
              <a:cs typeface="Calibri" panose="020F0502020204030204" pitchFamily="34" charset="0"/>
            </a:endParaRP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1</a:t>
            </a:fld>
            <a:endParaRPr sz="9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10</a:t>
            </a:fld>
            <a:endParaRPr dirty="0"/>
          </a:p>
        </p:txBody>
      </p:sp>
      <p:sp>
        <p:nvSpPr>
          <p:cNvPr id="2" name="object 2"/>
          <p:cNvSpPr txBox="1">
            <a:spLocks noGrp="1"/>
          </p:cNvSpPr>
          <p:nvPr>
            <p:ph type="title"/>
          </p:nvPr>
        </p:nvSpPr>
        <p:spPr>
          <a:xfrm>
            <a:off x="457200" y="292356"/>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Findings from Assignment 1: </a:t>
            </a:r>
            <a:endParaRPr spc="25" dirty="0"/>
          </a:p>
        </p:txBody>
      </p:sp>
      <p:sp>
        <p:nvSpPr>
          <p:cNvPr id="3" name="TextBox 2">
            <a:extLst>
              <a:ext uri="{FF2B5EF4-FFF2-40B4-BE49-F238E27FC236}">
                <a16:creationId xmlns:a16="http://schemas.microsoft.com/office/drawing/2014/main" id="{66E964FB-3B31-BB44-B44F-42B863B5AF53}"/>
              </a:ext>
            </a:extLst>
          </p:cNvPr>
          <p:cNvSpPr txBox="1"/>
          <p:nvPr/>
        </p:nvSpPr>
        <p:spPr>
          <a:xfrm>
            <a:off x="499946" y="1143000"/>
            <a:ext cx="8173090" cy="7017306"/>
          </a:xfrm>
          <a:prstGeom prst="rect">
            <a:avLst/>
          </a:prstGeom>
          <a:noFill/>
        </p:spPr>
        <p:txBody>
          <a:bodyPr wrap="square" rtlCol="0">
            <a:spAutoFit/>
          </a:bodyPr>
          <a:lstStyle/>
          <a:p>
            <a:r>
              <a:rPr lang="en-US" sz="2400" b="1" dirty="0"/>
              <a:t>Label</a:t>
            </a:r>
          </a:p>
          <a:p>
            <a:pPr marL="342900" indent="-342900">
              <a:buFont typeface="+mj-lt"/>
              <a:buAutoNum type="arabicPeriod"/>
            </a:pPr>
            <a:r>
              <a:rPr lang="en-US" sz="2400" dirty="0"/>
              <a:t>Accept/Reject (we had to label – 0 and 1 – 0 indicted rejected borrowers and 1 represented accepted)</a:t>
            </a:r>
          </a:p>
          <a:p>
            <a:endParaRPr lang="en-US" sz="2400" dirty="0"/>
          </a:p>
          <a:p>
            <a:r>
              <a:rPr lang="en-US" sz="2400" b="1" dirty="0"/>
              <a:t>4 features: </a:t>
            </a:r>
          </a:p>
          <a:p>
            <a:pPr marL="342900" indent="-342900">
              <a:buFont typeface="+mj-lt"/>
              <a:buAutoNum type="arabicPeriod"/>
            </a:pPr>
            <a:r>
              <a:rPr lang="en-US" sz="2400" dirty="0"/>
              <a:t>Loan amount</a:t>
            </a:r>
          </a:p>
          <a:p>
            <a:pPr marL="342900" indent="-342900">
              <a:buFont typeface="+mj-lt"/>
              <a:buAutoNum type="arabicPeriod"/>
            </a:pPr>
            <a:r>
              <a:rPr lang="en-US" sz="2400" dirty="0"/>
              <a:t>FICO score</a:t>
            </a:r>
          </a:p>
          <a:p>
            <a:pPr marL="342900" indent="-342900">
              <a:buFont typeface="+mj-lt"/>
              <a:buAutoNum type="arabicPeriod"/>
            </a:pPr>
            <a:r>
              <a:rPr lang="en-US" sz="2400" dirty="0"/>
              <a:t>DTI</a:t>
            </a:r>
          </a:p>
          <a:p>
            <a:pPr marL="342900" indent="-342900">
              <a:buFont typeface="+mj-lt"/>
              <a:buAutoNum type="arabicPeriod"/>
            </a:pPr>
            <a:r>
              <a:rPr lang="en-US" sz="2400" dirty="0"/>
              <a:t>Employment length</a:t>
            </a:r>
          </a:p>
          <a:p>
            <a:endParaRPr lang="en-US" sz="2400" dirty="0"/>
          </a:p>
          <a:p>
            <a:r>
              <a:rPr lang="en-US" sz="2400" b="1" dirty="0"/>
              <a:t>Algorithm:</a:t>
            </a:r>
          </a:p>
          <a:p>
            <a:pPr marL="342900" indent="-342900">
              <a:buFont typeface="+mj-lt"/>
              <a:buAutoNum type="arabicPeriod"/>
            </a:pPr>
            <a:r>
              <a:rPr lang="en-US" sz="2400" dirty="0"/>
              <a:t>Decision Tree</a:t>
            </a:r>
          </a:p>
          <a:p>
            <a:pPr marL="342900" indent="-342900">
              <a:buFont typeface="+mj-lt"/>
              <a:buAutoNum type="arabicPeriod"/>
            </a:pPr>
            <a:endParaRPr lang="en-US" sz="2400" dirty="0"/>
          </a:p>
          <a:p>
            <a:r>
              <a:rPr lang="en-US" sz="2400" b="1" dirty="0"/>
              <a:t>Test/train:</a:t>
            </a:r>
          </a:p>
          <a:p>
            <a:pPr marL="342900" indent="-342900">
              <a:buFont typeface="+mj-lt"/>
              <a:buAutoNum type="arabicPeriod"/>
            </a:pPr>
            <a:r>
              <a:rPr lang="en-US" sz="2400" dirty="0"/>
              <a:t>Hold out (70/30 train/test split)</a:t>
            </a:r>
          </a:p>
          <a:p>
            <a:pPr marL="342900" indent="-342900">
              <a:buFont typeface="+mj-lt"/>
              <a:buAutoNum type="arabicPeriod"/>
            </a:pPr>
            <a:endParaRPr lang="en-US" sz="2400" dirty="0"/>
          </a:p>
          <a:p>
            <a:r>
              <a:rPr lang="en-US" sz="2400" b="1" dirty="0"/>
              <a:t>Accuracy:</a:t>
            </a:r>
          </a:p>
          <a:p>
            <a:r>
              <a:rPr lang="en-US" sz="2400" dirty="0"/>
              <a:t>~94.7% accuracy </a:t>
            </a:r>
          </a:p>
          <a:p>
            <a:pPr marL="342900" indent="-342900">
              <a:buFont typeface="+mj-lt"/>
              <a:buAutoNum type="arabicPeriod"/>
            </a:pPr>
            <a:endParaRPr lang="en-US" dirty="0"/>
          </a:p>
        </p:txBody>
      </p:sp>
    </p:spTree>
    <p:extLst>
      <p:ext uri="{BB962C8B-B14F-4D97-AF65-F5344CB8AC3E}">
        <p14:creationId xmlns:p14="http://schemas.microsoft.com/office/powerpoint/2010/main" val="287440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11</a:t>
            </a:fld>
            <a:endParaRPr dirty="0"/>
          </a:p>
        </p:txBody>
      </p:sp>
      <p:sp>
        <p:nvSpPr>
          <p:cNvPr id="2" name="object 2"/>
          <p:cNvSpPr txBox="1">
            <a:spLocks noGrp="1"/>
          </p:cNvSpPr>
          <p:nvPr>
            <p:ph type="title"/>
          </p:nvPr>
        </p:nvSpPr>
        <p:spPr>
          <a:xfrm>
            <a:off x="457200" y="292356"/>
            <a:ext cx="9372600" cy="510396"/>
          </a:xfrm>
          <a:prstGeom prst="rect">
            <a:avLst/>
          </a:prstGeom>
        </p:spPr>
        <p:txBody>
          <a:bodyPr vert="horz" wrap="square" lIns="0" tIns="17780" rIns="0" bIns="0" rtlCol="0">
            <a:spAutoFit/>
          </a:bodyPr>
          <a:lstStyle/>
          <a:p>
            <a:pPr marL="12700" algn="l">
              <a:spcBef>
                <a:spcPts val="140"/>
              </a:spcBef>
            </a:pPr>
            <a:r>
              <a:rPr lang="en-US" dirty="0"/>
              <a:t>Case Study</a:t>
            </a:r>
            <a:endParaRPr spc="25" dirty="0"/>
          </a:p>
        </p:txBody>
      </p:sp>
      <p:sp>
        <p:nvSpPr>
          <p:cNvPr id="3" name="TextBox 2">
            <a:extLst>
              <a:ext uri="{FF2B5EF4-FFF2-40B4-BE49-F238E27FC236}">
                <a16:creationId xmlns:a16="http://schemas.microsoft.com/office/drawing/2014/main" id="{66E964FB-3B31-BB44-B44F-42B863B5AF53}"/>
              </a:ext>
            </a:extLst>
          </p:cNvPr>
          <p:cNvSpPr txBox="1"/>
          <p:nvPr/>
        </p:nvSpPr>
        <p:spPr>
          <a:xfrm>
            <a:off x="520390" y="990600"/>
            <a:ext cx="8173090" cy="5693866"/>
          </a:xfrm>
          <a:prstGeom prst="rect">
            <a:avLst/>
          </a:prstGeom>
          <a:noFill/>
        </p:spPr>
        <p:txBody>
          <a:bodyPr wrap="square" rtlCol="0">
            <a:spAutoFit/>
          </a:bodyPr>
          <a:lstStyle/>
          <a:p>
            <a:r>
              <a:rPr lang="en-US" sz="2800" dirty="0"/>
              <a:t>Our client, LendingTree, thanked us for our initial analysis but are concerned that the algorithm we provided has not yet been optimized. The CEO expressed that “our initial results were a good start but we need additional analytics to ensure we have fully optimized the solution before it goes ‘live’.” </a:t>
            </a:r>
          </a:p>
          <a:p>
            <a:endParaRPr lang="en-US" sz="2800" dirty="0"/>
          </a:p>
          <a:p>
            <a:r>
              <a:rPr lang="en-US" sz="2800" dirty="0"/>
              <a:t>Remember steps of case study… </a:t>
            </a:r>
          </a:p>
          <a:p>
            <a:endParaRPr lang="en-US" sz="2800" dirty="0"/>
          </a:p>
          <a:p>
            <a:pPr marL="342900" indent="-342900">
              <a:buFont typeface="+mj-lt"/>
              <a:buAutoNum type="arabicPeriod"/>
            </a:pPr>
            <a:r>
              <a:rPr lang="en-US" sz="2800" dirty="0"/>
              <a:t>Clarifying questions</a:t>
            </a:r>
          </a:p>
          <a:p>
            <a:pPr marL="342900" indent="-342900">
              <a:buFont typeface="+mj-lt"/>
              <a:buAutoNum type="arabicPeriod"/>
            </a:pPr>
            <a:r>
              <a:rPr lang="en-US" sz="2800" dirty="0"/>
              <a:t>Identify the key goal </a:t>
            </a:r>
          </a:p>
          <a:p>
            <a:pPr marL="342900" indent="-342900">
              <a:buFont typeface="+mj-lt"/>
              <a:buAutoNum type="arabicPeriod"/>
            </a:pPr>
            <a:r>
              <a:rPr lang="en-US" sz="2800" dirty="0"/>
              <a:t>Map out solution (not yet the analysis)</a:t>
            </a:r>
          </a:p>
          <a:p>
            <a:pPr marL="342900" indent="-342900">
              <a:buFont typeface="+mj-lt"/>
              <a:buAutoNum type="arabicPeriod"/>
            </a:pPr>
            <a:r>
              <a:rPr lang="en-US" sz="2800" dirty="0"/>
              <a:t>Analysis plan </a:t>
            </a:r>
          </a:p>
        </p:txBody>
      </p:sp>
    </p:spTree>
    <p:extLst>
      <p:ext uri="{BB962C8B-B14F-4D97-AF65-F5344CB8AC3E}">
        <p14:creationId xmlns:p14="http://schemas.microsoft.com/office/powerpoint/2010/main" val="220126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12</a:t>
            </a:fld>
            <a:endParaRPr dirty="0"/>
          </a:p>
        </p:txBody>
      </p:sp>
      <p:sp>
        <p:nvSpPr>
          <p:cNvPr id="2" name="object 2"/>
          <p:cNvSpPr txBox="1">
            <a:spLocks noGrp="1"/>
          </p:cNvSpPr>
          <p:nvPr>
            <p:ph type="title"/>
          </p:nvPr>
        </p:nvSpPr>
        <p:spPr>
          <a:xfrm>
            <a:off x="457200" y="292356"/>
            <a:ext cx="9372600" cy="510396"/>
          </a:xfrm>
          <a:prstGeom prst="rect">
            <a:avLst/>
          </a:prstGeom>
        </p:spPr>
        <p:txBody>
          <a:bodyPr vert="horz" wrap="square" lIns="0" tIns="17780" rIns="0" bIns="0" rtlCol="0">
            <a:spAutoFit/>
          </a:bodyPr>
          <a:lstStyle/>
          <a:p>
            <a:pPr marL="12700" algn="l">
              <a:spcBef>
                <a:spcPts val="140"/>
              </a:spcBef>
            </a:pPr>
            <a:r>
              <a:rPr lang="en-US" spc="25" dirty="0"/>
              <a:t>How to optimize?</a:t>
            </a:r>
            <a:endParaRPr spc="25" dirty="0"/>
          </a:p>
        </p:txBody>
      </p:sp>
      <p:sp>
        <p:nvSpPr>
          <p:cNvPr id="3" name="TextBox 2">
            <a:extLst>
              <a:ext uri="{FF2B5EF4-FFF2-40B4-BE49-F238E27FC236}">
                <a16:creationId xmlns:a16="http://schemas.microsoft.com/office/drawing/2014/main" id="{66E964FB-3B31-BB44-B44F-42B863B5AF53}"/>
              </a:ext>
            </a:extLst>
          </p:cNvPr>
          <p:cNvSpPr txBox="1"/>
          <p:nvPr/>
        </p:nvSpPr>
        <p:spPr>
          <a:xfrm>
            <a:off x="534154" y="990600"/>
            <a:ext cx="8173090" cy="6001643"/>
          </a:xfrm>
          <a:prstGeom prst="rect">
            <a:avLst/>
          </a:prstGeom>
          <a:noFill/>
        </p:spPr>
        <p:txBody>
          <a:bodyPr wrap="square" rtlCol="0">
            <a:spAutoFit/>
          </a:bodyPr>
          <a:lstStyle/>
          <a:p>
            <a:pPr marL="514350" indent="-514350">
              <a:buAutoNum type="arabicPeriod"/>
            </a:pPr>
            <a:r>
              <a:rPr lang="en-US" sz="2400" dirty="0"/>
              <a:t>What is objective ?</a:t>
            </a:r>
          </a:p>
          <a:p>
            <a:endParaRPr lang="en-US" sz="2400" dirty="0"/>
          </a:p>
          <a:p>
            <a:r>
              <a:rPr lang="en-US" sz="2400" dirty="0"/>
              <a:t>Map out solution?</a:t>
            </a:r>
          </a:p>
          <a:p>
            <a:pPr marL="457200" indent="-457200">
              <a:buAutoNum type="arabicPeriod"/>
            </a:pPr>
            <a:r>
              <a:rPr lang="en-US" sz="2400" dirty="0"/>
              <a:t>Combinations of features (assignment 1 used all 4)</a:t>
            </a:r>
          </a:p>
          <a:p>
            <a:pPr marL="914400" lvl="1" indent="-457200">
              <a:buAutoNum type="arabicPeriod"/>
            </a:pPr>
            <a:r>
              <a:rPr lang="en-US" sz="2400" dirty="0"/>
              <a:t>Less complex, faster, more generalizable</a:t>
            </a:r>
          </a:p>
          <a:p>
            <a:pPr marL="457200" indent="-457200">
              <a:buAutoNum type="arabicPeriod"/>
            </a:pPr>
            <a:r>
              <a:rPr lang="en-US" sz="2400" dirty="0"/>
              <a:t>Decision vs. logistic regression</a:t>
            </a:r>
          </a:p>
          <a:p>
            <a:pPr marL="914400" lvl="1" indent="-457200">
              <a:buAutoNum type="arabicPeriod"/>
            </a:pPr>
            <a:r>
              <a:rPr lang="en-US" sz="2400" dirty="0"/>
              <a:t>Lower variance – results more model accuracy on test data</a:t>
            </a:r>
          </a:p>
          <a:p>
            <a:pPr marL="457200" indent="-457200">
              <a:buAutoNum type="arabicPeriod"/>
            </a:pPr>
            <a:r>
              <a:rPr lang="en-US" sz="2400" dirty="0"/>
              <a:t>Hyperparameter tuning</a:t>
            </a:r>
          </a:p>
          <a:p>
            <a:pPr marL="914400" lvl="1" indent="-457200">
              <a:buAutoNum type="arabicPeriod"/>
            </a:pPr>
            <a:r>
              <a:rPr lang="en-US" sz="2400" dirty="0"/>
              <a:t>Number of layers; minimum number of </a:t>
            </a:r>
            <a:r>
              <a:rPr lang="en-US" sz="2400" dirty="0" err="1"/>
              <a:t>obs</a:t>
            </a:r>
            <a:r>
              <a:rPr lang="en-US" sz="2400" dirty="0"/>
              <a:t> for leaf/split/node</a:t>
            </a:r>
          </a:p>
          <a:p>
            <a:pPr marL="914400" lvl="1" indent="-457200">
              <a:buAutoNum type="arabicPeriod"/>
            </a:pPr>
            <a:r>
              <a:rPr lang="en-US" sz="2400" dirty="0"/>
              <a:t>Important because…helps prevents overfitting</a:t>
            </a:r>
          </a:p>
          <a:p>
            <a:pPr marL="457200" indent="-457200">
              <a:buAutoNum type="arabicPeriod"/>
            </a:pPr>
            <a:r>
              <a:rPr lang="en-US" sz="2400" dirty="0"/>
              <a:t>K-fold cross-validation – k-fold stratified cross-validation</a:t>
            </a:r>
          </a:p>
          <a:p>
            <a:pPr marL="914400" lvl="1" indent="-457200">
              <a:buAutoNum type="arabicPeriod"/>
            </a:pPr>
            <a:r>
              <a:rPr lang="en-US" sz="2400" dirty="0"/>
              <a:t>Hold out methods may have different proportion of accept/reject in train/test split</a:t>
            </a:r>
          </a:p>
          <a:p>
            <a:pPr marL="457200" indent="-457200">
              <a:buAutoNum type="arabicPeriod"/>
            </a:pPr>
            <a:endParaRPr lang="en-US" sz="2400" dirty="0"/>
          </a:p>
        </p:txBody>
      </p:sp>
    </p:spTree>
    <p:extLst>
      <p:ext uri="{BB962C8B-B14F-4D97-AF65-F5344CB8AC3E}">
        <p14:creationId xmlns:p14="http://schemas.microsoft.com/office/powerpoint/2010/main" val="124830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13</a:t>
            </a:fld>
            <a:endParaRPr dirty="0"/>
          </a:p>
        </p:txBody>
      </p:sp>
      <p:sp>
        <p:nvSpPr>
          <p:cNvPr id="2" name="object 2"/>
          <p:cNvSpPr txBox="1">
            <a:spLocks noGrp="1"/>
          </p:cNvSpPr>
          <p:nvPr>
            <p:ph type="title"/>
          </p:nvPr>
        </p:nvSpPr>
        <p:spPr>
          <a:xfrm>
            <a:off x="457200" y="292356"/>
            <a:ext cx="9372600" cy="510396"/>
          </a:xfrm>
          <a:prstGeom prst="rect">
            <a:avLst/>
          </a:prstGeom>
        </p:spPr>
        <p:txBody>
          <a:bodyPr vert="horz" wrap="square" lIns="0" tIns="17780" rIns="0" bIns="0" rtlCol="0">
            <a:spAutoFit/>
          </a:bodyPr>
          <a:lstStyle/>
          <a:p>
            <a:pPr marL="12700" algn="l">
              <a:spcBef>
                <a:spcPts val="140"/>
              </a:spcBef>
            </a:pPr>
            <a:r>
              <a:rPr lang="en-US" spc="25" dirty="0"/>
              <a:t>How to optimize?</a:t>
            </a:r>
            <a:endParaRPr spc="25" dirty="0"/>
          </a:p>
        </p:txBody>
      </p:sp>
      <p:sp>
        <p:nvSpPr>
          <p:cNvPr id="3" name="TextBox 2">
            <a:extLst>
              <a:ext uri="{FF2B5EF4-FFF2-40B4-BE49-F238E27FC236}">
                <a16:creationId xmlns:a16="http://schemas.microsoft.com/office/drawing/2014/main" id="{66E964FB-3B31-BB44-B44F-42B863B5AF53}"/>
              </a:ext>
            </a:extLst>
          </p:cNvPr>
          <p:cNvSpPr txBox="1"/>
          <p:nvPr/>
        </p:nvSpPr>
        <p:spPr>
          <a:xfrm>
            <a:off x="534154" y="990600"/>
            <a:ext cx="8173090" cy="2800767"/>
          </a:xfrm>
          <a:prstGeom prst="rect">
            <a:avLst/>
          </a:prstGeom>
          <a:noFill/>
        </p:spPr>
        <p:txBody>
          <a:bodyPr wrap="square" rtlCol="0">
            <a:spAutoFit/>
          </a:bodyPr>
          <a:lstStyle/>
          <a:p>
            <a:r>
              <a:rPr lang="en-US" sz="1600" dirty="0"/>
              <a:t>Map out solution?</a:t>
            </a:r>
          </a:p>
          <a:p>
            <a:pPr marL="514350" indent="-514350">
              <a:buAutoNum type="arabicPeriod"/>
            </a:pPr>
            <a:r>
              <a:rPr lang="en-US" sz="1600" dirty="0"/>
              <a:t>k-fold stratified cross validation vs. hold out (5-folds)</a:t>
            </a:r>
          </a:p>
          <a:p>
            <a:pPr marL="514350" indent="-514350">
              <a:buAutoNum type="arabicPeriod"/>
            </a:pPr>
            <a:r>
              <a:rPr lang="en-US" sz="1600" dirty="0">
                <a:solidFill>
                  <a:srgbClr val="FF0000"/>
                </a:solidFill>
              </a:rPr>
              <a:t>Decision tree vs. random forest (ensemble)</a:t>
            </a:r>
          </a:p>
          <a:p>
            <a:pPr marL="514350" indent="-514350">
              <a:buAutoNum type="arabicPeriod"/>
            </a:pPr>
            <a:r>
              <a:rPr lang="en-US" sz="1600" dirty="0"/>
              <a:t>Decision tree vs. logistic regression </a:t>
            </a:r>
          </a:p>
          <a:p>
            <a:pPr marL="514350" indent="-514350">
              <a:buAutoNum type="arabicPeriod"/>
            </a:pPr>
            <a:r>
              <a:rPr lang="en-US" sz="1600" dirty="0"/>
              <a:t>Compare different combinations of the 4 features</a:t>
            </a:r>
          </a:p>
          <a:p>
            <a:pPr marL="514350" indent="-514350">
              <a:buAutoNum type="arabicPeriod"/>
            </a:pPr>
            <a:r>
              <a:rPr lang="en-US" sz="1600" dirty="0"/>
              <a:t>Compare different test split sizes (i.e., 0.30 vs. 0.20 vs. 0.05) </a:t>
            </a:r>
          </a:p>
          <a:p>
            <a:pPr marL="514350" indent="-514350">
              <a:buAutoNum type="arabicPeriod"/>
            </a:pPr>
            <a:r>
              <a:rPr lang="en-US" sz="1600" dirty="0"/>
              <a:t>Hyperparameter tuning for decision tree</a:t>
            </a:r>
          </a:p>
          <a:p>
            <a:pPr marL="971550" lvl="1" indent="-514350">
              <a:buAutoNum type="arabicPeriod"/>
            </a:pPr>
            <a:r>
              <a:rPr lang="en-US" sz="1600" dirty="0"/>
              <a:t>Minimum </a:t>
            </a:r>
            <a:r>
              <a:rPr lang="en-US" sz="1600" dirty="0" err="1"/>
              <a:t>obs</a:t>
            </a:r>
            <a:r>
              <a:rPr lang="en-US" sz="1600" dirty="0"/>
              <a:t> for node split (# of </a:t>
            </a:r>
            <a:r>
              <a:rPr lang="en-US" sz="1600" dirty="0" err="1"/>
              <a:t>obs</a:t>
            </a:r>
            <a:r>
              <a:rPr lang="en-US" sz="1600" dirty="0"/>
              <a:t> bf a split)</a:t>
            </a:r>
          </a:p>
          <a:p>
            <a:pPr marL="971550" lvl="1" indent="-514350">
              <a:buAutoNum type="arabicPeriod"/>
            </a:pPr>
            <a:r>
              <a:rPr lang="en-US" sz="1600" dirty="0"/>
              <a:t>Minimum </a:t>
            </a:r>
            <a:r>
              <a:rPr lang="en-US" sz="1600" dirty="0" err="1"/>
              <a:t>obs</a:t>
            </a:r>
            <a:r>
              <a:rPr lang="en-US" sz="1600" dirty="0"/>
              <a:t> for leaf</a:t>
            </a:r>
          </a:p>
          <a:p>
            <a:pPr marL="971550" lvl="1" indent="-514350">
              <a:buAutoNum type="arabicPeriod"/>
            </a:pPr>
            <a:r>
              <a:rPr lang="en-US" sz="1600" dirty="0"/>
              <a:t>Max depth of a tree</a:t>
            </a:r>
          </a:p>
          <a:p>
            <a:pPr marL="971550" lvl="1" indent="-514350">
              <a:buAutoNum type="arabicPeriod"/>
            </a:pPr>
            <a:r>
              <a:rPr lang="en-US" sz="1600" dirty="0"/>
              <a:t>Criterion (entropy vs. </a:t>
            </a:r>
            <a:r>
              <a:rPr lang="en-US" sz="1600" dirty="0" err="1"/>
              <a:t>gini</a:t>
            </a:r>
            <a:r>
              <a:rPr lang="en-US" sz="1600" dirty="0"/>
              <a:t> index)</a:t>
            </a:r>
            <a:endParaRPr lang="en-US" dirty="0"/>
          </a:p>
        </p:txBody>
      </p:sp>
    </p:spTree>
    <p:extLst>
      <p:ext uri="{BB962C8B-B14F-4D97-AF65-F5344CB8AC3E}">
        <p14:creationId xmlns:p14="http://schemas.microsoft.com/office/powerpoint/2010/main" val="60398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882229"/>
          </a:xfrm>
          <a:prstGeom prst="rect">
            <a:avLst/>
          </a:prstGeom>
        </p:spPr>
        <p:txBody>
          <a:bodyPr vert="horz" wrap="square" lIns="0" tIns="74295" rIns="0" bIns="0" rtlCol="0">
            <a:spAutoFit/>
          </a:bodyPr>
          <a:lstStyle/>
          <a:p>
            <a:pPr marL="14604" marR="5080" indent="339090" algn="ctr">
              <a:lnSpc>
                <a:spcPct val="150000"/>
              </a:lnSpc>
              <a:spcBef>
                <a:spcPts val="585"/>
              </a:spcBef>
            </a:pPr>
            <a:r>
              <a:rPr lang="en-US" spc="60" dirty="0">
                <a:latin typeface="Calibri" panose="020F0502020204030204" pitchFamily="34" charset="0"/>
                <a:cs typeface="Calibri" panose="020F0502020204030204" pitchFamily="34" charset="0"/>
              </a:rPr>
              <a:t>Review (last week)</a:t>
            </a:r>
            <a:endParaRPr lang="en-US" spc="50" dirty="0">
              <a:latin typeface="Calibri" panose="020F0502020204030204" pitchFamily="34" charset="0"/>
              <a:cs typeface="Calibri" panose="020F0502020204030204" pitchFamily="34" charset="0"/>
            </a:endParaRP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14</a:t>
            </a:fld>
            <a:endParaRPr sz="900">
              <a:latin typeface="Calibri"/>
              <a:cs typeface="Calibri"/>
            </a:endParaRPr>
          </a:p>
        </p:txBody>
      </p:sp>
    </p:spTree>
    <p:extLst>
      <p:ext uri="{BB962C8B-B14F-4D97-AF65-F5344CB8AC3E}">
        <p14:creationId xmlns:p14="http://schemas.microsoft.com/office/powerpoint/2010/main" val="36929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15</a:t>
            </a:fld>
            <a:endParaRPr dirty="0"/>
          </a:p>
        </p:txBody>
      </p:sp>
      <p:sp>
        <p:nvSpPr>
          <p:cNvPr id="2" name="object 2"/>
          <p:cNvSpPr txBox="1">
            <a:spLocks noGrp="1"/>
          </p:cNvSpPr>
          <p:nvPr>
            <p:ph type="title"/>
          </p:nvPr>
        </p:nvSpPr>
        <p:spPr>
          <a:xfrm>
            <a:off x="304800" y="4572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K-nearest neighbors:</a:t>
            </a:r>
            <a:endParaRPr spc="25" dirty="0"/>
          </a:p>
        </p:txBody>
      </p:sp>
      <p:pic>
        <p:nvPicPr>
          <p:cNvPr id="3" name="Picture 2">
            <a:extLst>
              <a:ext uri="{FF2B5EF4-FFF2-40B4-BE49-F238E27FC236}">
                <a16:creationId xmlns:a16="http://schemas.microsoft.com/office/drawing/2014/main" id="{0E72076A-E9FF-F144-B6AE-A5F56718E39B}"/>
              </a:ext>
            </a:extLst>
          </p:cNvPr>
          <p:cNvPicPr>
            <a:picLocks noChangeAspect="1"/>
          </p:cNvPicPr>
          <p:nvPr/>
        </p:nvPicPr>
        <p:blipFill>
          <a:blip r:embed="rId2"/>
          <a:stretch>
            <a:fillRect/>
          </a:stretch>
        </p:blipFill>
        <p:spPr>
          <a:xfrm>
            <a:off x="-20444" y="1470641"/>
            <a:ext cx="9982200" cy="5067300"/>
          </a:xfrm>
          <a:prstGeom prst="rect">
            <a:avLst/>
          </a:prstGeom>
        </p:spPr>
      </p:pic>
    </p:spTree>
    <p:extLst>
      <p:ext uri="{BB962C8B-B14F-4D97-AF65-F5344CB8AC3E}">
        <p14:creationId xmlns:p14="http://schemas.microsoft.com/office/powerpoint/2010/main" val="306271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16</a:t>
            </a:fld>
            <a:endParaRPr dirty="0"/>
          </a:p>
        </p:txBody>
      </p:sp>
      <p:sp>
        <p:nvSpPr>
          <p:cNvPr id="2" name="object 2"/>
          <p:cNvSpPr txBox="1">
            <a:spLocks noGrp="1"/>
          </p:cNvSpPr>
          <p:nvPr>
            <p:ph type="title"/>
          </p:nvPr>
        </p:nvSpPr>
        <p:spPr>
          <a:xfrm>
            <a:off x="304800" y="3048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What is Support Vector Machine?</a:t>
            </a:r>
            <a:endParaRPr spc="25" dirty="0"/>
          </a:p>
        </p:txBody>
      </p:sp>
      <p:pic>
        <p:nvPicPr>
          <p:cNvPr id="3" name="Picture 2">
            <a:extLst>
              <a:ext uri="{FF2B5EF4-FFF2-40B4-BE49-F238E27FC236}">
                <a16:creationId xmlns:a16="http://schemas.microsoft.com/office/drawing/2014/main" id="{5A1A0D63-6AC1-0C49-BB1B-B4670631CED1}"/>
              </a:ext>
            </a:extLst>
          </p:cNvPr>
          <p:cNvPicPr>
            <a:picLocks noChangeAspect="1"/>
          </p:cNvPicPr>
          <p:nvPr/>
        </p:nvPicPr>
        <p:blipFill>
          <a:blip r:embed="rId2"/>
          <a:stretch>
            <a:fillRect/>
          </a:stretch>
        </p:blipFill>
        <p:spPr>
          <a:xfrm>
            <a:off x="533400" y="980347"/>
            <a:ext cx="6754218" cy="6487253"/>
          </a:xfrm>
          <a:prstGeom prst="rect">
            <a:avLst/>
          </a:prstGeom>
        </p:spPr>
      </p:pic>
    </p:spTree>
    <p:extLst>
      <p:ext uri="{BB962C8B-B14F-4D97-AF65-F5344CB8AC3E}">
        <p14:creationId xmlns:p14="http://schemas.microsoft.com/office/powerpoint/2010/main" val="79968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17</a:t>
            </a:fld>
            <a:endParaRPr dirty="0"/>
          </a:p>
        </p:txBody>
      </p:sp>
      <p:sp>
        <p:nvSpPr>
          <p:cNvPr id="2" name="object 2"/>
          <p:cNvSpPr txBox="1">
            <a:spLocks noGrp="1"/>
          </p:cNvSpPr>
          <p:nvPr>
            <p:ph type="title"/>
          </p:nvPr>
        </p:nvSpPr>
        <p:spPr>
          <a:xfrm>
            <a:off x="304800" y="3048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What is a hyperplane?</a:t>
            </a:r>
            <a:endParaRPr spc="25" dirty="0"/>
          </a:p>
        </p:txBody>
      </p:sp>
      <p:pic>
        <p:nvPicPr>
          <p:cNvPr id="5" name="Picture 4">
            <a:extLst>
              <a:ext uri="{FF2B5EF4-FFF2-40B4-BE49-F238E27FC236}">
                <a16:creationId xmlns:a16="http://schemas.microsoft.com/office/drawing/2014/main" id="{89EE22AD-9E86-004C-A34D-69F3801BEE7D}"/>
              </a:ext>
            </a:extLst>
          </p:cNvPr>
          <p:cNvPicPr>
            <a:picLocks noChangeAspect="1"/>
          </p:cNvPicPr>
          <p:nvPr/>
        </p:nvPicPr>
        <p:blipFill>
          <a:blip r:embed="rId2"/>
          <a:stretch>
            <a:fillRect/>
          </a:stretch>
        </p:blipFill>
        <p:spPr>
          <a:xfrm>
            <a:off x="304800" y="990600"/>
            <a:ext cx="7994650" cy="6300420"/>
          </a:xfrm>
          <a:prstGeom prst="rect">
            <a:avLst/>
          </a:prstGeom>
        </p:spPr>
      </p:pic>
    </p:spTree>
    <p:extLst>
      <p:ext uri="{BB962C8B-B14F-4D97-AF65-F5344CB8AC3E}">
        <p14:creationId xmlns:p14="http://schemas.microsoft.com/office/powerpoint/2010/main" val="181773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882229"/>
          </a:xfrm>
          <a:prstGeom prst="rect">
            <a:avLst/>
          </a:prstGeom>
        </p:spPr>
        <p:txBody>
          <a:bodyPr vert="horz" wrap="square" lIns="0" tIns="74295" rIns="0" bIns="0" rtlCol="0">
            <a:spAutoFit/>
          </a:bodyPr>
          <a:lstStyle/>
          <a:p>
            <a:pPr marL="14604" marR="5080" indent="339090" algn="ctr">
              <a:lnSpc>
                <a:spcPct val="150000"/>
              </a:lnSpc>
              <a:spcBef>
                <a:spcPts val="585"/>
              </a:spcBef>
            </a:pPr>
            <a:r>
              <a:rPr lang="en-US" spc="60" dirty="0">
                <a:latin typeface="Calibri" panose="020F0502020204030204" pitchFamily="34" charset="0"/>
                <a:cs typeface="Calibri" panose="020F0502020204030204" pitchFamily="34" charset="0"/>
              </a:rPr>
              <a:t>This week</a:t>
            </a:r>
            <a:endParaRPr lang="en-US" spc="50" dirty="0">
              <a:latin typeface="Calibri" panose="020F0502020204030204" pitchFamily="34" charset="0"/>
              <a:cs typeface="Calibri" panose="020F0502020204030204" pitchFamily="34" charset="0"/>
            </a:endParaRP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18</a:t>
            </a:fld>
            <a:endParaRPr sz="900">
              <a:latin typeface="Calibri"/>
              <a:cs typeface="Calibri"/>
            </a:endParaRPr>
          </a:p>
        </p:txBody>
      </p:sp>
    </p:spTree>
    <p:extLst>
      <p:ext uri="{BB962C8B-B14F-4D97-AF65-F5344CB8AC3E}">
        <p14:creationId xmlns:p14="http://schemas.microsoft.com/office/powerpoint/2010/main" val="46863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19</a:t>
            </a:fld>
            <a:endParaRPr dirty="0"/>
          </a:p>
        </p:txBody>
      </p:sp>
      <p:sp>
        <p:nvSpPr>
          <p:cNvPr id="2" name="object 2"/>
          <p:cNvSpPr txBox="1">
            <a:spLocks noGrp="1"/>
          </p:cNvSpPr>
          <p:nvPr>
            <p:ph type="title"/>
          </p:nvPr>
        </p:nvSpPr>
        <p:spPr>
          <a:xfrm>
            <a:off x="986075" y="2286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Concepts:</a:t>
            </a:r>
            <a:endParaRPr spc="25" dirty="0"/>
          </a:p>
        </p:txBody>
      </p:sp>
      <p:sp>
        <p:nvSpPr>
          <p:cNvPr id="3" name="object 3"/>
          <p:cNvSpPr txBox="1"/>
          <p:nvPr/>
        </p:nvSpPr>
        <p:spPr>
          <a:xfrm>
            <a:off x="986075" y="609600"/>
            <a:ext cx="8707807" cy="2526204"/>
          </a:xfrm>
          <a:prstGeom prst="rect">
            <a:avLst/>
          </a:prstGeom>
        </p:spPr>
        <p:txBody>
          <a:bodyPr vert="horz" wrap="square" lIns="0" tIns="60960" rIns="0" bIns="0" rtlCol="0">
            <a:spAutoFit/>
          </a:bodyPr>
          <a:lstStyle/>
          <a:p>
            <a:pPr marL="285750" indent="-285750">
              <a:lnSpc>
                <a:spcPct val="200000"/>
              </a:lnSpc>
              <a:buFont typeface="Arial" panose="020B0604020202020204" pitchFamily="34" charset="0"/>
              <a:buChar char="•"/>
            </a:pPr>
            <a:r>
              <a:rPr lang="en-US" sz="2800" dirty="0"/>
              <a:t>Principal component analysis </a:t>
            </a:r>
          </a:p>
          <a:p>
            <a:pPr marL="285750" indent="-285750">
              <a:lnSpc>
                <a:spcPct val="200000"/>
              </a:lnSpc>
              <a:buFont typeface="Arial" panose="020B0604020202020204" pitchFamily="34" charset="0"/>
              <a:buChar char="•"/>
            </a:pPr>
            <a:r>
              <a:rPr lang="en-US" sz="2800" dirty="0"/>
              <a:t>K-means</a:t>
            </a:r>
          </a:p>
          <a:p>
            <a:pPr marL="285750" indent="-285750">
              <a:lnSpc>
                <a:spcPct val="200000"/>
              </a:lnSpc>
              <a:buFont typeface="Arial" panose="020B0604020202020204" pitchFamily="34" charset="0"/>
              <a:buChar char="•"/>
            </a:pPr>
            <a:r>
              <a:rPr lang="en-US" sz="2800" dirty="0"/>
              <a:t>Hierarchical clustering</a:t>
            </a:r>
          </a:p>
        </p:txBody>
      </p:sp>
    </p:spTree>
    <p:extLst>
      <p:ext uri="{BB962C8B-B14F-4D97-AF65-F5344CB8AC3E}">
        <p14:creationId xmlns:p14="http://schemas.microsoft.com/office/powerpoint/2010/main" val="284162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2</a:t>
            </a:fld>
            <a:endParaRPr dirty="0"/>
          </a:p>
        </p:txBody>
      </p:sp>
      <p:sp>
        <p:nvSpPr>
          <p:cNvPr id="2" name="object 2"/>
          <p:cNvSpPr txBox="1">
            <a:spLocks noGrp="1"/>
          </p:cNvSpPr>
          <p:nvPr>
            <p:ph type="title"/>
          </p:nvPr>
        </p:nvSpPr>
        <p:spPr>
          <a:xfrm>
            <a:off x="997226" y="1524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House Keeping</a:t>
            </a:r>
            <a:endParaRPr spc="25" dirty="0"/>
          </a:p>
        </p:txBody>
      </p:sp>
      <p:sp>
        <p:nvSpPr>
          <p:cNvPr id="3" name="object 3"/>
          <p:cNvSpPr txBox="1"/>
          <p:nvPr/>
        </p:nvSpPr>
        <p:spPr>
          <a:xfrm>
            <a:off x="838200" y="671830"/>
            <a:ext cx="8707807" cy="5315814"/>
          </a:xfrm>
          <a:prstGeom prst="rect">
            <a:avLst/>
          </a:prstGeom>
        </p:spPr>
        <p:txBody>
          <a:bodyPr vert="horz" wrap="square" lIns="0" tIns="60960" rIns="0" bIns="0" rtlCol="0">
            <a:spAutoFit/>
          </a:bodyPr>
          <a:lstStyle/>
          <a:p>
            <a:pPr marL="285750" indent="-285750">
              <a:lnSpc>
                <a:spcPct val="150000"/>
              </a:lnSpc>
              <a:buFont typeface="Arial" panose="020B0604020202020204" pitchFamily="34" charset="0"/>
              <a:buChar char="•"/>
            </a:pPr>
            <a:r>
              <a:rPr lang="en-US" sz="2300" b="1" i="1" dirty="0"/>
              <a:t>Please read assignment directions and announcements carefully</a:t>
            </a:r>
          </a:p>
          <a:p>
            <a:pPr marL="1200150" lvl="2" indent="-285750">
              <a:lnSpc>
                <a:spcPct val="150000"/>
              </a:lnSpc>
              <a:buFont typeface="Arial" panose="020B0604020202020204" pitchFamily="34" charset="0"/>
              <a:buChar char="•"/>
            </a:pPr>
            <a:r>
              <a:rPr lang="en-US" sz="2300" b="1" i="1" dirty="0"/>
              <a:t>turning in late; </a:t>
            </a:r>
          </a:p>
          <a:p>
            <a:pPr marL="1200150" lvl="2" indent="-285750">
              <a:lnSpc>
                <a:spcPct val="150000"/>
              </a:lnSpc>
              <a:buFont typeface="Arial" panose="020B0604020202020204" pitchFamily="34" charset="0"/>
              <a:buChar char="•"/>
            </a:pPr>
            <a:r>
              <a:rPr lang="en-US" sz="2300" b="1" i="1" dirty="0"/>
              <a:t>Not uploading google </a:t>
            </a:r>
            <a:r>
              <a:rPr lang="en-US" sz="2300" b="1" i="1" dirty="0" err="1"/>
              <a:t>colab</a:t>
            </a:r>
            <a:r>
              <a:rPr lang="en-US" sz="2300" b="1" i="1" dirty="0"/>
              <a:t> </a:t>
            </a:r>
          </a:p>
          <a:p>
            <a:pPr marL="285750" indent="-285750">
              <a:lnSpc>
                <a:spcPct val="150000"/>
              </a:lnSpc>
              <a:buFont typeface="Arial" panose="020B0604020202020204" pitchFamily="34" charset="0"/>
              <a:buChar char="•"/>
            </a:pPr>
            <a:r>
              <a:rPr lang="en-US" sz="2300" b="1" i="1" dirty="0"/>
              <a:t>Quiz 7 due Tuesday for section 001; Thursday for section 003</a:t>
            </a:r>
          </a:p>
          <a:p>
            <a:pPr marL="285750" indent="-285750">
              <a:lnSpc>
                <a:spcPct val="150000"/>
              </a:lnSpc>
              <a:buFont typeface="Arial" panose="020B0604020202020204" pitchFamily="34" charset="0"/>
              <a:buChar char="•"/>
            </a:pPr>
            <a:r>
              <a:rPr lang="en-US" sz="2300" b="1" i="1" dirty="0"/>
              <a:t>Assignment 3 due on March 25 at 11:59 p.m. EST </a:t>
            </a:r>
          </a:p>
          <a:p>
            <a:pPr marL="1200150" lvl="2" indent="-285750">
              <a:lnSpc>
                <a:spcPct val="150000"/>
              </a:lnSpc>
              <a:buFont typeface="Arial" panose="020B0604020202020204" pitchFamily="34" charset="0"/>
              <a:buChar char="•"/>
            </a:pPr>
            <a:r>
              <a:rPr lang="en-US" sz="2300" b="1" i="1" dirty="0"/>
              <a:t>“Great” example from last semester posted on Canvas</a:t>
            </a:r>
          </a:p>
          <a:p>
            <a:pPr marL="285750" indent="-285750">
              <a:lnSpc>
                <a:spcPct val="150000"/>
              </a:lnSpc>
              <a:buFont typeface="Arial" panose="020B0604020202020204" pitchFamily="34" charset="0"/>
              <a:buChar char="•"/>
            </a:pPr>
            <a:r>
              <a:rPr lang="en-US" sz="2300" b="1" i="1" dirty="0"/>
              <a:t>Moving forward, tardiness and missing classes will impact your grade</a:t>
            </a:r>
          </a:p>
          <a:p>
            <a:pPr marL="285750" indent="-285750">
              <a:lnSpc>
                <a:spcPct val="150000"/>
              </a:lnSpc>
              <a:buFont typeface="Arial" panose="020B0604020202020204" pitchFamily="34" charset="0"/>
              <a:buChar char="•"/>
            </a:pPr>
            <a:r>
              <a:rPr lang="en-US" sz="2300" b="1" i="1" dirty="0"/>
              <a:t>Assignment 2 graded by Wednesday. </a:t>
            </a:r>
          </a:p>
          <a:p>
            <a:pPr marL="1200150" lvl="2" indent="-285750">
              <a:lnSpc>
                <a:spcPct val="150000"/>
              </a:lnSpc>
              <a:buFont typeface="Arial" panose="020B0604020202020204" pitchFamily="34" charset="0"/>
              <a:buChar char="•"/>
            </a:pPr>
            <a:r>
              <a:rPr lang="en-US" sz="2300" b="1" i="1" dirty="0"/>
              <a:t>TA’s will comment on all point reductions</a:t>
            </a:r>
          </a:p>
        </p:txBody>
      </p:sp>
    </p:spTree>
    <p:extLst>
      <p:ext uri="{BB962C8B-B14F-4D97-AF65-F5344CB8AC3E}">
        <p14:creationId xmlns:p14="http://schemas.microsoft.com/office/powerpoint/2010/main" val="108612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1133772"/>
          </a:xfrm>
          <a:prstGeom prst="rect">
            <a:avLst/>
          </a:prstGeom>
        </p:spPr>
        <p:txBody>
          <a:bodyPr vert="horz" wrap="square" lIns="0" tIns="74295" rIns="0" bIns="0" rtlCol="0">
            <a:spAutoFit/>
          </a:bodyPr>
          <a:lstStyle/>
          <a:p>
            <a:pPr algn="ctr">
              <a:lnSpc>
                <a:spcPct val="200000"/>
              </a:lnSpc>
            </a:pPr>
            <a:r>
              <a:rPr lang="en-US" sz="4000" dirty="0"/>
              <a:t>Principal component analysis </a:t>
            </a: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20</a:t>
            </a:fld>
            <a:endParaRPr sz="900">
              <a:latin typeface="Calibri"/>
              <a:cs typeface="Calibri"/>
            </a:endParaRPr>
          </a:p>
        </p:txBody>
      </p:sp>
    </p:spTree>
    <p:extLst>
      <p:ext uri="{BB962C8B-B14F-4D97-AF65-F5344CB8AC3E}">
        <p14:creationId xmlns:p14="http://schemas.microsoft.com/office/powerpoint/2010/main" val="335569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21</a:t>
            </a:fld>
            <a:endParaRPr dirty="0"/>
          </a:p>
        </p:txBody>
      </p:sp>
      <p:sp>
        <p:nvSpPr>
          <p:cNvPr id="2" name="object 2"/>
          <p:cNvSpPr txBox="1">
            <a:spLocks noGrp="1"/>
          </p:cNvSpPr>
          <p:nvPr>
            <p:ph type="title"/>
          </p:nvPr>
        </p:nvSpPr>
        <p:spPr>
          <a:xfrm>
            <a:off x="304800" y="304800"/>
            <a:ext cx="6054217" cy="510396"/>
          </a:xfrm>
          <a:prstGeom prst="rect">
            <a:avLst/>
          </a:prstGeom>
        </p:spPr>
        <p:txBody>
          <a:bodyPr vert="horz" wrap="square" lIns="0" tIns="17780" rIns="0" bIns="0" rtlCol="0">
            <a:spAutoFit/>
          </a:bodyPr>
          <a:lstStyle/>
          <a:p>
            <a:pPr marL="12700">
              <a:lnSpc>
                <a:spcPct val="100000"/>
              </a:lnSpc>
              <a:spcBef>
                <a:spcPts val="140"/>
              </a:spcBef>
            </a:pPr>
            <a:r>
              <a:rPr lang="en-US" dirty="0"/>
              <a:t>Principal Component Analysis (PCA)</a:t>
            </a:r>
            <a:r>
              <a:rPr lang="en-US" spc="20" dirty="0"/>
              <a:t>:</a:t>
            </a:r>
            <a:endParaRPr spc="25" dirty="0"/>
          </a:p>
        </p:txBody>
      </p:sp>
      <p:sp>
        <p:nvSpPr>
          <p:cNvPr id="3" name="TextBox 2">
            <a:extLst>
              <a:ext uri="{FF2B5EF4-FFF2-40B4-BE49-F238E27FC236}">
                <a16:creationId xmlns:a16="http://schemas.microsoft.com/office/drawing/2014/main" id="{BFF7765A-6BDA-E64E-B179-9A34B409EC0D}"/>
              </a:ext>
            </a:extLst>
          </p:cNvPr>
          <p:cNvSpPr txBox="1"/>
          <p:nvPr/>
        </p:nvSpPr>
        <p:spPr>
          <a:xfrm>
            <a:off x="267586" y="914400"/>
            <a:ext cx="8839200"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Unsupervised, non-parametric statistical technique primarily used for dimensionality reduction in machine learning.</a:t>
            </a:r>
          </a:p>
          <a:p>
            <a:pPr marL="285750" indent="-285750">
              <a:buFont typeface="Arial" panose="020B0604020202020204" pitchFamily="34" charset="0"/>
              <a:buChar char="•"/>
            </a:pPr>
            <a:r>
              <a:rPr lang="en-US" sz="2400" dirty="0"/>
              <a:t>High dimensionality means that the dataset has a large number of features. </a:t>
            </a:r>
          </a:p>
          <a:p>
            <a:pPr marL="285750" indent="-285750">
              <a:buFont typeface="Arial" panose="020B0604020202020204" pitchFamily="34" charset="0"/>
              <a:buChar char="•"/>
            </a:pPr>
            <a:r>
              <a:rPr lang="en-US" sz="2400" dirty="0"/>
              <a:t>The primary problem associated with high-dimensionality in the machine learning field is model overfitting, which reduces the ability to generalize beyond the examples in the training set. </a:t>
            </a:r>
          </a:p>
          <a:p>
            <a:pPr marL="285750" indent="-285750">
              <a:buFont typeface="Arial" panose="020B0604020202020204" pitchFamily="34" charset="0"/>
              <a:buChar char="•"/>
            </a:pPr>
            <a:r>
              <a:rPr lang="en-US" sz="2400" dirty="0"/>
              <a:t>“Many algorithms that work fine in low dimensions become intractable when the input is high-dimensional.”</a:t>
            </a:r>
          </a:p>
          <a:p>
            <a:endParaRPr lang="en-US" dirty="0"/>
          </a:p>
        </p:txBody>
      </p:sp>
      <p:pic>
        <p:nvPicPr>
          <p:cNvPr id="6" name="Picture 5">
            <a:extLst>
              <a:ext uri="{FF2B5EF4-FFF2-40B4-BE49-F238E27FC236}">
                <a16:creationId xmlns:a16="http://schemas.microsoft.com/office/drawing/2014/main" id="{BA22D2C0-AD18-084D-B6EA-C38DA4D46683}"/>
              </a:ext>
            </a:extLst>
          </p:cNvPr>
          <p:cNvPicPr>
            <a:picLocks noChangeAspect="1"/>
          </p:cNvPicPr>
          <p:nvPr/>
        </p:nvPicPr>
        <p:blipFill>
          <a:blip r:embed="rId2"/>
          <a:stretch>
            <a:fillRect/>
          </a:stretch>
        </p:blipFill>
        <p:spPr>
          <a:xfrm>
            <a:off x="1447800" y="4289717"/>
            <a:ext cx="6273800" cy="3176111"/>
          </a:xfrm>
          <a:prstGeom prst="rect">
            <a:avLst/>
          </a:prstGeom>
        </p:spPr>
      </p:pic>
    </p:spTree>
    <p:extLst>
      <p:ext uri="{BB962C8B-B14F-4D97-AF65-F5344CB8AC3E}">
        <p14:creationId xmlns:p14="http://schemas.microsoft.com/office/powerpoint/2010/main" val="221104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22</a:t>
            </a:fld>
            <a:endParaRPr dirty="0"/>
          </a:p>
        </p:txBody>
      </p:sp>
      <p:sp>
        <p:nvSpPr>
          <p:cNvPr id="2" name="object 2"/>
          <p:cNvSpPr txBox="1">
            <a:spLocks noGrp="1"/>
          </p:cNvSpPr>
          <p:nvPr>
            <p:ph type="title"/>
          </p:nvPr>
        </p:nvSpPr>
        <p:spPr>
          <a:xfrm>
            <a:off x="304800" y="304800"/>
            <a:ext cx="6054217" cy="510396"/>
          </a:xfrm>
          <a:prstGeom prst="rect">
            <a:avLst/>
          </a:prstGeom>
        </p:spPr>
        <p:txBody>
          <a:bodyPr vert="horz" wrap="square" lIns="0" tIns="17780" rIns="0" bIns="0" rtlCol="0">
            <a:spAutoFit/>
          </a:bodyPr>
          <a:lstStyle/>
          <a:p>
            <a:pPr marL="12700">
              <a:lnSpc>
                <a:spcPct val="100000"/>
              </a:lnSpc>
              <a:spcBef>
                <a:spcPts val="140"/>
              </a:spcBef>
            </a:pPr>
            <a:r>
              <a:rPr lang="en-US" dirty="0"/>
              <a:t>Principal Component Analysis (PCA)</a:t>
            </a:r>
            <a:r>
              <a:rPr lang="en-US" spc="20" dirty="0"/>
              <a:t>:</a:t>
            </a:r>
            <a:endParaRPr spc="25" dirty="0"/>
          </a:p>
        </p:txBody>
      </p:sp>
      <p:sp>
        <p:nvSpPr>
          <p:cNvPr id="3" name="TextBox 2">
            <a:extLst>
              <a:ext uri="{FF2B5EF4-FFF2-40B4-BE49-F238E27FC236}">
                <a16:creationId xmlns:a16="http://schemas.microsoft.com/office/drawing/2014/main" id="{BFF7765A-6BDA-E64E-B179-9A34B409EC0D}"/>
              </a:ext>
            </a:extLst>
          </p:cNvPr>
          <p:cNvSpPr txBox="1"/>
          <p:nvPr/>
        </p:nvSpPr>
        <p:spPr>
          <a:xfrm>
            <a:off x="347999" y="4118831"/>
            <a:ext cx="883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ability to generalize correctly becomes exponentially harder as the dimensionality of the training dataset grows</a:t>
            </a:r>
          </a:p>
          <a:p>
            <a:pPr marL="285750" indent="-285750">
              <a:buFont typeface="Arial" panose="020B0604020202020204" pitchFamily="34" charset="0"/>
              <a:buChar char="•"/>
            </a:pPr>
            <a:r>
              <a:rPr lang="en-US" dirty="0"/>
              <a:t>PCA can also be used to filter noisy datasets, such as image compression. The first principal component expresses the most amount of variance. Each additional component expresses less variance and more noise, so representing the data with a smaller subset of principal components preserves the signal and discards the noise.</a:t>
            </a:r>
          </a:p>
          <a:p>
            <a:endParaRPr lang="en-US" dirty="0"/>
          </a:p>
        </p:txBody>
      </p:sp>
      <p:pic>
        <p:nvPicPr>
          <p:cNvPr id="6" name="Picture 5">
            <a:extLst>
              <a:ext uri="{FF2B5EF4-FFF2-40B4-BE49-F238E27FC236}">
                <a16:creationId xmlns:a16="http://schemas.microsoft.com/office/drawing/2014/main" id="{BA22D2C0-AD18-084D-B6EA-C38DA4D46683}"/>
              </a:ext>
            </a:extLst>
          </p:cNvPr>
          <p:cNvPicPr>
            <a:picLocks noChangeAspect="1"/>
          </p:cNvPicPr>
          <p:nvPr/>
        </p:nvPicPr>
        <p:blipFill>
          <a:blip r:embed="rId2"/>
          <a:stretch>
            <a:fillRect/>
          </a:stretch>
        </p:blipFill>
        <p:spPr>
          <a:xfrm>
            <a:off x="298085" y="914400"/>
            <a:ext cx="6273800" cy="3176111"/>
          </a:xfrm>
          <a:prstGeom prst="rect">
            <a:avLst/>
          </a:prstGeom>
        </p:spPr>
      </p:pic>
    </p:spTree>
    <p:extLst>
      <p:ext uri="{BB962C8B-B14F-4D97-AF65-F5344CB8AC3E}">
        <p14:creationId xmlns:p14="http://schemas.microsoft.com/office/powerpoint/2010/main" val="8081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1133772"/>
          </a:xfrm>
          <a:prstGeom prst="rect">
            <a:avLst/>
          </a:prstGeom>
        </p:spPr>
        <p:txBody>
          <a:bodyPr vert="horz" wrap="square" lIns="0" tIns="74295" rIns="0" bIns="0" rtlCol="0">
            <a:spAutoFit/>
          </a:bodyPr>
          <a:lstStyle/>
          <a:p>
            <a:pPr algn="ctr">
              <a:lnSpc>
                <a:spcPct val="200000"/>
              </a:lnSpc>
            </a:pPr>
            <a:r>
              <a:rPr lang="en-US" sz="4000" dirty="0"/>
              <a:t>K-means</a:t>
            </a: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23</a:t>
            </a:fld>
            <a:endParaRPr sz="900">
              <a:latin typeface="Calibri"/>
              <a:cs typeface="Calibri"/>
            </a:endParaRPr>
          </a:p>
        </p:txBody>
      </p:sp>
    </p:spTree>
    <p:extLst>
      <p:ext uri="{BB962C8B-B14F-4D97-AF65-F5344CB8AC3E}">
        <p14:creationId xmlns:p14="http://schemas.microsoft.com/office/powerpoint/2010/main" val="3296435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1133772"/>
          </a:xfrm>
          <a:prstGeom prst="rect">
            <a:avLst/>
          </a:prstGeom>
        </p:spPr>
        <p:txBody>
          <a:bodyPr vert="horz" wrap="square" lIns="0" tIns="74295" rIns="0" bIns="0" rtlCol="0">
            <a:spAutoFit/>
          </a:bodyPr>
          <a:lstStyle/>
          <a:p>
            <a:pPr algn="ctr">
              <a:lnSpc>
                <a:spcPct val="200000"/>
              </a:lnSpc>
            </a:pPr>
            <a:r>
              <a:rPr lang="en-US" sz="4000" dirty="0"/>
              <a:t>Hierarchical clustering</a:t>
            </a: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24</a:t>
            </a:fld>
            <a:endParaRPr sz="900">
              <a:latin typeface="Calibri"/>
              <a:cs typeface="Calibri"/>
            </a:endParaRPr>
          </a:p>
        </p:txBody>
      </p:sp>
    </p:spTree>
    <p:extLst>
      <p:ext uri="{BB962C8B-B14F-4D97-AF65-F5344CB8AC3E}">
        <p14:creationId xmlns:p14="http://schemas.microsoft.com/office/powerpoint/2010/main" val="317470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3</a:t>
            </a:fld>
            <a:endParaRPr dirty="0"/>
          </a:p>
        </p:txBody>
      </p:sp>
      <p:sp>
        <p:nvSpPr>
          <p:cNvPr id="2" name="object 2"/>
          <p:cNvSpPr txBox="1">
            <a:spLocks noGrp="1"/>
          </p:cNvSpPr>
          <p:nvPr>
            <p:ph type="title"/>
          </p:nvPr>
        </p:nvSpPr>
        <p:spPr>
          <a:xfrm>
            <a:off x="990600" y="3048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Road Map… </a:t>
            </a:r>
            <a:endParaRPr spc="25" dirty="0"/>
          </a:p>
        </p:txBody>
      </p:sp>
      <p:sp>
        <p:nvSpPr>
          <p:cNvPr id="3" name="object 3"/>
          <p:cNvSpPr txBox="1"/>
          <p:nvPr/>
        </p:nvSpPr>
        <p:spPr>
          <a:xfrm>
            <a:off x="1147440" y="1005204"/>
            <a:ext cx="8534400" cy="669735"/>
          </a:xfrm>
          <a:prstGeom prst="rect">
            <a:avLst/>
          </a:prstGeom>
        </p:spPr>
        <p:txBody>
          <a:bodyPr vert="horz" wrap="square" lIns="0" tIns="60960" rIns="0" bIns="0" rtlCol="0">
            <a:spAutoFit/>
          </a:bodyPr>
          <a:lstStyle/>
          <a:p>
            <a:endParaRPr lang="en-US" dirty="0"/>
          </a:p>
          <a:p>
            <a:pPr lvl="1">
              <a:lnSpc>
                <a:spcPct val="150000"/>
              </a:lnSpc>
            </a:pPr>
            <a:endParaRPr lang="en-US" sz="1600" dirty="0">
              <a:hlinkClick r:id="rId2"/>
            </a:endParaRPr>
          </a:p>
        </p:txBody>
      </p:sp>
      <p:graphicFrame>
        <p:nvGraphicFramePr>
          <p:cNvPr id="5" name="Table 5">
            <a:extLst>
              <a:ext uri="{FF2B5EF4-FFF2-40B4-BE49-F238E27FC236}">
                <a16:creationId xmlns:a16="http://schemas.microsoft.com/office/drawing/2014/main" id="{F053CB48-A0ED-B144-B02F-659BE67F13A4}"/>
              </a:ext>
            </a:extLst>
          </p:cNvPr>
          <p:cNvGraphicFramePr>
            <a:graphicFrameLocks noGrp="1"/>
          </p:cNvGraphicFramePr>
          <p:nvPr>
            <p:extLst>
              <p:ext uri="{D42A27DB-BD31-4B8C-83A1-F6EECF244321}">
                <p14:modId xmlns:p14="http://schemas.microsoft.com/office/powerpoint/2010/main" val="3995552782"/>
              </p:ext>
            </p:extLst>
          </p:nvPr>
        </p:nvGraphicFramePr>
        <p:xfrm>
          <a:off x="990600" y="1407934"/>
          <a:ext cx="8534400" cy="5669280"/>
        </p:xfrm>
        <a:graphic>
          <a:graphicData uri="http://schemas.openxmlformats.org/drawingml/2006/table">
            <a:tbl>
              <a:tblPr firstRow="1" bandRow="1">
                <a:tableStyleId>{5C22544A-7EE6-4342-B048-85BDC9FD1C3A}</a:tableStyleId>
              </a:tblPr>
              <a:tblGrid>
                <a:gridCol w="2374790">
                  <a:extLst>
                    <a:ext uri="{9D8B030D-6E8A-4147-A177-3AD203B41FA5}">
                      <a16:colId xmlns:a16="http://schemas.microsoft.com/office/drawing/2014/main" val="2788684312"/>
                    </a:ext>
                  </a:extLst>
                </a:gridCol>
                <a:gridCol w="2003729">
                  <a:extLst>
                    <a:ext uri="{9D8B030D-6E8A-4147-A177-3AD203B41FA5}">
                      <a16:colId xmlns:a16="http://schemas.microsoft.com/office/drawing/2014/main" val="2776060142"/>
                    </a:ext>
                  </a:extLst>
                </a:gridCol>
                <a:gridCol w="2288116">
                  <a:extLst>
                    <a:ext uri="{9D8B030D-6E8A-4147-A177-3AD203B41FA5}">
                      <a16:colId xmlns:a16="http://schemas.microsoft.com/office/drawing/2014/main" val="793199022"/>
                    </a:ext>
                  </a:extLst>
                </a:gridCol>
                <a:gridCol w="1867765">
                  <a:extLst>
                    <a:ext uri="{9D8B030D-6E8A-4147-A177-3AD203B41FA5}">
                      <a16:colId xmlns:a16="http://schemas.microsoft.com/office/drawing/2014/main" val="909598186"/>
                    </a:ext>
                  </a:extLst>
                </a:gridCol>
              </a:tblGrid>
              <a:tr h="207489">
                <a:tc>
                  <a:txBody>
                    <a:bodyPr/>
                    <a:lstStyle/>
                    <a:p>
                      <a:r>
                        <a:rPr lang="en-US" dirty="0"/>
                        <a:t>Validation</a:t>
                      </a:r>
                    </a:p>
                  </a:txBody>
                  <a:tcPr/>
                </a:tc>
                <a:tc gridSpan="3">
                  <a:txBody>
                    <a:bodyPr/>
                    <a:lstStyle/>
                    <a:p>
                      <a:pPr algn="ctr"/>
                      <a:r>
                        <a:rPr lang="en-US" dirty="0"/>
                        <a:t>ML Algorithms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76948195"/>
                  </a:ext>
                </a:extLst>
              </a:tr>
              <a:tr h="207489">
                <a:tc>
                  <a:txBody>
                    <a:bodyPr/>
                    <a:lstStyle/>
                    <a:p>
                      <a:endParaRPr lang="en-US" dirty="0"/>
                    </a:p>
                  </a:txBody>
                  <a:tcPr/>
                </a:tc>
                <a:tc>
                  <a:txBody>
                    <a:bodyPr/>
                    <a:lstStyle/>
                    <a:p>
                      <a:pPr algn="ctr"/>
                      <a:r>
                        <a:rPr lang="en-US" b="1" dirty="0"/>
                        <a:t>Supervised</a:t>
                      </a:r>
                    </a:p>
                  </a:txBody>
                  <a:tcPr/>
                </a:tc>
                <a:tc>
                  <a:txBody>
                    <a:bodyPr/>
                    <a:lstStyle/>
                    <a:p>
                      <a:pPr algn="ctr"/>
                      <a:r>
                        <a:rPr lang="en-US" b="1" dirty="0"/>
                        <a:t>Unsupervised</a:t>
                      </a:r>
                    </a:p>
                  </a:txBody>
                  <a:tcPr/>
                </a:tc>
                <a:tc>
                  <a:txBody>
                    <a:bodyPr/>
                    <a:lstStyle/>
                    <a:p>
                      <a:pPr algn="ctr"/>
                      <a:r>
                        <a:rPr lang="en-US" b="1" dirty="0"/>
                        <a:t>Reinforcement</a:t>
                      </a:r>
                    </a:p>
                  </a:txBody>
                  <a:tcPr/>
                </a:tc>
                <a:extLst>
                  <a:ext uri="{0D108BD9-81ED-4DB2-BD59-A6C34878D82A}">
                    <a16:rowId xmlns:a16="http://schemas.microsoft.com/office/drawing/2014/main" val="909221337"/>
                  </a:ext>
                </a:extLst>
              </a:tr>
              <a:tr h="363106">
                <a:tc>
                  <a:txBody>
                    <a:bodyPr/>
                    <a:lstStyle/>
                    <a:p>
                      <a:endParaRPr lang="en-US" dirty="0"/>
                    </a:p>
                  </a:txBody>
                  <a:tcPr/>
                </a:tc>
                <a:tc>
                  <a:txBody>
                    <a:bodyPr/>
                    <a:lstStyle/>
                    <a:p>
                      <a:r>
                        <a:rPr lang="en-US" dirty="0"/>
                        <a:t>Decision trees</a:t>
                      </a:r>
                    </a:p>
                  </a:txBody>
                  <a:tcPr/>
                </a:tc>
                <a:tc>
                  <a:txBody>
                    <a:bodyPr/>
                    <a:lstStyle/>
                    <a:p>
                      <a:r>
                        <a:rPr lang="en-US" dirty="0">
                          <a:solidFill>
                            <a:srgbClr val="FF0000"/>
                          </a:solidFill>
                        </a:rPr>
                        <a:t>Prin. Comp. Anal. (PCA)</a:t>
                      </a:r>
                    </a:p>
                  </a:txBody>
                  <a:tcPr/>
                </a:tc>
                <a:tc>
                  <a:txBody>
                    <a:bodyPr/>
                    <a:lstStyle/>
                    <a:p>
                      <a:endParaRPr lang="en-US"/>
                    </a:p>
                  </a:txBody>
                  <a:tcPr/>
                </a:tc>
                <a:extLst>
                  <a:ext uri="{0D108BD9-81ED-4DB2-BD59-A6C34878D82A}">
                    <a16:rowId xmlns:a16="http://schemas.microsoft.com/office/drawing/2014/main" val="1796283828"/>
                  </a:ext>
                </a:extLst>
              </a:tr>
              <a:tr h="363106">
                <a:tc>
                  <a:txBody>
                    <a:bodyPr/>
                    <a:lstStyle/>
                    <a:p>
                      <a:r>
                        <a:rPr lang="en-US" dirty="0"/>
                        <a:t>Test/train (hold out cross validation)</a:t>
                      </a:r>
                    </a:p>
                  </a:txBody>
                  <a:tcPr/>
                </a:tc>
                <a:tc>
                  <a:txBody>
                    <a:bodyPr/>
                    <a:lstStyle/>
                    <a:p>
                      <a:r>
                        <a:rPr lang="en-US" dirty="0">
                          <a:solidFill>
                            <a:schemeClr val="tx1"/>
                          </a:solidFill>
                        </a:rPr>
                        <a:t>Linear regression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FF0000"/>
                          </a:solidFill>
                        </a:rPr>
                        <a:t>K-means</a:t>
                      </a:r>
                    </a:p>
                    <a:p>
                      <a:endParaRPr lang="en-US" dirty="0">
                        <a:solidFill>
                          <a:srgbClr val="FF0000"/>
                        </a:solidFill>
                      </a:endParaRPr>
                    </a:p>
                  </a:txBody>
                  <a:tcPr/>
                </a:tc>
                <a:tc>
                  <a:txBody>
                    <a:bodyPr/>
                    <a:lstStyle/>
                    <a:p>
                      <a:endParaRPr lang="en-US"/>
                    </a:p>
                  </a:txBody>
                  <a:tcPr/>
                </a:tc>
                <a:extLst>
                  <a:ext uri="{0D108BD9-81ED-4DB2-BD59-A6C34878D82A}">
                    <a16:rowId xmlns:a16="http://schemas.microsoft.com/office/drawing/2014/main" val="174967700"/>
                  </a:ext>
                </a:extLst>
              </a:tr>
              <a:tr h="241083">
                <a:tc>
                  <a:txBody>
                    <a:bodyPr/>
                    <a:lstStyle/>
                    <a:p>
                      <a:r>
                        <a:rPr lang="en-US" dirty="0">
                          <a:solidFill>
                            <a:schemeClr val="tx1"/>
                          </a:solidFill>
                        </a:rPr>
                        <a:t>K-fold cross-validation</a:t>
                      </a:r>
                    </a:p>
                  </a:txBody>
                  <a:tcPr/>
                </a:tc>
                <a:tc>
                  <a:txBody>
                    <a:bodyPr/>
                    <a:lstStyle/>
                    <a:p>
                      <a:r>
                        <a:rPr lang="en-US" dirty="0">
                          <a:solidFill>
                            <a:schemeClr val="tx1"/>
                          </a:solidFill>
                        </a:rPr>
                        <a:t>Logistic regression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rgbClr val="FF0000"/>
                        </a:solidFill>
                        <a:latin typeface="+mn-lt"/>
                        <a:ea typeface="+mn-ea"/>
                        <a:cs typeface="+mn-cs"/>
                      </a:endParaRPr>
                    </a:p>
                  </a:txBody>
                  <a:tcPr/>
                </a:tc>
                <a:tc>
                  <a:txBody>
                    <a:bodyPr/>
                    <a:lstStyle/>
                    <a:p>
                      <a:endParaRPr lang="en-US" dirty="0"/>
                    </a:p>
                  </a:txBody>
                  <a:tcPr/>
                </a:tc>
                <a:extLst>
                  <a:ext uri="{0D108BD9-81ED-4DB2-BD59-A6C34878D82A}">
                    <a16:rowId xmlns:a16="http://schemas.microsoft.com/office/drawing/2014/main" val="2199188149"/>
                  </a:ext>
                </a:extLst>
              </a:tr>
              <a:tr h="363106">
                <a:tc>
                  <a:txBody>
                    <a:bodyPr/>
                    <a:lstStyle/>
                    <a:p>
                      <a:r>
                        <a:rPr lang="en-US" dirty="0">
                          <a:solidFill>
                            <a:schemeClr val="tx1"/>
                          </a:solidFill>
                          <a:latin typeface="+mn-lt"/>
                          <a:ea typeface="+mn-ea"/>
                          <a:cs typeface="+mn-cs"/>
                        </a:rPr>
                        <a:t>Stratified cross-validation</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tx1"/>
                          </a:solidFill>
                        </a:rPr>
                        <a:t>Random Forests (bagging method)</a:t>
                      </a:r>
                      <a:endParaRPr lang="en-US" dirty="0">
                        <a:solidFill>
                          <a:schemeClr val="tx1"/>
                        </a:solidFill>
                        <a:latin typeface="+mn-lt"/>
                        <a:ea typeface="+mn-ea"/>
                        <a:cs typeface="+mn-cs"/>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52438930"/>
                  </a:ext>
                </a:extLst>
              </a:tr>
              <a:tr h="589069">
                <a:tc>
                  <a:txBody>
                    <a:bodyPr/>
                    <a:lstStyle/>
                    <a:p>
                      <a:r>
                        <a:rPr lang="en-US" dirty="0">
                          <a:solidFill>
                            <a:schemeClr val="tx1"/>
                          </a:solidFill>
                          <a:latin typeface="+mn-lt"/>
                          <a:ea typeface="+mn-ea"/>
                          <a:cs typeface="+mn-cs"/>
                        </a:rPr>
                        <a:t>Hyperparameter tuning (ridge, lasso, elastic net regression)</a:t>
                      </a:r>
                    </a:p>
                  </a:txBody>
                  <a:tcPr/>
                </a:tc>
                <a:tc>
                  <a:txBody>
                    <a:bodyPr/>
                    <a:lstStyle/>
                    <a:p>
                      <a:pPr marL="0"/>
                      <a:r>
                        <a:rPr lang="en-US" dirty="0">
                          <a:solidFill>
                            <a:schemeClr val="tx1"/>
                          </a:solidFill>
                          <a:latin typeface="+mn-lt"/>
                          <a:ea typeface="+mn-ea"/>
                          <a:cs typeface="+mn-cs"/>
                        </a:rPr>
                        <a:t>Support vector machines (SVM)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2495928"/>
                  </a:ext>
                </a:extLst>
              </a:tr>
              <a:tr h="20748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Ensemble learning</a:t>
                      </a:r>
                    </a:p>
                  </a:txBody>
                  <a:tcPr/>
                </a:tc>
                <a:tc>
                  <a:txBody>
                    <a:bodyPr/>
                    <a:lstStyle/>
                    <a:p>
                      <a:r>
                        <a:rPr lang="en-US" dirty="0">
                          <a:solidFill>
                            <a:schemeClr val="tx1"/>
                          </a:solidFill>
                        </a:rPr>
                        <a:t>K-nearest neighbors (</a:t>
                      </a:r>
                      <a:r>
                        <a:rPr lang="en-US" dirty="0" err="1">
                          <a:solidFill>
                            <a:schemeClr val="tx1"/>
                          </a:solidFill>
                        </a:rPr>
                        <a:t>knn</a:t>
                      </a:r>
                      <a:r>
                        <a:rPr lang="en-US" dirty="0">
                          <a:solidFill>
                            <a:schemeClr val="tx1"/>
                          </a:solidFill>
                        </a:rPr>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717488"/>
                  </a:ext>
                </a:extLst>
              </a:tr>
              <a:tr h="20748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ea typeface="+mn-ea"/>
                          <a:cs typeface="+mn-cs"/>
                        </a:rPr>
                        <a:t>Bagging</a:t>
                      </a:r>
                    </a:p>
                  </a:txBody>
                  <a:tcPr/>
                </a:tc>
                <a:tc>
                  <a:txBody>
                    <a:bodyPr/>
                    <a:lstStyle/>
                    <a:p>
                      <a:endParaRPr lang="en-US"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43482050"/>
                  </a:ext>
                </a:extLst>
              </a:tr>
              <a:tr h="207489">
                <a:tc>
                  <a:txBody>
                    <a:bodyPr/>
                    <a:lstStyle/>
                    <a:p>
                      <a:r>
                        <a:rPr lang="en-US" dirty="0">
                          <a:solidFill>
                            <a:schemeClr val="tx1"/>
                          </a:solidFill>
                          <a:latin typeface="+mn-lt"/>
                          <a:ea typeface="+mn-ea"/>
                          <a:cs typeface="+mn-cs"/>
                        </a:rPr>
                        <a:t>Boosting</a:t>
                      </a:r>
                    </a:p>
                  </a:txBody>
                  <a:tcPr/>
                </a:tc>
                <a:tc>
                  <a:txBody>
                    <a:bodyPr/>
                    <a:lstStyle/>
                    <a:p>
                      <a:endParaRPr lang="en-US" dirty="0">
                        <a:solidFill>
                          <a:srgbClr val="00B05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08280506"/>
                  </a:ext>
                </a:extLst>
              </a:tr>
              <a:tr h="207489">
                <a:tc>
                  <a:txBody>
                    <a:bodyPr/>
                    <a:lstStyle/>
                    <a:p>
                      <a:endParaRPr lang="en-US" dirty="0">
                        <a:solidFill>
                          <a:srgbClr val="00B050"/>
                        </a:solidFill>
                      </a:endParaRPr>
                    </a:p>
                  </a:txBody>
                  <a:tcPr/>
                </a:tc>
                <a:tc>
                  <a:txBody>
                    <a:bodyPr/>
                    <a:lstStyle/>
                    <a:p>
                      <a:endParaRPr lang="en-US" dirty="0">
                        <a:solidFill>
                          <a:srgbClr val="00B05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90467466"/>
                  </a:ext>
                </a:extLst>
              </a:tr>
            </a:tbl>
          </a:graphicData>
        </a:graphic>
      </p:graphicFrame>
      <p:sp>
        <p:nvSpPr>
          <p:cNvPr id="6" name="TextBox 5">
            <a:extLst>
              <a:ext uri="{FF2B5EF4-FFF2-40B4-BE49-F238E27FC236}">
                <a16:creationId xmlns:a16="http://schemas.microsoft.com/office/drawing/2014/main" id="{9F040C95-0E7F-5A41-88C7-75912CDC5D2C}"/>
              </a:ext>
            </a:extLst>
          </p:cNvPr>
          <p:cNvSpPr txBox="1"/>
          <p:nvPr/>
        </p:nvSpPr>
        <p:spPr>
          <a:xfrm>
            <a:off x="3276600" y="304800"/>
            <a:ext cx="2590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Prior weeks</a:t>
            </a:r>
          </a:p>
          <a:p>
            <a:pPr marL="285750" indent="-285750">
              <a:buFont typeface="Arial" panose="020B0604020202020204" pitchFamily="34" charset="0"/>
              <a:buChar char="•"/>
            </a:pPr>
            <a:r>
              <a:rPr lang="en-US" dirty="0">
                <a:solidFill>
                  <a:srgbClr val="FF0000"/>
                </a:solidFill>
              </a:rPr>
              <a:t>This week</a:t>
            </a:r>
          </a:p>
        </p:txBody>
      </p:sp>
    </p:spTree>
    <p:extLst>
      <p:ext uri="{BB962C8B-B14F-4D97-AF65-F5344CB8AC3E}">
        <p14:creationId xmlns:p14="http://schemas.microsoft.com/office/powerpoint/2010/main" val="379579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2682722"/>
          </a:xfrm>
          <a:prstGeom prst="rect">
            <a:avLst/>
          </a:prstGeom>
        </p:spPr>
        <p:txBody>
          <a:bodyPr vert="horz" wrap="square" lIns="0" tIns="74295" rIns="0" bIns="0" rtlCol="0">
            <a:spAutoFit/>
          </a:bodyPr>
          <a:lstStyle/>
          <a:p>
            <a:pPr marL="14604" marR="5080" indent="339090" algn="ctr">
              <a:lnSpc>
                <a:spcPct val="150000"/>
              </a:lnSpc>
              <a:spcBef>
                <a:spcPts val="585"/>
              </a:spcBef>
            </a:pPr>
            <a:br>
              <a:rPr lang="en-US" spc="60" dirty="0">
                <a:latin typeface="Calibri" panose="020F0502020204030204" pitchFamily="34" charset="0"/>
                <a:cs typeface="Calibri" panose="020F0502020204030204" pitchFamily="34" charset="0"/>
              </a:rPr>
            </a:br>
            <a:r>
              <a:rPr lang="en-US" spc="60" dirty="0">
                <a:latin typeface="Calibri" panose="020F0502020204030204" pitchFamily="34" charset="0"/>
                <a:cs typeface="Calibri" panose="020F0502020204030204" pitchFamily="34" charset="0"/>
              </a:rPr>
              <a:t>Quiz #6</a:t>
            </a:r>
            <a:br>
              <a:rPr lang="en-US" spc="60" dirty="0">
                <a:latin typeface="Calibri" panose="020F0502020204030204" pitchFamily="34" charset="0"/>
                <a:cs typeface="Calibri" panose="020F0502020204030204" pitchFamily="34" charset="0"/>
              </a:rPr>
            </a:br>
            <a:r>
              <a:rPr lang="en-US" spc="60" dirty="0">
                <a:latin typeface="Calibri" panose="020F0502020204030204" pitchFamily="34" charset="0"/>
                <a:cs typeface="Calibri" panose="020F0502020204030204" pitchFamily="34" charset="0"/>
              </a:rPr>
              <a:t>class average – 95%</a:t>
            </a:r>
            <a:endParaRPr lang="en-US" spc="50" dirty="0">
              <a:latin typeface="Calibri" panose="020F0502020204030204" pitchFamily="34" charset="0"/>
              <a:cs typeface="Calibri" panose="020F0502020204030204" pitchFamily="34" charset="0"/>
            </a:endParaRP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4</a:t>
            </a:fld>
            <a:endParaRPr sz="900">
              <a:latin typeface="Calibri"/>
              <a:cs typeface="Calibri"/>
            </a:endParaRPr>
          </a:p>
        </p:txBody>
      </p:sp>
    </p:spTree>
    <p:extLst>
      <p:ext uri="{BB962C8B-B14F-4D97-AF65-F5344CB8AC3E}">
        <p14:creationId xmlns:p14="http://schemas.microsoft.com/office/powerpoint/2010/main" val="421717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5</a:t>
            </a:fld>
            <a:endParaRPr dirty="0"/>
          </a:p>
        </p:txBody>
      </p:sp>
      <p:sp>
        <p:nvSpPr>
          <p:cNvPr id="2" name="object 2"/>
          <p:cNvSpPr txBox="1">
            <a:spLocks noGrp="1"/>
          </p:cNvSpPr>
          <p:nvPr>
            <p:ph type="title"/>
          </p:nvPr>
        </p:nvSpPr>
        <p:spPr>
          <a:xfrm>
            <a:off x="990600" y="3048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Quiz 6 (1)</a:t>
            </a:r>
            <a:endParaRPr spc="25" dirty="0"/>
          </a:p>
        </p:txBody>
      </p:sp>
      <p:pic>
        <p:nvPicPr>
          <p:cNvPr id="3" name="Picture 2">
            <a:extLst>
              <a:ext uri="{FF2B5EF4-FFF2-40B4-BE49-F238E27FC236}">
                <a16:creationId xmlns:a16="http://schemas.microsoft.com/office/drawing/2014/main" id="{F6F5C61B-5DFD-5E42-AA38-A91B68AF33BF}"/>
              </a:ext>
            </a:extLst>
          </p:cNvPr>
          <p:cNvPicPr>
            <a:picLocks noChangeAspect="1"/>
          </p:cNvPicPr>
          <p:nvPr/>
        </p:nvPicPr>
        <p:blipFill>
          <a:blip r:embed="rId2"/>
          <a:stretch>
            <a:fillRect/>
          </a:stretch>
        </p:blipFill>
        <p:spPr>
          <a:xfrm>
            <a:off x="914400" y="1114802"/>
            <a:ext cx="7178250" cy="2799751"/>
          </a:xfrm>
          <a:prstGeom prst="rect">
            <a:avLst/>
          </a:prstGeom>
        </p:spPr>
      </p:pic>
      <p:pic>
        <p:nvPicPr>
          <p:cNvPr id="6" name="Picture 5">
            <a:extLst>
              <a:ext uri="{FF2B5EF4-FFF2-40B4-BE49-F238E27FC236}">
                <a16:creationId xmlns:a16="http://schemas.microsoft.com/office/drawing/2014/main" id="{4DD6C1C0-95DA-C94C-AC20-875F77017AAE}"/>
              </a:ext>
            </a:extLst>
          </p:cNvPr>
          <p:cNvPicPr>
            <a:picLocks noChangeAspect="1"/>
          </p:cNvPicPr>
          <p:nvPr/>
        </p:nvPicPr>
        <p:blipFill>
          <a:blip r:embed="rId3"/>
          <a:stretch>
            <a:fillRect/>
          </a:stretch>
        </p:blipFill>
        <p:spPr>
          <a:xfrm>
            <a:off x="1006050" y="4436830"/>
            <a:ext cx="6842550" cy="2969140"/>
          </a:xfrm>
          <a:prstGeom prst="rect">
            <a:avLst/>
          </a:prstGeom>
        </p:spPr>
      </p:pic>
    </p:spTree>
    <p:extLst>
      <p:ext uri="{BB962C8B-B14F-4D97-AF65-F5344CB8AC3E}">
        <p14:creationId xmlns:p14="http://schemas.microsoft.com/office/powerpoint/2010/main" val="328553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6</a:t>
            </a:fld>
            <a:endParaRPr dirty="0"/>
          </a:p>
        </p:txBody>
      </p:sp>
      <p:sp>
        <p:nvSpPr>
          <p:cNvPr id="2" name="object 2"/>
          <p:cNvSpPr txBox="1">
            <a:spLocks noGrp="1"/>
          </p:cNvSpPr>
          <p:nvPr>
            <p:ph type="title"/>
          </p:nvPr>
        </p:nvSpPr>
        <p:spPr>
          <a:xfrm>
            <a:off x="990600" y="304800"/>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Quiz 6 (2)</a:t>
            </a:r>
            <a:endParaRPr spc="25" dirty="0"/>
          </a:p>
        </p:txBody>
      </p:sp>
      <p:pic>
        <p:nvPicPr>
          <p:cNvPr id="5" name="Picture 4">
            <a:extLst>
              <a:ext uri="{FF2B5EF4-FFF2-40B4-BE49-F238E27FC236}">
                <a16:creationId xmlns:a16="http://schemas.microsoft.com/office/drawing/2014/main" id="{ABB50559-E9A1-D945-9B2A-B4FBA91D8CB8}"/>
              </a:ext>
            </a:extLst>
          </p:cNvPr>
          <p:cNvPicPr>
            <a:picLocks noChangeAspect="1"/>
          </p:cNvPicPr>
          <p:nvPr/>
        </p:nvPicPr>
        <p:blipFill>
          <a:blip r:embed="rId2"/>
          <a:stretch>
            <a:fillRect/>
          </a:stretch>
        </p:blipFill>
        <p:spPr>
          <a:xfrm>
            <a:off x="533400" y="1143000"/>
            <a:ext cx="9182100" cy="2070100"/>
          </a:xfrm>
          <a:prstGeom prst="rect">
            <a:avLst/>
          </a:prstGeom>
        </p:spPr>
      </p:pic>
    </p:spTree>
    <p:extLst>
      <p:ext uri="{BB962C8B-B14F-4D97-AF65-F5344CB8AC3E}">
        <p14:creationId xmlns:p14="http://schemas.microsoft.com/office/powerpoint/2010/main" val="37644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7</a:t>
            </a:fld>
            <a:endParaRPr dirty="0"/>
          </a:p>
        </p:txBody>
      </p:sp>
      <p:sp>
        <p:nvSpPr>
          <p:cNvPr id="2" name="object 2"/>
          <p:cNvSpPr txBox="1">
            <a:spLocks noGrp="1"/>
          </p:cNvSpPr>
          <p:nvPr>
            <p:ph type="title"/>
          </p:nvPr>
        </p:nvSpPr>
        <p:spPr>
          <a:xfrm>
            <a:off x="457200" y="292356"/>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Assignments: </a:t>
            </a:r>
            <a:endParaRPr spc="25" dirty="0"/>
          </a:p>
        </p:txBody>
      </p:sp>
      <p:sp>
        <p:nvSpPr>
          <p:cNvPr id="3" name="TextBox 2">
            <a:extLst>
              <a:ext uri="{FF2B5EF4-FFF2-40B4-BE49-F238E27FC236}">
                <a16:creationId xmlns:a16="http://schemas.microsoft.com/office/drawing/2014/main" id="{66E964FB-3B31-BB44-B44F-42B863B5AF53}"/>
              </a:ext>
            </a:extLst>
          </p:cNvPr>
          <p:cNvSpPr txBox="1"/>
          <p:nvPr/>
        </p:nvSpPr>
        <p:spPr>
          <a:xfrm>
            <a:off x="462516" y="914400"/>
            <a:ext cx="8173090" cy="6740307"/>
          </a:xfrm>
          <a:prstGeom prst="rect">
            <a:avLst/>
          </a:prstGeom>
          <a:noFill/>
        </p:spPr>
        <p:txBody>
          <a:bodyPr wrap="square" rtlCol="0">
            <a:spAutoFit/>
          </a:bodyPr>
          <a:lstStyle/>
          <a:p>
            <a:r>
              <a:rPr lang="en-US" sz="2400" b="1" dirty="0"/>
              <a:t>Assignment 2:</a:t>
            </a:r>
          </a:p>
          <a:p>
            <a:pPr marL="342900" indent="-342900">
              <a:buFontTx/>
              <a:buChar char="-"/>
            </a:pPr>
            <a:r>
              <a:rPr lang="en-US" sz="2400" dirty="0"/>
              <a:t>Currently being graded (released by Wednesday)</a:t>
            </a:r>
          </a:p>
          <a:p>
            <a:pPr marL="342900" indent="-342900">
              <a:buFontTx/>
              <a:buChar char="-"/>
            </a:pPr>
            <a:r>
              <a:rPr lang="en-US" sz="2400" dirty="0"/>
              <a:t>Point deductions will be listed in comments</a:t>
            </a:r>
            <a:endParaRPr lang="en-US" sz="2400" b="1" dirty="0"/>
          </a:p>
          <a:p>
            <a:endParaRPr lang="en-US" sz="2400" b="1" dirty="0"/>
          </a:p>
          <a:p>
            <a:r>
              <a:rPr lang="en-US" sz="2400" b="1" dirty="0"/>
              <a:t>Assignment 3:</a:t>
            </a:r>
          </a:p>
          <a:p>
            <a:pPr marL="342900" indent="-342900">
              <a:buFontTx/>
              <a:buChar char="-"/>
            </a:pPr>
            <a:r>
              <a:rPr lang="en-US" sz="2400" dirty="0"/>
              <a:t>Posted on Canvas</a:t>
            </a:r>
          </a:p>
          <a:p>
            <a:pPr marL="342900" indent="-342900">
              <a:buFontTx/>
              <a:buChar char="-"/>
            </a:pPr>
            <a:r>
              <a:rPr lang="en-US" sz="2400" dirty="0"/>
              <a:t>“A+” example also posted on Canvas</a:t>
            </a:r>
          </a:p>
          <a:p>
            <a:pPr marL="342900" indent="-342900">
              <a:buFontTx/>
              <a:buChar char="-"/>
            </a:pPr>
            <a:r>
              <a:rPr lang="en-US" sz="2400" dirty="0"/>
              <a:t>No coding required</a:t>
            </a:r>
          </a:p>
          <a:p>
            <a:pPr marL="342900" indent="-342900">
              <a:buFontTx/>
              <a:buChar char="-"/>
            </a:pPr>
            <a:r>
              <a:rPr lang="en-US" sz="2400" dirty="0"/>
              <a:t>Due March 25</a:t>
            </a:r>
            <a:r>
              <a:rPr lang="en-US" sz="2400" baseline="30000" dirty="0"/>
              <a:t>th</a:t>
            </a:r>
            <a:r>
              <a:rPr lang="en-US" sz="2400" dirty="0"/>
              <a:t> at 11:59 PM EST</a:t>
            </a:r>
          </a:p>
          <a:p>
            <a:pPr marL="342900" indent="-342900">
              <a:buFontTx/>
              <a:buChar char="-"/>
            </a:pPr>
            <a:endParaRPr lang="en-US" sz="2400" b="1" dirty="0"/>
          </a:p>
          <a:p>
            <a:r>
              <a:rPr lang="en-US" sz="2400" b="1" dirty="0"/>
              <a:t>Assignment 4:</a:t>
            </a:r>
          </a:p>
          <a:p>
            <a:pPr marL="342900" indent="-342900">
              <a:buFontTx/>
              <a:buChar char="-"/>
            </a:pPr>
            <a:r>
              <a:rPr lang="en-US" sz="2400" dirty="0"/>
              <a:t>Due April 8</a:t>
            </a:r>
            <a:r>
              <a:rPr lang="en-US" sz="2400" baseline="30000" dirty="0"/>
              <a:t>th</a:t>
            </a:r>
            <a:r>
              <a:rPr lang="en-US" sz="2400" dirty="0"/>
              <a:t> </a:t>
            </a:r>
          </a:p>
          <a:p>
            <a:pPr marL="342900" indent="-342900">
              <a:buFontTx/>
              <a:buChar char="-"/>
            </a:pPr>
            <a:r>
              <a:rPr lang="en-US" sz="2400" dirty="0"/>
              <a:t>You will learn everything for Assignment 4 today (unsupervised learning)</a:t>
            </a:r>
          </a:p>
          <a:p>
            <a:pPr marL="342900" indent="-342900">
              <a:buFontTx/>
              <a:buChar char="-"/>
            </a:pPr>
            <a:r>
              <a:rPr lang="en-US" sz="2400" dirty="0"/>
              <a:t>“cheat sheet” to be posted this weekend</a:t>
            </a:r>
          </a:p>
          <a:p>
            <a:pPr marL="342900" indent="-342900">
              <a:buFontTx/>
              <a:buChar char="-"/>
            </a:pPr>
            <a:endParaRPr lang="en-US" sz="2400" dirty="0"/>
          </a:p>
          <a:p>
            <a:r>
              <a:rPr lang="en-US" sz="2400" b="1" dirty="0"/>
              <a:t>Assignment 5:</a:t>
            </a:r>
          </a:p>
          <a:p>
            <a:r>
              <a:rPr lang="en-US" sz="2400" dirty="0"/>
              <a:t>- Due April 22</a:t>
            </a:r>
            <a:r>
              <a:rPr lang="en-US" sz="2400" baseline="30000" dirty="0"/>
              <a:t>nd</a:t>
            </a:r>
            <a:r>
              <a:rPr lang="en-US" sz="2400" dirty="0"/>
              <a:t> </a:t>
            </a:r>
            <a:endParaRPr lang="en-US" dirty="0"/>
          </a:p>
        </p:txBody>
      </p:sp>
    </p:spTree>
    <p:extLst>
      <p:ext uri="{BB962C8B-B14F-4D97-AF65-F5344CB8AC3E}">
        <p14:creationId xmlns:p14="http://schemas.microsoft.com/office/powerpoint/2010/main" val="348968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0997" y="914400"/>
            <a:ext cx="8156406" cy="882229"/>
          </a:xfrm>
          <a:prstGeom prst="rect">
            <a:avLst/>
          </a:prstGeom>
        </p:spPr>
        <p:txBody>
          <a:bodyPr vert="horz" wrap="square" lIns="0" tIns="74295" rIns="0" bIns="0" rtlCol="0">
            <a:spAutoFit/>
          </a:bodyPr>
          <a:lstStyle/>
          <a:p>
            <a:pPr marL="14604" marR="5080" indent="339090" algn="ctr">
              <a:lnSpc>
                <a:spcPct val="150000"/>
              </a:lnSpc>
              <a:spcBef>
                <a:spcPts val="585"/>
              </a:spcBef>
            </a:pPr>
            <a:r>
              <a:rPr lang="en-US" spc="60" dirty="0">
                <a:latin typeface="Calibri" panose="020F0502020204030204" pitchFamily="34" charset="0"/>
                <a:cs typeface="Calibri" panose="020F0502020204030204" pitchFamily="34" charset="0"/>
              </a:rPr>
              <a:t>Assignments</a:t>
            </a:r>
            <a:endParaRPr lang="en-US" spc="50" dirty="0">
              <a:latin typeface="Calibri" panose="020F0502020204030204" pitchFamily="34" charset="0"/>
              <a:cs typeface="Calibri" panose="020F0502020204030204" pitchFamily="34" charset="0"/>
            </a:endParaRPr>
          </a:p>
        </p:txBody>
      </p:sp>
      <p:sp>
        <p:nvSpPr>
          <p:cNvPr id="4" name="object 4"/>
          <p:cNvSpPr txBox="1"/>
          <p:nvPr/>
        </p:nvSpPr>
        <p:spPr>
          <a:xfrm>
            <a:off x="8764182" y="6106922"/>
            <a:ext cx="1473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8</a:t>
            </a:fld>
            <a:endParaRPr sz="900">
              <a:latin typeface="Calibri"/>
              <a:cs typeface="Calibri"/>
            </a:endParaRPr>
          </a:p>
        </p:txBody>
      </p:sp>
    </p:spTree>
    <p:extLst>
      <p:ext uri="{BB962C8B-B14F-4D97-AF65-F5344CB8AC3E}">
        <p14:creationId xmlns:p14="http://schemas.microsoft.com/office/powerpoint/2010/main" val="229571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9</a:t>
            </a:fld>
            <a:endParaRPr dirty="0"/>
          </a:p>
        </p:txBody>
      </p:sp>
      <p:sp>
        <p:nvSpPr>
          <p:cNvPr id="2" name="object 2"/>
          <p:cNvSpPr txBox="1">
            <a:spLocks noGrp="1"/>
          </p:cNvSpPr>
          <p:nvPr>
            <p:ph type="title"/>
          </p:nvPr>
        </p:nvSpPr>
        <p:spPr>
          <a:xfrm>
            <a:off x="457200" y="292356"/>
            <a:ext cx="6054217" cy="519430"/>
          </a:xfrm>
          <a:prstGeom prst="rect">
            <a:avLst/>
          </a:prstGeom>
        </p:spPr>
        <p:txBody>
          <a:bodyPr vert="horz" wrap="square" lIns="0" tIns="17780" rIns="0" bIns="0" rtlCol="0">
            <a:spAutoFit/>
          </a:bodyPr>
          <a:lstStyle/>
          <a:p>
            <a:pPr marL="12700">
              <a:lnSpc>
                <a:spcPct val="100000"/>
              </a:lnSpc>
              <a:spcBef>
                <a:spcPts val="140"/>
              </a:spcBef>
            </a:pPr>
            <a:r>
              <a:rPr lang="en-US" spc="20" dirty="0"/>
              <a:t>LendingTree:</a:t>
            </a:r>
            <a:endParaRPr spc="25" dirty="0"/>
          </a:p>
        </p:txBody>
      </p:sp>
      <p:sp>
        <p:nvSpPr>
          <p:cNvPr id="9" name="TextBox 8">
            <a:extLst>
              <a:ext uri="{FF2B5EF4-FFF2-40B4-BE49-F238E27FC236}">
                <a16:creationId xmlns:a16="http://schemas.microsoft.com/office/drawing/2014/main" id="{0A53D4DC-596F-DC49-8C2D-BC620F28A9F2}"/>
              </a:ext>
            </a:extLst>
          </p:cNvPr>
          <p:cNvSpPr txBox="1"/>
          <p:nvPr/>
        </p:nvSpPr>
        <p:spPr>
          <a:xfrm>
            <a:off x="402012" y="936549"/>
            <a:ext cx="7244644" cy="671851"/>
          </a:xfrm>
          <a:prstGeom prst="rect">
            <a:avLst/>
          </a:prstGeom>
          <a:noFill/>
        </p:spPr>
        <p:txBody>
          <a:bodyPr wrap="square" rtlCol="0">
            <a:spAutoFit/>
          </a:bodyPr>
          <a:lstStyle/>
          <a:p>
            <a:pPr>
              <a:lnSpc>
                <a:spcPct val="150000"/>
              </a:lnSpc>
            </a:pPr>
            <a:r>
              <a:rPr lang="en-US" sz="2800" dirty="0"/>
              <a:t>LendingTree case study</a:t>
            </a:r>
          </a:p>
        </p:txBody>
      </p:sp>
      <p:sp>
        <p:nvSpPr>
          <p:cNvPr id="5" name="Rectangle 4">
            <a:extLst>
              <a:ext uri="{FF2B5EF4-FFF2-40B4-BE49-F238E27FC236}">
                <a16:creationId xmlns:a16="http://schemas.microsoft.com/office/drawing/2014/main" id="{DB88DA98-6EC5-2C48-BAD8-51EDD77715B3}"/>
              </a:ext>
            </a:extLst>
          </p:cNvPr>
          <p:cNvSpPr/>
          <p:nvPr/>
        </p:nvSpPr>
        <p:spPr>
          <a:xfrm>
            <a:off x="4419600" y="3886200"/>
            <a:ext cx="1371600" cy="12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LendingTree platform</a:t>
            </a:r>
          </a:p>
        </p:txBody>
      </p:sp>
      <p:sp>
        <p:nvSpPr>
          <p:cNvPr id="7" name="Rectangle 6">
            <a:extLst>
              <a:ext uri="{FF2B5EF4-FFF2-40B4-BE49-F238E27FC236}">
                <a16:creationId xmlns:a16="http://schemas.microsoft.com/office/drawing/2014/main" id="{80E9D3D9-97BD-DB43-AD0C-9306B85A86F2}"/>
              </a:ext>
            </a:extLst>
          </p:cNvPr>
          <p:cNvSpPr/>
          <p:nvPr/>
        </p:nvSpPr>
        <p:spPr>
          <a:xfrm>
            <a:off x="3247948" y="1979326"/>
            <a:ext cx="1371600" cy="12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Borrowers submit loan requests</a:t>
            </a:r>
          </a:p>
        </p:txBody>
      </p:sp>
      <p:sp>
        <p:nvSpPr>
          <p:cNvPr id="8" name="Rectangle 7">
            <a:extLst>
              <a:ext uri="{FF2B5EF4-FFF2-40B4-BE49-F238E27FC236}">
                <a16:creationId xmlns:a16="http://schemas.microsoft.com/office/drawing/2014/main" id="{04EB1E25-941E-4C43-9FF6-678F801538EC}"/>
              </a:ext>
            </a:extLst>
          </p:cNvPr>
          <p:cNvSpPr/>
          <p:nvPr/>
        </p:nvSpPr>
        <p:spPr>
          <a:xfrm>
            <a:off x="5679843" y="1979325"/>
            <a:ext cx="1371600" cy="12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Lenders</a:t>
            </a:r>
          </a:p>
        </p:txBody>
      </p:sp>
      <p:cxnSp>
        <p:nvCxnSpPr>
          <p:cNvPr id="10" name="Straight Arrow Connector 9">
            <a:extLst>
              <a:ext uri="{FF2B5EF4-FFF2-40B4-BE49-F238E27FC236}">
                <a16:creationId xmlns:a16="http://schemas.microsoft.com/office/drawing/2014/main" id="{D3F3DB63-DA66-684B-A198-4B0CD47B2930}"/>
              </a:ext>
            </a:extLst>
          </p:cNvPr>
          <p:cNvCxnSpPr>
            <a:stCxn id="7" idx="2"/>
            <a:endCxn id="5" idx="0"/>
          </p:cNvCxnSpPr>
          <p:nvPr/>
        </p:nvCxnSpPr>
        <p:spPr>
          <a:xfrm>
            <a:off x="3933748" y="3250575"/>
            <a:ext cx="1171652" cy="635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01F7C78E-59B1-604E-925D-CEBBA7E20EE6}"/>
              </a:ext>
            </a:extLst>
          </p:cNvPr>
          <p:cNvCxnSpPr>
            <a:stCxn id="8" idx="2"/>
            <a:endCxn id="5" idx="0"/>
          </p:cNvCxnSpPr>
          <p:nvPr/>
        </p:nvCxnSpPr>
        <p:spPr>
          <a:xfrm flipH="1">
            <a:off x="5105400" y="3250574"/>
            <a:ext cx="1260243" cy="635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646A1BE-664E-2349-A505-EA6BD14B3A14}"/>
              </a:ext>
            </a:extLst>
          </p:cNvPr>
          <p:cNvSpPr txBox="1"/>
          <p:nvPr/>
        </p:nvSpPr>
        <p:spPr>
          <a:xfrm>
            <a:off x="457200" y="2171679"/>
            <a:ext cx="2216305" cy="369332"/>
          </a:xfrm>
          <a:prstGeom prst="rect">
            <a:avLst/>
          </a:prstGeom>
          <a:noFill/>
        </p:spPr>
        <p:txBody>
          <a:bodyPr wrap="square" rtlCol="0">
            <a:spAutoFit/>
          </a:bodyPr>
          <a:lstStyle/>
          <a:p>
            <a:r>
              <a:rPr lang="en-US" dirty="0"/>
              <a:t>10,000 applications</a:t>
            </a:r>
          </a:p>
        </p:txBody>
      </p:sp>
      <p:sp>
        <p:nvSpPr>
          <p:cNvPr id="14" name="Rectangle 13">
            <a:extLst>
              <a:ext uri="{FF2B5EF4-FFF2-40B4-BE49-F238E27FC236}">
                <a16:creationId xmlns:a16="http://schemas.microsoft.com/office/drawing/2014/main" id="{77051E17-DCE6-AC47-8FF6-7097C5BE4889}"/>
              </a:ext>
            </a:extLst>
          </p:cNvPr>
          <p:cNvSpPr/>
          <p:nvPr/>
        </p:nvSpPr>
        <p:spPr>
          <a:xfrm>
            <a:off x="4419600" y="5793074"/>
            <a:ext cx="1371600" cy="12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 loan requests</a:t>
            </a:r>
          </a:p>
        </p:txBody>
      </p:sp>
      <p:sp>
        <p:nvSpPr>
          <p:cNvPr id="15" name="TextBox 14">
            <a:extLst>
              <a:ext uri="{FF2B5EF4-FFF2-40B4-BE49-F238E27FC236}">
                <a16:creationId xmlns:a16="http://schemas.microsoft.com/office/drawing/2014/main" id="{E3D7A68D-7BCA-9741-9ECC-B2B40BB965D5}"/>
              </a:ext>
            </a:extLst>
          </p:cNvPr>
          <p:cNvSpPr txBox="1"/>
          <p:nvPr/>
        </p:nvSpPr>
        <p:spPr>
          <a:xfrm>
            <a:off x="479809" y="5938873"/>
            <a:ext cx="3177791" cy="1200329"/>
          </a:xfrm>
          <a:prstGeom prst="rect">
            <a:avLst/>
          </a:prstGeom>
          <a:noFill/>
        </p:spPr>
        <p:txBody>
          <a:bodyPr wrap="square" rtlCol="0">
            <a:spAutoFit/>
          </a:bodyPr>
          <a:lstStyle/>
          <a:p>
            <a:r>
              <a:rPr lang="en-US" dirty="0"/>
              <a:t>2000 applications fulfilled (20%)</a:t>
            </a:r>
          </a:p>
          <a:p>
            <a:endParaRPr lang="en-US" dirty="0"/>
          </a:p>
          <a:p>
            <a:r>
              <a:rPr lang="en-US" dirty="0"/>
              <a:t>LendingTree earns a fee on successful loan requests</a:t>
            </a:r>
          </a:p>
        </p:txBody>
      </p:sp>
      <p:cxnSp>
        <p:nvCxnSpPr>
          <p:cNvPr id="17" name="Straight Arrow Connector 16">
            <a:extLst>
              <a:ext uri="{FF2B5EF4-FFF2-40B4-BE49-F238E27FC236}">
                <a16:creationId xmlns:a16="http://schemas.microsoft.com/office/drawing/2014/main" id="{D5357077-A755-E048-9F03-848AE0FD4CB2}"/>
              </a:ext>
            </a:extLst>
          </p:cNvPr>
          <p:cNvCxnSpPr>
            <a:stCxn id="5" idx="2"/>
            <a:endCxn id="14" idx="0"/>
          </p:cNvCxnSpPr>
          <p:nvPr/>
        </p:nvCxnSpPr>
        <p:spPr>
          <a:xfrm>
            <a:off x="5105400" y="5157449"/>
            <a:ext cx="0" cy="635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399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45581</TotalTime>
  <Words>1200</Words>
  <Application>Microsoft Macintosh PowerPoint</Application>
  <PresentationFormat>Custom</PresentationFormat>
  <Paragraphs>197</Paragraphs>
  <Slides>24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Calibri-Light</vt:lpstr>
      <vt:lpstr>Office Theme</vt:lpstr>
      <vt:lpstr>MSSP 608:  Practical Machine Learning Methods Week 8    </vt:lpstr>
      <vt:lpstr>House Keeping</vt:lpstr>
      <vt:lpstr>Road Map… </vt:lpstr>
      <vt:lpstr> Quiz #6 class average – 95%</vt:lpstr>
      <vt:lpstr>Quiz 6 (1)</vt:lpstr>
      <vt:lpstr>Quiz 6 (2)</vt:lpstr>
      <vt:lpstr>Assignments: </vt:lpstr>
      <vt:lpstr>Assignments</vt:lpstr>
      <vt:lpstr>LendingTree:</vt:lpstr>
      <vt:lpstr>Findings from Assignment 1: </vt:lpstr>
      <vt:lpstr>Case Study</vt:lpstr>
      <vt:lpstr>How to optimize?</vt:lpstr>
      <vt:lpstr>How to optimize?</vt:lpstr>
      <vt:lpstr>Review (last week)</vt:lpstr>
      <vt:lpstr>K-nearest neighbors:</vt:lpstr>
      <vt:lpstr>What is Support Vector Machine?</vt:lpstr>
      <vt:lpstr>What is a hyperplane?</vt:lpstr>
      <vt:lpstr>This week</vt:lpstr>
      <vt:lpstr>Concepts:</vt:lpstr>
      <vt:lpstr>Principal component analysis </vt:lpstr>
      <vt:lpstr>Principal Component Analysis (PCA):</vt:lpstr>
      <vt:lpstr>Principal Component Analysis (PCA):</vt:lpstr>
      <vt:lpstr>K-means</vt:lpstr>
      <vt:lpstr>Hierarchical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dc:title>
  <dc:creator>Parijat Dube 2020</dc:creator>
  <cp:lastModifiedBy>Patel, Sadiq Yusuf</cp:lastModifiedBy>
  <cp:revision>90</cp:revision>
  <dcterms:created xsi:type="dcterms:W3CDTF">2022-01-07T22:45:15Z</dcterms:created>
  <dcterms:modified xsi:type="dcterms:W3CDTF">2022-03-14T15:22:30Z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2021-09-13T00:00:00Z</vt:filetime>
  </property>
  <property fmtid="{D5CDD505-2E9C-101B-9397-08002B2CF9AE}" pid="3" name="Creator">
    <vt:lpwstr>PowerPoint</vt:lpwstr>
  </property>
  <property fmtid="{D5CDD505-2E9C-101B-9397-08002B2CF9AE}" pid="4" name="LastSaved">
    <vt:filetime>2022-01-07T00:00:00Z</vt:filetime>
  </property>
</Properties>
</file>