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93" r:id="rId4"/>
    <p:sldId id="300" r:id="rId5"/>
    <p:sldId id="301" r:id="rId6"/>
    <p:sldId id="294" r:id="rId7"/>
    <p:sldId id="281" r:id="rId8"/>
    <p:sldId id="306" r:id="rId9"/>
    <p:sldId id="274" r:id="rId10"/>
    <p:sldId id="275" r:id="rId11"/>
    <p:sldId id="263" r:id="rId12"/>
    <p:sldId id="297" r:id="rId13"/>
    <p:sldId id="264" r:id="rId14"/>
    <p:sldId id="296" r:id="rId15"/>
    <p:sldId id="299" r:id="rId16"/>
    <p:sldId id="267" r:id="rId17"/>
    <p:sldId id="298" r:id="rId18"/>
    <p:sldId id="271" r:id="rId19"/>
    <p:sldId id="304" r:id="rId20"/>
    <p:sldId id="285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7" d="100"/>
          <a:sy n="107" d="100"/>
        </p:scale>
        <p:origin x="20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8MTXT_N6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kzFI9rgwf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N7ypxC783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0_raKR2U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7-steps-of-machine-learning-2877d7e5548e" TargetMode="External"/><Relationship Id="rId2" Type="http://schemas.openxmlformats.org/officeDocument/2006/relationships/hyperlink" Target="https://www.youtube.com/watch?v=nKW8Ndu7Mj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build-a-machine-learning-model-439ab8fb3fb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k82DHcU7z8" TargetMode="External"/><Relationship Id="rId2" Type="http://schemas.openxmlformats.org/officeDocument/2006/relationships/hyperlink" Target="https://www.youtube.com/watch?v=GO8Cd2eUT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4gqSbLcB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538346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spc="60" dirty="0">
                <a:latin typeface="Calibri" panose="020F0502020204030204" pitchFamily="34" charset="0"/>
                <a:cs typeface="Calibri" panose="020F0502020204030204" pitchFamily="34" charset="0"/>
              </a:rPr>
              <a:t>MSSP </a:t>
            </a: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608</a:t>
            </a:r>
            <a:r>
              <a:rPr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pc="170" dirty="0"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pc="170" dirty="0">
                <a:latin typeface="Calibri" panose="020F0502020204030204" pitchFamily="34" charset="0"/>
                <a:cs typeface="Calibri" panose="020F0502020204030204" pitchFamily="34" charset="0"/>
              </a:rPr>
              <a:t>cal </a:t>
            </a:r>
            <a:r>
              <a:rPr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Sadiq Y. Patel</a:t>
            </a:r>
            <a:endParaRPr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243" y="609600"/>
            <a:ext cx="804748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Machine Learning Market Share, By Industry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98" y="1371600"/>
            <a:ext cx="7530702" cy="449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126" y="311700"/>
            <a:ext cx="728268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AI vs. ML vs. DL? 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16" y="1222846"/>
            <a:ext cx="4339583" cy="41111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11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42A26-F692-6340-BDC4-313CB5E8EB32}"/>
              </a:ext>
            </a:extLst>
          </p:cNvPr>
          <p:cNvSpPr txBox="1"/>
          <p:nvPr/>
        </p:nvSpPr>
        <p:spPr>
          <a:xfrm>
            <a:off x="992438" y="5737590"/>
            <a:ext cx="660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https://www.youtube.com/watch?v=w-8MTXT_N6A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0892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Types of Machine Learning</a:t>
            </a:r>
            <a:endParaRPr spc="25" dirty="0"/>
          </a:p>
        </p:txBody>
      </p:sp>
      <p:pic>
        <p:nvPicPr>
          <p:cNvPr id="3078" name="Picture 6" descr="What You Need to Know About Deep Reinforcement Learning - KDnuggets">
            <a:extLst>
              <a:ext uri="{FF2B5EF4-FFF2-40B4-BE49-F238E27FC236}">
                <a16:creationId xmlns:a16="http://schemas.microsoft.com/office/drawing/2014/main" id="{42B659A1-7512-6547-8128-4B01F36C8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7161"/>
            <a:ext cx="5959434" cy="40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5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57494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pc="25" dirty="0"/>
              <a:t>What is Machine 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71600"/>
            <a:ext cx="8382000" cy="622401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sz="2800" spc="-15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algorithms</a:t>
            </a:r>
            <a:r>
              <a:rPr sz="2800" spc="-10" dirty="0">
                <a:latin typeface="Calibri"/>
                <a:cs typeface="Calibri"/>
              </a:rPr>
              <a:t> who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learn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data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help </a:t>
            </a:r>
            <a:r>
              <a:rPr sz="2800" spc="-30" dirty="0">
                <a:latin typeface="Calibri"/>
                <a:cs typeface="Calibri"/>
              </a:rPr>
              <a:t>make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182245" indent="-169545">
              <a:lnSpc>
                <a:spcPct val="200000"/>
              </a:lnSpc>
              <a:spcBef>
                <a:spcPts val="385"/>
              </a:spcBef>
              <a:buFont typeface="Arial"/>
              <a:buChar char="•"/>
              <a:tabLst>
                <a:tab pos="182245" algn="l"/>
              </a:tabLst>
            </a:pPr>
            <a:r>
              <a:rPr sz="2800" spc="-20" dirty="0">
                <a:latin typeface="Calibri"/>
                <a:cs typeface="Calibri"/>
              </a:rPr>
              <a:t>Performance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improves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182245" indent="-169545">
              <a:lnSpc>
                <a:spcPct val="2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spc="-20" dirty="0">
                <a:latin typeface="Calibri"/>
                <a:cs typeface="Calibri"/>
              </a:rPr>
              <a:t>"</a:t>
            </a:r>
            <a:r>
              <a:rPr sz="2800" spc="-20" dirty="0">
                <a:latin typeface="Calibri"/>
                <a:cs typeface="Calibri"/>
              </a:rPr>
              <a:t>Practical</a:t>
            </a:r>
            <a:r>
              <a:rPr lang="en-US" sz="2800" spc="-20" dirty="0">
                <a:latin typeface="Calibri"/>
                <a:cs typeface="Calibri"/>
              </a:rPr>
              <a:t>"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Learning</a:t>
            </a:r>
            <a:endParaRPr lang="en-US" sz="2800" spc="-15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100" spc="-15" dirty="0">
              <a:latin typeface="Calibri"/>
              <a:cs typeface="Calibri"/>
            </a:endParaRPr>
          </a:p>
          <a:p>
            <a:pPr marL="12700" algn="ctr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r>
              <a:rPr lang="en-US" sz="2100" spc="-15" dirty="0">
                <a:cs typeface="Calibri"/>
                <a:hlinkClick r:id="rId2"/>
              </a:rPr>
              <a:t>https://www.youtube.com/watch?v=ukzFI9rgwfU</a:t>
            </a:r>
            <a:endParaRPr lang="en-US" sz="2100" spc="-15" dirty="0">
              <a:cs typeface="Calibri"/>
            </a:endParaRPr>
          </a:p>
          <a:p>
            <a:pPr marL="12700" algn="ctr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100" spc="-15" dirty="0">
              <a:latin typeface="Calibri"/>
              <a:cs typeface="Calibri"/>
            </a:endParaRPr>
          </a:p>
          <a:p>
            <a:pPr marL="12700" algn="ctr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100" spc="-15" dirty="0">
              <a:latin typeface="Calibri"/>
              <a:cs typeface="Calibri"/>
            </a:endParaRPr>
          </a:p>
          <a:p>
            <a:pPr marL="12700" algn="ctr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1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57494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lang="en-US" spc="25" dirty="0"/>
              <a:t>Key Areas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886908"/>
            <a:ext cx="8991600" cy="7029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Feature vs. Label relationship?</a:t>
            </a:r>
          </a:p>
          <a:p>
            <a:pPr marL="1096645" lvl="2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Learning with labeled data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No labels 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spc="-15" dirty="0">
                <a:latin typeface="Calibri" panose="020F0502020204030204" pitchFamily="34" charset="0"/>
                <a:cs typeface="Calibri" panose="020F0502020204030204" pitchFamily="34" charset="0"/>
              </a:rPr>
              <a:t>Learning with unlabeled data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Positive vs. negative feedback</a:t>
            </a:r>
          </a:p>
          <a:p>
            <a:pPr marL="469900" lvl="1">
              <a:lnSpc>
                <a:spcPct val="15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algn="ctr">
              <a:lnSpc>
                <a:spcPct val="150000"/>
              </a:lnSpc>
              <a:spcBef>
                <a:spcPts val="480"/>
              </a:spcBef>
              <a:tabLst>
                <a:tab pos="182245" algn="l"/>
              </a:tabLst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https://www.youtube.com/watch?v=yN7ypxC7838</a:t>
            </a:r>
            <a:endParaRPr lang="en-US" sz="2100" spc="-15" dirty="0">
              <a:latin typeface="Calibri"/>
              <a:cs typeface="Calibri"/>
            </a:endParaRPr>
          </a:p>
          <a:p>
            <a:pPr marL="12700" algn="ctr">
              <a:lnSpc>
                <a:spcPct val="200000"/>
              </a:lnSpc>
              <a:spcBef>
                <a:spcPts val="480"/>
              </a:spcBef>
              <a:tabLst>
                <a:tab pos="182245" algn="l"/>
              </a:tabLst>
            </a:pPr>
            <a:endParaRPr lang="en-US" sz="2100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52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814" y="609600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Supervised Learning</a:t>
            </a:r>
            <a:endParaRPr spc="25" dirty="0"/>
          </a:p>
        </p:txBody>
      </p:sp>
      <p:pic>
        <p:nvPicPr>
          <p:cNvPr id="3074" name="Picture 2" descr="machine learning supervised and unsupervised for Sale OFF 75%">
            <a:extLst>
              <a:ext uri="{FF2B5EF4-FFF2-40B4-BE49-F238E27FC236}">
                <a16:creationId xmlns:a16="http://schemas.microsoft.com/office/drawing/2014/main" id="{3CF2A975-153C-A740-9111-4FB31E73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12333"/>
            <a:ext cx="8382000" cy="59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814" y="609600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Unsupervised Learning</a:t>
            </a:r>
            <a:endParaRPr spc="25" dirty="0"/>
          </a:p>
        </p:txBody>
      </p:sp>
      <p:pic>
        <p:nvPicPr>
          <p:cNvPr id="1026" name="Picture 2" descr="unsupervised machine learning methods - Cheap Online Shopping -">
            <a:extLst>
              <a:ext uri="{FF2B5EF4-FFF2-40B4-BE49-F238E27FC236}">
                <a16:creationId xmlns:a16="http://schemas.microsoft.com/office/drawing/2014/main" id="{6201AAEE-90DC-7248-A88E-24521C171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534400" cy="60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04643"/>
            <a:ext cx="6133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Reinforcement Learning</a:t>
            </a:r>
            <a:endParaRPr spc="25" dirty="0"/>
          </a:p>
        </p:txBody>
      </p:sp>
      <p:pic>
        <p:nvPicPr>
          <p:cNvPr id="7170" name="Picture 2" descr="Reinforcement Learning, Fast and Slow: Trends in Cognitive Sciences">
            <a:extLst>
              <a:ext uri="{FF2B5EF4-FFF2-40B4-BE49-F238E27FC236}">
                <a16:creationId xmlns:a16="http://schemas.microsoft.com/office/drawing/2014/main" id="{7EC10B1F-A0E2-EB43-8FB2-077F7F4F1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3" y="1600200"/>
            <a:ext cx="825343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783" y="533400"/>
            <a:ext cx="65876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lang="en-US" spc="25" dirty="0"/>
              <a:t>Algorithms Bias and Fairness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84783" y="1295400"/>
            <a:ext cx="7822651" cy="583544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1610" marR="157480" indent="-169545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400" spc="-25" dirty="0">
                <a:latin typeface="Calibri"/>
                <a:cs typeface="Calibri"/>
              </a:rPr>
              <a:t>Data reflects existing biases</a:t>
            </a:r>
          </a:p>
          <a:p>
            <a:pPr marL="181610" marR="157480" indent="-169545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400" spc="-25" dirty="0">
                <a:latin typeface="Calibri"/>
                <a:cs typeface="Calibri"/>
              </a:rPr>
              <a:t>Unbalanced classes in training data</a:t>
            </a:r>
          </a:p>
          <a:p>
            <a:pPr marL="181610" marR="157480" indent="-169545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400" spc="-25" dirty="0">
                <a:latin typeface="Calibri"/>
                <a:cs typeface="Calibri"/>
              </a:rPr>
              <a:t>Data does not capture the right value</a:t>
            </a:r>
          </a:p>
          <a:p>
            <a:pPr marL="181610" marR="157480" indent="-169545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400" spc="-25" dirty="0">
                <a:latin typeface="Calibri"/>
                <a:cs typeface="Calibri"/>
              </a:rPr>
              <a:t>Data amplified by a feedback loop</a:t>
            </a:r>
          </a:p>
          <a:p>
            <a:pPr marL="181610" marR="157480" indent="-169545">
              <a:lnSpc>
                <a:spcPct val="20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400" spc="-25" dirty="0">
                <a:latin typeface="Calibri"/>
                <a:cs typeface="Calibri"/>
              </a:rPr>
              <a:t>Malicious data attack or manipulation</a:t>
            </a:r>
          </a:p>
          <a:p>
            <a:pPr marL="12065" marR="157480" algn="ctr">
              <a:lnSpc>
                <a:spcPct val="200000"/>
              </a:lnSpc>
              <a:spcBef>
                <a:spcPts val="434"/>
              </a:spcBef>
              <a:tabLst>
                <a:tab pos="182245" algn="l"/>
              </a:tabLst>
            </a:pPr>
            <a:endParaRPr lang="en-US" sz="2100" spc="-10" dirty="0">
              <a:cs typeface="Calibri"/>
              <a:hlinkClick r:id="rId2"/>
            </a:endParaRPr>
          </a:p>
          <a:p>
            <a:pPr marL="12065" marR="157480" algn="ctr">
              <a:lnSpc>
                <a:spcPct val="200000"/>
              </a:lnSpc>
              <a:spcBef>
                <a:spcPts val="434"/>
              </a:spcBef>
              <a:tabLst>
                <a:tab pos="182245" algn="l"/>
              </a:tabLst>
            </a:pPr>
            <a:r>
              <a:rPr lang="en-US" sz="2100" spc="-10" dirty="0">
                <a:cs typeface="Calibri"/>
                <a:hlinkClick r:id="rId2"/>
              </a:rPr>
              <a:t>https://www.youtube.com/watch?v=gV0_raKR2UQ</a:t>
            </a:r>
            <a:endParaRPr lang="en-US" sz="2100" spc="-10" dirty="0">
              <a:latin typeface="Calibri"/>
              <a:cs typeface="Calibri"/>
            </a:endParaRPr>
          </a:p>
          <a:p>
            <a:pPr marL="181610" marR="157480" indent="-169545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182245" algn="l"/>
              </a:tabLst>
            </a:pP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85" y="609600"/>
            <a:ext cx="7455715" cy="466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950" spc="10" dirty="0"/>
              <a:t>ML</a:t>
            </a:r>
            <a:r>
              <a:rPr lang="en-US" sz="2950" spc="-15" dirty="0"/>
              <a:t> </a:t>
            </a:r>
            <a:r>
              <a:rPr lang="en-US" sz="2950" spc="5" dirty="0"/>
              <a:t>Model</a:t>
            </a:r>
            <a:r>
              <a:rPr lang="en-US" sz="2950" dirty="0"/>
              <a:t> </a:t>
            </a:r>
            <a:r>
              <a:rPr lang="en-US" sz="2950" spc="-25" dirty="0"/>
              <a:t>Training and Inference</a:t>
            </a:r>
            <a:endParaRPr sz="2950" dirty="0"/>
          </a:p>
        </p:txBody>
      </p:sp>
      <p:sp>
        <p:nvSpPr>
          <p:cNvPr id="3" name="object 3"/>
          <p:cNvSpPr txBox="1"/>
          <p:nvPr/>
        </p:nvSpPr>
        <p:spPr>
          <a:xfrm>
            <a:off x="1078685" y="1219200"/>
            <a:ext cx="8217715" cy="4217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 lvl="1" indent="-16954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spc="5" dirty="0">
                <a:latin typeface="Calibri"/>
                <a:cs typeface="Calibri"/>
              </a:rPr>
              <a:t>Training</a:t>
            </a:r>
          </a:p>
          <a:p>
            <a:pPr marL="639445" lvl="1" indent="-16954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spc="5" dirty="0">
                <a:latin typeface="Calibri"/>
                <a:cs typeface="Calibri"/>
              </a:rPr>
              <a:t>Evaluation</a:t>
            </a:r>
          </a:p>
          <a:p>
            <a:pPr marL="639445" lvl="1" indent="-16954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spc="5" dirty="0">
                <a:latin typeface="Calibri"/>
                <a:cs typeface="Calibri"/>
              </a:rPr>
              <a:t>Hyperparameter tuning</a:t>
            </a:r>
          </a:p>
          <a:p>
            <a:pPr marL="639445" lvl="1" indent="-16954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spc="5" dirty="0">
                <a:latin typeface="Calibri"/>
                <a:cs typeface="Calibri"/>
              </a:rPr>
              <a:t>Prediction/Inference</a:t>
            </a:r>
          </a:p>
          <a:p>
            <a:pPr marL="12065" marR="1212850">
              <a:lnSpc>
                <a:spcPts val="1900"/>
              </a:lnSpc>
              <a:spcBef>
                <a:spcPts val="655"/>
              </a:spcBef>
              <a:tabLst>
                <a:tab pos="182245" algn="l"/>
              </a:tabLst>
            </a:pPr>
            <a:endParaRPr lang="en-US" sz="1900" spc="10" dirty="0">
              <a:latin typeface="Calibri"/>
              <a:cs typeface="Calibri"/>
            </a:endParaRPr>
          </a:p>
          <a:p>
            <a:pPr marL="12065" marR="1212850">
              <a:lnSpc>
                <a:spcPts val="1900"/>
              </a:lnSpc>
              <a:spcBef>
                <a:spcPts val="655"/>
              </a:spcBef>
              <a:tabLst>
                <a:tab pos="182245" algn="l"/>
              </a:tabLst>
            </a:pPr>
            <a:r>
              <a:rPr lang="en-US" sz="1900" spc="10" dirty="0">
                <a:cs typeface="Calibri"/>
                <a:hlinkClick r:id="rId2"/>
              </a:rPr>
              <a:t>https://www.youtube.com/watch?v=nKW8Ndu7Mjw</a:t>
            </a:r>
            <a:endParaRPr lang="en-US" sz="1900" spc="10" dirty="0">
              <a:cs typeface="Calibri"/>
            </a:endParaRPr>
          </a:p>
          <a:p>
            <a:pPr marL="12065" marR="1212850">
              <a:lnSpc>
                <a:spcPts val="1900"/>
              </a:lnSpc>
              <a:spcBef>
                <a:spcPts val="655"/>
              </a:spcBef>
              <a:tabLst>
                <a:tab pos="182245" algn="l"/>
              </a:tabLst>
            </a:pPr>
            <a:endParaRPr lang="en-US" sz="1900" spc="10" dirty="0">
              <a:cs typeface="Calibri"/>
            </a:endParaRPr>
          </a:p>
          <a:p>
            <a:pPr marL="12065" marR="1212850">
              <a:lnSpc>
                <a:spcPts val="1900"/>
              </a:lnSpc>
              <a:spcBef>
                <a:spcPts val="655"/>
              </a:spcBef>
              <a:tabLst>
                <a:tab pos="182245" algn="l"/>
              </a:tabLst>
            </a:pPr>
            <a:r>
              <a:rPr lang="en-US" sz="1900" dirty="0">
                <a:cs typeface="Calibri"/>
                <a:hlinkClick r:id="rId3"/>
              </a:rPr>
              <a:t>https://towardsdatascience.com/the-7-steps-of-machine-learning-2877d7e5548e</a:t>
            </a:r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1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About me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66800"/>
            <a:ext cx="8514608" cy="483965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Postdoctoral Research Fellow (Harvard Medical School)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PhD in Social Policy (</a:t>
            </a:r>
            <a:r>
              <a:rPr lang="en-US" sz="2800" dirty="0" err="1">
                <a:cs typeface="Calibri"/>
              </a:rPr>
              <a:t>UChicago</a:t>
            </a:r>
            <a:r>
              <a:rPr lang="en-US" sz="2800" dirty="0">
                <a:cs typeface="Calibri"/>
              </a:rPr>
              <a:t>)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MS in Biostatistics  (</a:t>
            </a:r>
            <a:r>
              <a:rPr lang="en-US" sz="2800" dirty="0" err="1">
                <a:cs typeface="Calibri"/>
              </a:rPr>
              <a:t>UChicago</a:t>
            </a:r>
            <a:r>
              <a:rPr lang="en-US" sz="2800" dirty="0">
                <a:cs typeface="Calibri"/>
              </a:rPr>
              <a:t>)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latin typeface="Calibri"/>
                <a:cs typeface="Calibri"/>
              </a:rPr>
              <a:t>Consultant at Accenture (financial technology and data analytics)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latin typeface="Calibri"/>
                <a:cs typeface="Calibri"/>
              </a:rPr>
              <a:t>Teach for America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latin typeface="Calibri"/>
                <a:cs typeface="Calibri"/>
              </a:rPr>
              <a:t>MSW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8194" name="Picture 2" descr="How to Build a Machine Learning Model | by Chanin Nantasenamat | Towards  Data Science">
            <a:extLst>
              <a:ext uri="{FF2B5EF4-FFF2-40B4-BE49-F238E27FC236}">
                <a16:creationId xmlns:a16="http://schemas.microsoft.com/office/drawing/2014/main" id="{58282EB1-BFB7-DB44-8EAF-F1E4C9CE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9699"/>
            <a:ext cx="535786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FD7E1-8065-D04D-A394-F7D36B92ABCB}"/>
              </a:ext>
            </a:extLst>
          </p:cNvPr>
          <p:cNvSpPr txBox="1"/>
          <p:nvPr/>
        </p:nvSpPr>
        <p:spPr>
          <a:xfrm>
            <a:off x="533400" y="40969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https://towardsdatascience.com/how-to-build-a-machine-learning-model-439ab8fb3fb1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Course Objectives: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03465" y="1066800"/>
            <a:ext cx="8534400" cy="59708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Breaking down real-world problems into machine learning tasks, inputs, and outputs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Python libraries to train classification, regression, and clustering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Optimizing models through model selection, feature design, and hyperparameter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Evaluating dataset inter-annotator reliability, trained model accuracy,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Recognizing the capacity and limitations of models for fairness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Describing results of machine learning experiments with real-world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13130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Course Logistics: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24230"/>
            <a:ext cx="8534400" cy="60606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Course material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Concepts will be taught in class synchronously (~1.5 hours)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Coding will be taught asynchronously (~45 min – 1 hour)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 will post video and code prior to lecture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Homework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will create videos for homework assignments to get you started with code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 TA office hours for additional help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There will be 4 TA sessions per week – you MUST attend at least one</a:t>
            </a:r>
          </a:p>
        </p:txBody>
      </p:sp>
    </p:spTree>
    <p:extLst>
      <p:ext uri="{BB962C8B-B14F-4D97-AF65-F5344CB8AC3E}">
        <p14:creationId xmlns:p14="http://schemas.microsoft.com/office/powerpoint/2010/main" val="3473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Course Grading: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995186"/>
            <a:ext cx="8534400" cy="365144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 assignments (50%)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11 quizzes (30%)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Final project (20%)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Completed in groups of 4-5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1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609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predictive analytics?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524000"/>
            <a:ext cx="6858000" cy="19338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100" dirty="0">
                <a:cs typeface="Calibri"/>
                <a:hlinkClick r:id="rId2"/>
              </a:rPr>
              <a:t>https://www.youtube.com/watch?v=GO8Cd2eUTVE</a:t>
            </a:r>
            <a:endParaRPr lang="en-US" sz="2100" dirty="0"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endParaRPr lang="en-US" sz="2100" dirty="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100" dirty="0">
                <a:cs typeface="Calibri"/>
                <a:hlinkClick r:id="rId3"/>
              </a:rPr>
              <a:t>https://www.youtube.com/watch?v=uk82DHcU7z8</a:t>
            </a:r>
            <a:endParaRPr lang="en-US" sz="2100" dirty="0"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endParaRPr lang="en-US" sz="2100" dirty="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8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316" y="228600"/>
            <a:ext cx="73152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5" dirty="0"/>
              <a:t>R</a:t>
            </a:r>
            <a:r>
              <a:rPr spc="20" dirty="0"/>
              <a:t>eal-world</a:t>
            </a:r>
            <a:r>
              <a:rPr spc="-10" dirty="0"/>
              <a:t> </a:t>
            </a:r>
            <a:r>
              <a:rPr spc="50" dirty="0"/>
              <a:t>ML</a:t>
            </a:r>
            <a:r>
              <a:rPr spc="-10" dirty="0"/>
              <a:t> </a:t>
            </a:r>
            <a:r>
              <a:rPr lang="en-US" spc="30" dirty="0"/>
              <a:t>Process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5316" y="914400"/>
            <a:ext cx="8708952" cy="670696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600" b="1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600" b="1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en-US"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6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US"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scenario?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60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2700">
              <a:tabLst>
                <a:tab pos="182245" algn="l"/>
              </a:tabLst>
            </a:pPr>
            <a:endParaRPr lang="en-US" sz="16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sources: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Collecting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Preparing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business ready?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Ingesting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What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 the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my data </a:t>
            </a: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and training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639445" lvl="1" indent="-169545">
              <a:buFont typeface="Arial"/>
              <a:buChar char="•"/>
              <a:tabLst>
                <a:tab pos="182245" algn="l"/>
              </a:tabLst>
            </a:pPr>
            <a:r>
              <a:rPr lang="en-US" sz="1600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  <a:endParaRPr lang="en-US" sz="1600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1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(if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needed)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packaging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r>
              <a:rPr sz="16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5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my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deployed model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performing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as expected?</a:t>
            </a:r>
          </a:p>
          <a:p>
            <a:pPr marL="521334" lvl="1" indent="-169545">
              <a:buFont typeface="Arial"/>
              <a:buChar char="•"/>
              <a:tabLst>
                <a:tab pos="521334" algn="l"/>
              </a:tabLst>
            </a:pPr>
            <a:r>
              <a:rPr sz="1600" dirty="0">
                <a:latin typeface="Calibri"/>
                <a:cs typeface="Calibri"/>
              </a:rPr>
              <a:t>Is there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drift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 performance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requires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re-training?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724" y="609600"/>
            <a:ext cx="73152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15" dirty="0"/>
              <a:t>is it really THAT simple?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74724" y="1497409"/>
            <a:ext cx="8708952" cy="270586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tabLst>
                <a:tab pos="182245" algn="l"/>
              </a:tabLst>
            </a:pPr>
            <a:r>
              <a:rPr lang="en-US" sz="3200" spc="15" dirty="0">
                <a:solidFill>
                  <a:srgbClr val="0432FF"/>
                </a:solidFill>
                <a:latin typeface="Calibri-Light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of an ML Pipeline </a:t>
            </a:r>
            <a:endParaRPr lang="en-US" sz="3200" spc="15" dirty="0">
              <a:solidFill>
                <a:srgbClr val="0432FF"/>
              </a:solidFill>
              <a:latin typeface="Calibri-Light"/>
              <a:ea typeface="+mj-e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245" indent="-169545">
              <a:buFont typeface="Arial"/>
              <a:buChar char="•"/>
              <a:tabLst>
                <a:tab pos="182245" algn="l"/>
              </a:tabLst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tabLst>
                <a:tab pos="182245" algn="l"/>
              </a:tabLst>
            </a:pPr>
            <a:endParaRPr 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tabLst>
                <a:tab pos="182245" algn="l"/>
              </a:tabLst>
            </a:pP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YES IT IS!!!</a:t>
            </a:r>
            <a:endParaRPr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5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576148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pc="25" dirty="0"/>
              <a:t>Machine Learning Popularity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8121732" cy="525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6807</TotalTime>
  <Words>624</Words>
  <Application>Microsoft Macintosh PowerPoint</Application>
  <PresentationFormat>Custom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Calibri-Light</vt:lpstr>
      <vt:lpstr>Office Theme</vt:lpstr>
      <vt:lpstr>MSSP 608:  Practical Machine Learning Methods    Sadiq Y. Patel</vt:lpstr>
      <vt:lpstr>About me</vt:lpstr>
      <vt:lpstr>Course Objectives: </vt:lpstr>
      <vt:lpstr>Course Logistics: </vt:lpstr>
      <vt:lpstr>Course Grading: </vt:lpstr>
      <vt:lpstr>What is predictive analytics?</vt:lpstr>
      <vt:lpstr>Real-world ML Process</vt:lpstr>
      <vt:lpstr>is it really THAT simple?</vt:lpstr>
      <vt:lpstr>Machine Learning Popularity</vt:lpstr>
      <vt:lpstr>Machine Learning Market Share, By Industry</vt:lpstr>
      <vt:lpstr>AI vs. ML vs. DL? </vt:lpstr>
      <vt:lpstr>Types of Machine Learning</vt:lpstr>
      <vt:lpstr>What is Machine Learning?</vt:lpstr>
      <vt:lpstr>Key Areas</vt:lpstr>
      <vt:lpstr>Supervised Learning</vt:lpstr>
      <vt:lpstr>Unsupervised Learning</vt:lpstr>
      <vt:lpstr>Reinforcement Learning</vt:lpstr>
      <vt:lpstr>Algorithms Bias and Fairness</vt:lpstr>
      <vt:lpstr>ML Model Training and 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15</cp:revision>
  <dcterms:created xsi:type="dcterms:W3CDTF">2022-01-07T22:45:15Z</dcterms:created>
  <dcterms:modified xsi:type="dcterms:W3CDTF">2022-01-12T16:12:37Z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