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07" r:id="rId3"/>
    <p:sldId id="378" r:id="rId4"/>
    <p:sldId id="350" r:id="rId5"/>
    <p:sldId id="361" r:id="rId6"/>
    <p:sldId id="366" r:id="rId7"/>
    <p:sldId id="367" r:id="rId8"/>
    <p:sldId id="369" r:id="rId9"/>
    <p:sldId id="370" r:id="rId10"/>
    <p:sldId id="362" r:id="rId11"/>
    <p:sldId id="363" r:id="rId12"/>
    <p:sldId id="364" r:id="rId13"/>
    <p:sldId id="365" r:id="rId14"/>
    <p:sldId id="321" r:id="rId15"/>
    <p:sldId id="319" r:id="rId16"/>
    <p:sldId id="349" r:id="rId17"/>
    <p:sldId id="313" r:id="rId18"/>
    <p:sldId id="377" r:id="rId19"/>
    <p:sldId id="351" r:id="rId20"/>
    <p:sldId id="265" r:id="rId21"/>
    <p:sldId id="372" r:id="rId22"/>
    <p:sldId id="376" r:id="rId23"/>
    <p:sldId id="373" r:id="rId24"/>
    <p:sldId id="374" r:id="rId25"/>
    <p:sldId id="375" r:id="rId26"/>
    <p:sldId id="371" r:id="rId27"/>
    <p:sldId id="352" r:id="rId28"/>
    <p:sldId id="353" r:id="rId29"/>
    <p:sldId id="355" r:id="rId30"/>
    <p:sldId id="356" r:id="rId31"/>
    <p:sldId id="357" r:id="rId32"/>
    <p:sldId id="358" r:id="rId33"/>
    <p:sldId id="359" r:id="rId34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49"/>
    <p:restoredTop sz="96973"/>
  </p:normalViewPr>
  <p:slideViewPr>
    <p:cSldViewPr>
      <p:cViewPr>
        <p:scale>
          <a:sx n="128" d="100"/>
          <a:sy n="128" d="100"/>
        </p:scale>
        <p:origin x="3160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08152" y="2151429"/>
            <a:ext cx="5642094" cy="1169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chemeClr val="tx1"/>
                </a:solidFill>
                <a:latin typeface="Calibri-Light"/>
                <a:cs typeface="Calibri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432FF"/>
                </a:solidFill>
                <a:latin typeface="Calibri-Light"/>
                <a:cs typeface="Calibri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432FF"/>
                </a:solidFill>
                <a:latin typeface="Calibri-Light"/>
                <a:cs typeface="Calibri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432FF"/>
                </a:solidFill>
                <a:latin typeface="Calibri-Light"/>
                <a:cs typeface="Calibri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4783" y="1779319"/>
            <a:ext cx="1981835" cy="519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432FF"/>
                </a:solidFill>
                <a:latin typeface="Calibri-Light"/>
                <a:cs typeface="Calibri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3440" y="2384086"/>
            <a:ext cx="4281805" cy="3660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06490" y="6106922"/>
            <a:ext cx="20447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i-0rlM4RDs&amp;t=358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hirag-sehra.medium.com/decision-trees-explained-easily-28f23241248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nq4PgdASsc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hirag-sehra.medium.com/decision-trees-explained-easily-28f23241248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hirag-sehra.medium.com/decision-trees-explained-easily-28f23241248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11-most-common-machine-learning-algorithms-explained-in-a-nutshell-cc6e98df93be" TargetMode="External"/><Relationship Id="rId2" Type="http://schemas.openxmlformats.org/officeDocument/2006/relationships/hyperlink" Target="https://chirag-sehra.medium.com/decision-trees-explained-easily-28f2324124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feature-selection-using-regularisation-a3678b71e499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hirag-sehra.medium.com/decision-trees-explained-easily-28f2324124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50997" y="914400"/>
            <a:ext cx="8156406" cy="6283708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4604" marR="5080" indent="339090" algn="ctr">
              <a:lnSpc>
                <a:spcPct val="150000"/>
              </a:lnSpc>
              <a:spcBef>
                <a:spcPts val="585"/>
              </a:spcBef>
            </a:pPr>
            <a: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  <a:t>MSSP 608</a:t>
            </a:r>
            <a:r>
              <a:rPr lang="en-US" spc="4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br>
              <a:rPr lang="en-US" spc="4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pc="170" dirty="0">
                <a:latin typeface="Calibri" panose="020F0502020204030204" pitchFamily="34" charset="0"/>
                <a:cs typeface="Calibri" panose="020F0502020204030204" pitchFamily="34" charset="0"/>
              </a:rPr>
              <a:t>Practical </a:t>
            </a:r>
            <a: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45" dirty="0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en-US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  <a:t>Week 4</a:t>
            </a: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pc="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4182" y="6106922"/>
            <a:ext cx="14732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t>1</a:t>
            </a:fld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Quiz 2 (1)</a:t>
            </a:r>
            <a:endParaRPr spc="2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8866B-9F3D-6042-9668-15D0E0F4A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953497"/>
            <a:ext cx="8915400" cy="21573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37D321-682E-0244-B8F1-5F64EB86C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5" y="3240162"/>
            <a:ext cx="8153400" cy="290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1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Quiz 2 (2)</a:t>
            </a:r>
            <a:endParaRPr spc="25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FD8173-FA2E-3C45-9D51-FA1988E28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34832"/>
            <a:ext cx="7391400" cy="2945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75429E-D318-EC4B-A991-BFCB77FB9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54" y="4114800"/>
            <a:ext cx="8115506" cy="316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19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Quiz 2 (3)</a:t>
            </a:r>
            <a:endParaRPr spc="2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8D4C0-4A82-934A-8ACF-BAC754046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154657"/>
            <a:ext cx="8229600" cy="24732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3CA2A3-2703-BE47-8284-4CD2C4242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3949147"/>
            <a:ext cx="8610600" cy="304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1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Quiz 2 (4)</a:t>
            </a:r>
            <a:endParaRPr spc="25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64067E-777D-BD42-88F9-8651E32C7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4861"/>
            <a:ext cx="884693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26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50997" y="914400"/>
            <a:ext cx="8156406" cy="3582969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4604" marR="5080" indent="339090" algn="ctr">
              <a:lnSpc>
                <a:spcPct val="150000"/>
              </a:lnSpc>
              <a:spcBef>
                <a:spcPts val="585"/>
              </a:spcBef>
            </a:pPr>
            <a:b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  <a:t>Review </a:t>
            </a:r>
            <a:b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  <a:t>(test/train data)</a:t>
            </a: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pc="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4182" y="6106922"/>
            <a:ext cx="14732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t>14</a:t>
            </a:fld>
            <a:endParaRPr sz="9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8654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3760" y="304800"/>
            <a:ext cx="8077200" cy="51039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5" dirty="0"/>
              <a:t>Training/Test Split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573720" y="990600"/>
            <a:ext cx="8758560" cy="2310248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The training set contains a known output, and the model learns on this data in order to be generalized to other data later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We have the test dataset (or subset) in order to test our model’s prediction on this subset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7B8E33-FC68-8542-AC17-1A9FD2B5D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508909"/>
            <a:ext cx="6248400" cy="20462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3CF904-6F74-6340-89F9-7BD8B15F8BB7}"/>
              </a:ext>
            </a:extLst>
          </p:cNvPr>
          <p:cNvSpPr txBox="1"/>
          <p:nvPr/>
        </p:nvSpPr>
        <p:spPr>
          <a:xfrm>
            <a:off x="2057400" y="60198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https://www.youtube.com/watch?v=Zi-0rlM4RDs&amp;t=358s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243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PYTHON (WITH TEST/TRAIN)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1147440" y="1005204"/>
            <a:ext cx="8534400" cy="537871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r>
              <a:rPr lang="en-US" dirty="0"/>
              <a:t>X = </a:t>
            </a:r>
            <a:r>
              <a:rPr lang="en-US" dirty="0" err="1"/>
              <a:t>bikeshare.loc</a:t>
            </a:r>
            <a:r>
              <a:rPr lang="en-US" dirty="0"/>
              <a:t>[:, </a:t>
            </a:r>
            <a:r>
              <a:rPr lang="en-US" dirty="0" err="1"/>
              <a:t>weather_features</a:t>
            </a:r>
            <a:r>
              <a:rPr lang="en-US" dirty="0"/>
              <a:t>]</a:t>
            </a:r>
          </a:p>
          <a:p>
            <a:r>
              <a:rPr lang="en-US" dirty="0"/>
              <a:t>X = </a:t>
            </a:r>
            <a:r>
              <a:rPr lang="en-US" dirty="0" err="1"/>
              <a:t>pd.get_dummies</a:t>
            </a:r>
            <a:r>
              <a:rPr lang="en-US" dirty="0"/>
              <a:t>(X)</a:t>
            </a:r>
          </a:p>
          <a:p>
            <a:br>
              <a:rPr lang="en-US" dirty="0"/>
            </a:br>
            <a:r>
              <a:rPr lang="en-US" dirty="0"/>
              <a:t>y = bikeshare["</a:t>
            </a:r>
            <a:r>
              <a:rPr lang="en-US" dirty="0" err="1"/>
              <a:t>high_traffic</a:t>
            </a:r>
            <a:r>
              <a:rPr lang="en-US" dirty="0"/>
              <a:t>"]</a:t>
            </a:r>
          </a:p>
          <a:p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# Use scikit-learn to create our train/test split and train our decision tree</a:t>
            </a:r>
          </a:p>
          <a:p>
            <a:endParaRPr lang="en-US" dirty="0"/>
          </a:p>
          <a:p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</a:t>
            </a:r>
            <a:r>
              <a:rPr lang="en-US" dirty="0" err="1"/>
              <a:t>X,y,test_size</a:t>
            </a:r>
            <a:r>
              <a:rPr lang="en-US" dirty="0"/>
              <a:t>=0.20, </a:t>
            </a:r>
            <a:r>
              <a:rPr lang="en-US" dirty="0" err="1"/>
              <a:t>random_state</a:t>
            </a:r>
            <a:r>
              <a:rPr lang="en-US" dirty="0"/>
              <a:t>=123)</a:t>
            </a:r>
          </a:p>
          <a:p>
            <a:r>
              <a:rPr lang="en-US" dirty="0"/>
              <a:t>model = </a:t>
            </a:r>
            <a:r>
              <a:rPr lang="en-US" dirty="0" err="1"/>
              <a:t>DecisionTreeClassifier</a:t>
            </a:r>
            <a:r>
              <a:rPr lang="en-US" dirty="0"/>
              <a:t>(criterion="entropy", </a:t>
            </a:r>
            <a:r>
              <a:rPr lang="en-US" dirty="0" err="1"/>
              <a:t>random_state</a:t>
            </a:r>
            <a:r>
              <a:rPr lang="en-US" dirty="0"/>
              <a:t>=123).fit(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  <a:p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# Calculate our accuracy on the train and test sets</a:t>
            </a:r>
          </a:p>
          <a:p>
            <a:endParaRPr lang="en-US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train_pred</a:t>
            </a:r>
            <a:r>
              <a:rPr lang="en-US" dirty="0">
                <a:solidFill>
                  <a:srgbClr val="7030A0"/>
                </a:solidFill>
              </a:rPr>
              <a:t> = </a:t>
            </a:r>
            <a:r>
              <a:rPr lang="en-US" dirty="0" err="1">
                <a:solidFill>
                  <a:srgbClr val="7030A0"/>
                </a:solidFill>
              </a:rPr>
              <a:t>model.predict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X_train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  <a:p>
            <a:r>
              <a:rPr lang="en-US" dirty="0" err="1">
                <a:solidFill>
                  <a:srgbClr val="7030A0"/>
                </a:solidFill>
              </a:rPr>
              <a:t>train_accuracy</a:t>
            </a:r>
            <a:r>
              <a:rPr lang="en-US" dirty="0">
                <a:solidFill>
                  <a:srgbClr val="7030A0"/>
                </a:solidFill>
              </a:rPr>
              <a:t> = 100*</a:t>
            </a:r>
            <a:r>
              <a:rPr lang="en-US" dirty="0" err="1">
                <a:solidFill>
                  <a:srgbClr val="7030A0"/>
                </a:solidFill>
              </a:rPr>
              <a:t>accuracy_score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y_train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train_pred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test_pred</a:t>
            </a:r>
            <a:r>
              <a:rPr lang="en-US" dirty="0">
                <a:solidFill>
                  <a:srgbClr val="7030A0"/>
                </a:solidFill>
              </a:rPr>
              <a:t> = </a:t>
            </a:r>
            <a:r>
              <a:rPr lang="en-US" dirty="0" err="1">
                <a:solidFill>
                  <a:srgbClr val="7030A0"/>
                </a:solidFill>
              </a:rPr>
              <a:t>model.predict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X_test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  <a:p>
            <a:r>
              <a:rPr lang="en-US" dirty="0" err="1">
                <a:solidFill>
                  <a:srgbClr val="7030A0"/>
                </a:solidFill>
              </a:rPr>
              <a:t>test_accuracy</a:t>
            </a:r>
            <a:r>
              <a:rPr lang="en-US" dirty="0">
                <a:solidFill>
                  <a:srgbClr val="7030A0"/>
                </a:solidFill>
              </a:rPr>
              <a:t> = 100*</a:t>
            </a:r>
            <a:r>
              <a:rPr lang="en-US" dirty="0" err="1">
                <a:solidFill>
                  <a:srgbClr val="7030A0"/>
                </a:solidFill>
              </a:rPr>
              <a:t>accuracy_score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y_test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test_pred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  <a:p>
            <a:endParaRPr lang="en-US" dirty="0"/>
          </a:p>
          <a:p>
            <a:pPr lvl="1">
              <a:lnSpc>
                <a:spcPct val="150000"/>
              </a:lnSpc>
            </a:pPr>
            <a:endParaRPr lang="en-US" sz="1600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2406771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55885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515" y="209445"/>
            <a:ext cx="8675370" cy="1706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5000" kern="1200" spc="2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en-US" sz="5000" kern="1200" spc="2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542ED-2A64-E448-B600-55816C5B2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0055885" cy="3733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103745" y="7203863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ts val="55"/>
              </a:spcBef>
            </a:pPr>
            <a:fld id="{81D60167-4931-47E6-BA6A-407CBD079E47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>
                <a:spcBef>
                  <a:spcPts val="55"/>
                </a:spcBef>
              </a:pPr>
              <a:t>17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2ED7E-A847-E84B-A5B6-5BEAC8B8F3D2}"/>
              </a:ext>
            </a:extLst>
          </p:cNvPr>
          <p:cNvSpPr txBox="1"/>
          <p:nvPr/>
        </p:nvSpPr>
        <p:spPr>
          <a:xfrm>
            <a:off x="1828800" y="4554752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https://www.youtube.com/watch?v=Anq4PgdASsc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62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Road Map… 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1147440" y="1005204"/>
            <a:ext cx="8534400" cy="6697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endParaRPr lang="en-US" dirty="0"/>
          </a:p>
          <a:p>
            <a:pPr lvl="1">
              <a:lnSpc>
                <a:spcPct val="150000"/>
              </a:lnSpc>
            </a:pPr>
            <a:endParaRPr lang="en-US" sz="1600" dirty="0">
              <a:hlinkClick r:id="rId2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053CB48-A0ED-B144-B02F-659BE67F1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145460"/>
              </p:ext>
            </p:extLst>
          </p:nvPr>
        </p:nvGraphicFramePr>
        <p:xfrm>
          <a:off x="1143000" y="999628"/>
          <a:ext cx="8015624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937">
                  <a:extLst>
                    <a:ext uri="{9D8B030D-6E8A-4147-A177-3AD203B41FA5}">
                      <a16:colId xmlns:a16="http://schemas.microsoft.com/office/drawing/2014/main" val="2788684312"/>
                    </a:ext>
                  </a:extLst>
                </a:gridCol>
                <a:gridCol w="2083192">
                  <a:extLst>
                    <a:ext uri="{9D8B030D-6E8A-4147-A177-3AD203B41FA5}">
                      <a16:colId xmlns:a16="http://schemas.microsoft.com/office/drawing/2014/main" val="2776060142"/>
                    </a:ext>
                  </a:extLst>
                </a:gridCol>
                <a:gridCol w="2253911">
                  <a:extLst>
                    <a:ext uri="{9D8B030D-6E8A-4147-A177-3AD203B41FA5}">
                      <a16:colId xmlns:a16="http://schemas.microsoft.com/office/drawing/2014/main" val="793199022"/>
                    </a:ext>
                  </a:extLst>
                </a:gridCol>
                <a:gridCol w="1787584">
                  <a:extLst>
                    <a:ext uri="{9D8B030D-6E8A-4147-A177-3AD203B41FA5}">
                      <a16:colId xmlns:a16="http://schemas.microsoft.com/office/drawing/2014/main" val="909598186"/>
                    </a:ext>
                  </a:extLst>
                </a:gridCol>
              </a:tblGrid>
              <a:tr h="220045"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ML Algorithms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948195"/>
                  </a:ext>
                </a:extLst>
              </a:tr>
              <a:tr h="2200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Supervised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Unsupervised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Reinforcement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21337"/>
                  </a:ext>
                </a:extLst>
              </a:tr>
              <a:tr h="296785"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Prin. Comp. Anal. (PCA)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283828"/>
                  </a:ext>
                </a:extLst>
              </a:tr>
              <a:tr h="385078">
                <a:tc>
                  <a:txBody>
                    <a:bodyPr/>
                    <a:lstStyle/>
                    <a:p>
                      <a:r>
                        <a:rPr lang="en-US" dirty="0"/>
                        <a:t>Test/train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K-means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67700"/>
                  </a:ext>
                </a:extLst>
              </a:tr>
              <a:tr h="26727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Feature selection / regularization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Hierarchical 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188149"/>
                  </a:ext>
                </a:extLst>
              </a:tr>
              <a:tr h="26727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K-fold test/train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95928"/>
                  </a:ext>
                </a:extLst>
              </a:tr>
              <a:tr h="26727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Hyperparameter 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Random Forests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17488"/>
                  </a:ext>
                </a:extLst>
              </a:tr>
              <a:tr h="267271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482050"/>
                  </a:ext>
                </a:extLst>
              </a:tr>
              <a:tr h="267271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SVM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80506"/>
                  </a:ext>
                </a:extLst>
              </a:tr>
              <a:tr h="267271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kNN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0061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F040C95-0E7F-5A41-88C7-75912CDC5D2C}"/>
              </a:ext>
            </a:extLst>
          </p:cNvPr>
          <p:cNvSpPr txBox="1"/>
          <p:nvPr/>
        </p:nvSpPr>
        <p:spPr>
          <a:xfrm>
            <a:off x="990600" y="5843866"/>
            <a:ext cx="8367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Prior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This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Next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Coming weeks</a:t>
            </a:r>
          </a:p>
        </p:txBody>
      </p:sp>
    </p:spTree>
    <p:extLst>
      <p:ext uri="{BB962C8B-B14F-4D97-AF65-F5344CB8AC3E}">
        <p14:creationId xmlns:p14="http://schemas.microsoft.com/office/powerpoint/2010/main" val="3512703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6592" y="3810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Objectives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1086592" y="1066800"/>
            <a:ext cx="8514608" cy="135152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2245" indent="-169545">
              <a:lnSpc>
                <a:spcPct val="150000"/>
              </a:lnSpc>
              <a:spcBef>
                <a:spcPts val="480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2800" dirty="0">
                <a:cs typeface="Calibri"/>
              </a:rPr>
              <a:t>Logistic regression</a:t>
            </a:r>
          </a:p>
          <a:p>
            <a:pPr marL="182245" indent="-169545">
              <a:lnSpc>
                <a:spcPct val="150000"/>
              </a:lnSpc>
              <a:spcBef>
                <a:spcPts val="480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2800" dirty="0">
                <a:cs typeface="Calibri"/>
              </a:rPr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2023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226" y="564515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House Keeping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997226" y="1179197"/>
            <a:ext cx="8534400" cy="3328283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Quiz due tomorrow (before midnight)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Piazza – set it up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Homework 1 posted. Due date in syllabus. Will post help tomorrow.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Any questions? </a:t>
            </a:r>
          </a:p>
          <a:p>
            <a:pPr>
              <a:lnSpc>
                <a:spcPct val="150000"/>
              </a:lnSpc>
            </a:pPr>
            <a:endParaRPr lang="en-US" sz="2400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620218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6787" y="2686227"/>
            <a:ext cx="6054217" cy="75661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40"/>
              </a:spcBef>
            </a:pPr>
            <a:r>
              <a:rPr lang="en-US" sz="4800" spc="20" dirty="0"/>
              <a:t>Logistic Regression</a:t>
            </a:r>
            <a:endParaRPr sz="4800" spc="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6592" y="3810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Logistic Regression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1076696" y="990600"/>
            <a:ext cx="8514608" cy="302050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Supervised </a:t>
            </a:r>
            <a:r>
              <a:rPr lang="en-US" sz="2000" dirty="0"/>
              <a:t>learning algorithm 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Binary classification problems (0 or 1 – e.g., pass or fail, healthy or sick)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High bias / low variance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Takes in any real valued number and maps it to a value between 0 and 1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5E44C-2AEE-9849-A28E-E7BE04FDB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458027"/>
            <a:ext cx="6400800" cy="395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84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6592" y="3810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Logistic Regression</a:t>
            </a:r>
            <a:endParaRPr spc="25" dirty="0"/>
          </a:p>
        </p:txBody>
      </p:sp>
      <p:pic>
        <p:nvPicPr>
          <p:cNvPr id="1026" name="Picture 2" descr="Measuring Performance: The Confusion Matrix – Glass Box">
            <a:extLst>
              <a:ext uri="{FF2B5EF4-FFF2-40B4-BE49-F238E27FC236}">
                <a16:creationId xmlns:a16="http://schemas.microsoft.com/office/drawing/2014/main" id="{5BC8D42F-9F50-0B4D-B745-8F730D112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12" y="2133600"/>
            <a:ext cx="8260153" cy="464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790C80-25A2-1046-A1EC-96E1DDC5A37A}"/>
              </a:ext>
            </a:extLst>
          </p:cNvPr>
          <p:cNvSpPr txBox="1"/>
          <p:nvPr/>
        </p:nvSpPr>
        <p:spPr>
          <a:xfrm>
            <a:off x="1049914" y="1197536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the context of rapid COVID testing, why is this so critical?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8951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6592" y="3810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Logistic Regression</a:t>
            </a:r>
            <a:endParaRPr spc="25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E2498D-4613-0649-9D7F-B478E4FC0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92" y="1489493"/>
            <a:ext cx="6426200" cy="195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EDBCE3-6C77-1040-A93A-35DB97C677BE}"/>
              </a:ext>
            </a:extLst>
          </p:cNvPr>
          <p:cNvSpPr txBox="1"/>
          <p:nvPr/>
        </p:nvSpPr>
        <p:spPr>
          <a:xfrm>
            <a:off x="1086592" y="1066800"/>
            <a:ext cx="642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Import packages: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F69FC5-44E2-A94F-AA04-C36478E11FF5}"/>
              </a:ext>
            </a:extLst>
          </p:cNvPr>
          <p:cNvSpPr txBox="1"/>
          <p:nvPr/>
        </p:nvSpPr>
        <p:spPr>
          <a:xfrm>
            <a:off x="1147441" y="3498654"/>
            <a:ext cx="593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Visualize data: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A1AE96-97D9-F145-BA4C-AC81B6E21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440" y="3921347"/>
            <a:ext cx="4415160" cy="382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70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6592" y="3810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Logistic Regression</a:t>
            </a:r>
            <a:endParaRPr spc="2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EDBCE3-6C77-1040-A93A-35DB97C677BE}"/>
              </a:ext>
            </a:extLst>
          </p:cNvPr>
          <p:cNvSpPr txBox="1"/>
          <p:nvPr/>
        </p:nvSpPr>
        <p:spPr>
          <a:xfrm>
            <a:off x="1086592" y="1066800"/>
            <a:ext cx="642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Split data: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F69FC5-44E2-A94F-AA04-C36478E11FF5}"/>
              </a:ext>
            </a:extLst>
          </p:cNvPr>
          <p:cNvSpPr txBox="1"/>
          <p:nvPr/>
        </p:nvSpPr>
        <p:spPr>
          <a:xfrm>
            <a:off x="1147441" y="3498654"/>
            <a:ext cx="593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Perform logistic regression: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C9F6AE-A064-7E47-8DB7-B3F3FAE19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96" y="1571537"/>
            <a:ext cx="8737600" cy="114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E1E3E1-B27D-824A-9077-723C0E90F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440" y="4114800"/>
            <a:ext cx="8737600" cy="271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73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6592" y="3810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Logistic Regression</a:t>
            </a:r>
            <a:endParaRPr spc="2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EDBCE3-6C77-1040-A93A-35DB97C677BE}"/>
              </a:ext>
            </a:extLst>
          </p:cNvPr>
          <p:cNvSpPr txBox="1"/>
          <p:nvPr/>
        </p:nvSpPr>
        <p:spPr>
          <a:xfrm>
            <a:off x="1086592" y="1066800"/>
            <a:ext cx="642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Make predictions using model: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F69FC5-44E2-A94F-AA04-C36478E11FF5}"/>
              </a:ext>
            </a:extLst>
          </p:cNvPr>
          <p:cNvSpPr txBox="1"/>
          <p:nvPr/>
        </p:nvSpPr>
        <p:spPr>
          <a:xfrm>
            <a:off x="1147441" y="3498654"/>
            <a:ext cx="593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Display confusion matrix: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9D3793-5A15-4D45-96A5-5DCFC730B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99" y="1632466"/>
            <a:ext cx="5588000" cy="1143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7F992B-0F17-E84C-A3AC-386243752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038600"/>
            <a:ext cx="4521200" cy="2997200"/>
          </a:xfrm>
          <a:prstGeom prst="rect">
            <a:avLst/>
          </a:prstGeom>
        </p:spPr>
      </p:pic>
      <p:pic>
        <p:nvPicPr>
          <p:cNvPr id="10" name="Picture 2" descr="Measuring Performance: The Confusion Matrix – Glass Box">
            <a:extLst>
              <a:ext uri="{FF2B5EF4-FFF2-40B4-BE49-F238E27FC236}">
                <a16:creationId xmlns:a16="http://schemas.microsoft.com/office/drawing/2014/main" id="{374F797B-A9CD-E04E-9F19-72186C961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173811"/>
            <a:ext cx="3611236" cy="203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026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6787" y="2686227"/>
            <a:ext cx="6054217" cy="75661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40"/>
              </a:spcBef>
            </a:pPr>
            <a:r>
              <a:rPr lang="en-US" sz="4800" spc="20" dirty="0"/>
              <a:t>Linear Regression</a:t>
            </a:r>
            <a:endParaRPr sz="4800" spc="25" dirty="0"/>
          </a:p>
        </p:txBody>
      </p:sp>
    </p:spTree>
    <p:extLst>
      <p:ext uri="{BB962C8B-B14F-4D97-AF65-F5344CB8AC3E}">
        <p14:creationId xmlns:p14="http://schemas.microsoft.com/office/powerpoint/2010/main" val="1226395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6592" y="3810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Linear Regression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1076696" y="990600"/>
            <a:ext cx="8514608" cy="197406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Supervised </a:t>
            </a:r>
            <a:r>
              <a:rPr lang="en-US" sz="2400" dirty="0"/>
              <a:t>learning algorithm 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Assumes a linear relationship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High bias / low variance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94DEB4-AFBC-3B43-8463-66C01279A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621" y="3874851"/>
            <a:ext cx="4617158" cy="34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40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6592" y="3810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Key metrics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1086592" y="1038350"/>
            <a:ext cx="8514608" cy="2000548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Mean Absolute Error (MAE)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Mean Squared Error (MSE)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Root Mean Squared Error (RMSE)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Coefficient of determination (R squared)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F7780-F01F-E644-8884-8554F941A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66" y="3581400"/>
            <a:ext cx="879873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16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33" y="365434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MAE (1)</a:t>
            </a:r>
            <a:endParaRPr spc="25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F7780-F01F-E644-8884-8554F941A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33" y="4064532"/>
            <a:ext cx="7924800" cy="35688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240687-C3E5-C94E-ADAB-FFDF48063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33" y="1063196"/>
            <a:ext cx="7924800" cy="264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9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226" y="564515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READINGS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997226" y="1179197"/>
            <a:ext cx="8534400" cy="2806922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lvl="1">
              <a:lnSpc>
                <a:spcPct val="150000"/>
              </a:lnSpc>
            </a:pPr>
            <a:endParaRPr lang="en-US" sz="1600" dirty="0">
              <a:hlinkClick r:id="rId2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hlinkClick r:id="rId3"/>
              </a:rPr>
              <a:t>https://towardsdatascience.com/11-most-common-machine-learning-algorithms-explained-in-a-nutshell-cc6e98df93be</a:t>
            </a: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>
                <a:hlinkClick r:id="rId4"/>
              </a:rPr>
              <a:t>https://towardsdatascience.com/feature-selection-using-regularisation-a3678b71e499</a:t>
            </a: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 algn="ctr">
              <a:lnSpc>
                <a:spcPct val="200000"/>
              </a:lnSpc>
            </a:pPr>
            <a:r>
              <a:rPr lang="en-US" sz="2000" dirty="0"/>
              <a:t>***PLEASE READ BEFORE CLASS / do not focus on math***</a:t>
            </a:r>
          </a:p>
        </p:txBody>
      </p:sp>
    </p:spTree>
    <p:extLst>
      <p:ext uri="{BB962C8B-B14F-4D97-AF65-F5344CB8AC3E}">
        <p14:creationId xmlns:p14="http://schemas.microsoft.com/office/powerpoint/2010/main" val="3175483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33" y="365434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MSE (2)</a:t>
            </a:r>
            <a:endParaRPr spc="25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F7780-F01F-E644-8884-8554F941A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33" y="3520443"/>
            <a:ext cx="7924800" cy="35688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FD8DEF-F41D-C741-AF85-A086C65AE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00" y="1295400"/>
            <a:ext cx="8064190" cy="187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42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33" y="365434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RMSE (3)</a:t>
            </a:r>
            <a:endParaRPr spc="25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F7780-F01F-E644-8884-8554F941A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53" y="3832555"/>
            <a:ext cx="7924800" cy="35688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70BCF5-21EB-864C-AC71-49E3F1E77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53" y="1295400"/>
            <a:ext cx="7924800" cy="234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89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33" y="365434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R-squared (4)</a:t>
            </a:r>
            <a:endParaRPr spc="25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F7780-F01F-E644-8884-8554F941A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43" y="3886200"/>
            <a:ext cx="7924800" cy="35688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CD6F41-8045-334C-B706-434C20E97870}"/>
              </a:ext>
            </a:extLst>
          </p:cNvPr>
          <p:cNvSpPr txBox="1"/>
          <p:nvPr/>
        </p:nvSpPr>
        <p:spPr>
          <a:xfrm>
            <a:off x="695916" y="936543"/>
            <a:ext cx="7792633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“Goodness of fit”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Proportion of variance (of y) that has been explained by the independent variables in the model.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Best possible score is 1.0 (ranges from 0 to 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If 𝑅2=0.8, this means that 80% of the increase in university admission is due to GRE score (assuming a simple linear regression model). </a:t>
            </a:r>
          </a:p>
        </p:txBody>
      </p:sp>
    </p:spTree>
    <p:extLst>
      <p:ext uri="{BB962C8B-B14F-4D97-AF65-F5344CB8AC3E}">
        <p14:creationId xmlns:p14="http://schemas.microsoft.com/office/powerpoint/2010/main" val="856028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6592" y="3810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Example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1076696" y="990600"/>
            <a:ext cx="8514608" cy="6524863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r>
              <a:rPr lang="en-US" sz="1500" dirty="0"/>
              <a:t>from </a:t>
            </a:r>
            <a:r>
              <a:rPr lang="en-US" sz="1500" dirty="0" err="1"/>
              <a:t>sklearn.model_selection</a:t>
            </a:r>
            <a:r>
              <a:rPr lang="en-US" sz="1500" dirty="0"/>
              <a:t> import </a:t>
            </a:r>
            <a:r>
              <a:rPr lang="en-US" sz="1500" dirty="0" err="1">
                <a:solidFill>
                  <a:srgbClr val="7030A0"/>
                </a:solidFill>
              </a:rPr>
              <a:t>train_test_split</a:t>
            </a:r>
            <a:endParaRPr lang="en-US" sz="1500" dirty="0">
              <a:solidFill>
                <a:srgbClr val="7030A0"/>
              </a:solidFill>
            </a:endParaRPr>
          </a:p>
          <a:p>
            <a:r>
              <a:rPr lang="en-US" sz="1500" dirty="0" err="1"/>
              <a:t>X_train</a:t>
            </a:r>
            <a:r>
              <a:rPr lang="en-US" sz="1500" dirty="0"/>
              <a:t>, </a:t>
            </a:r>
            <a:r>
              <a:rPr lang="en-US" sz="1500" dirty="0" err="1"/>
              <a:t>X_test</a:t>
            </a:r>
            <a:r>
              <a:rPr lang="en-US" sz="1500" dirty="0"/>
              <a:t>, </a:t>
            </a:r>
            <a:r>
              <a:rPr lang="en-US" sz="1500" dirty="0" err="1"/>
              <a:t>Y_train</a:t>
            </a:r>
            <a:r>
              <a:rPr lang="en-US" sz="1500" dirty="0"/>
              <a:t>, </a:t>
            </a:r>
            <a:r>
              <a:rPr lang="en-US" sz="1500" dirty="0" err="1"/>
              <a:t>Y_test</a:t>
            </a:r>
            <a:r>
              <a:rPr lang="en-US" sz="1500" dirty="0"/>
              <a:t> = </a:t>
            </a:r>
            <a:r>
              <a:rPr lang="en-US" sz="1500" dirty="0" err="1"/>
              <a:t>train_test_split</a:t>
            </a:r>
            <a:r>
              <a:rPr lang="en-US" sz="1500" dirty="0"/>
              <a:t>(X, Y, </a:t>
            </a:r>
            <a:r>
              <a:rPr lang="en-US" sz="1500" dirty="0" err="1">
                <a:solidFill>
                  <a:srgbClr val="7030A0"/>
                </a:solidFill>
              </a:rPr>
              <a:t>test_size</a:t>
            </a:r>
            <a:r>
              <a:rPr lang="en-US" sz="1500" dirty="0">
                <a:solidFill>
                  <a:srgbClr val="7030A0"/>
                </a:solidFill>
              </a:rPr>
              <a:t>=0.2</a:t>
            </a:r>
            <a:r>
              <a:rPr lang="en-US" sz="1500" dirty="0"/>
              <a:t>)</a:t>
            </a:r>
          </a:p>
          <a:p>
            <a:endParaRPr lang="en-US" sz="1500" dirty="0"/>
          </a:p>
          <a:p>
            <a:r>
              <a:rPr lang="en-US" sz="1500" dirty="0"/>
              <a:t>from </a:t>
            </a:r>
            <a:r>
              <a:rPr lang="en-US" sz="1500" dirty="0" err="1"/>
              <a:t>sklearn</a:t>
            </a:r>
            <a:r>
              <a:rPr lang="en-US" sz="1500" dirty="0"/>
              <a:t> import </a:t>
            </a:r>
            <a:r>
              <a:rPr lang="en-US" sz="1500" dirty="0" err="1">
                <a:solidFill>
                  <a:srgbClr val="7030A0"/>
                </a:solidFill>
              </a:rPr>
              <a:t>linear_model</a:t>
            </a:r>
            <a:endParaRPr lang="en-US" sz="1500" dirty="0">
              <a:solidFill>
                <a:srgbClr val="7030A0"/>
              </a:solidFill>
            </a:endParaRPr>
          </a:p>
          <a:p>
            <a:r>
              <a:rPr lang="en-US" sz="1500" dirty="0"/>
              <a:t>from </a:t>
            </a:r>
            <a:r>
              <a:rPr lang="en-US" sz="1500" dirty="0" err="1"/>
              <a:t>sklearn.metrics</a:t>
            </a:r>
            <a:r>
              <a:rPr lang="en-US" sz="1500" dirty="0"/>
              <a:t> import </a:t>
            </a:r>
            <a:r>
              <a:rPr lang="en-US" sz="1500" dirty="0" err="1">
                <a:solidFill>
                  <a:srgbClr val="7030A0"/>
                </a:solidFill>
              </a:rPr>
              <a:t>mean_squared_error</a:t>
            </a:r>
            <a:r>
              <a:rPr lang="en-US" sz="1500" dirty="0">
                <a:solidFill>
                  <a:srgbClr val="7030A0"/>
                </a:solidFill>
              </a:rPr>
              <a:t>, r2_score</a:t>
            </a:r>
          </a:p>
          <a:p>
            <a:endParaRPr lang="en-US" sz="1500" dirty="0"/>
          </a:p>
          <a:p>
            <a:r>
              <a:rPr lang="en-US" sz="1500" dirty="0">
                <a:solidFill>
                  <a:srgbClr val="7030A0"/>
                </a:solidFill>
              </a:rPr>
              <a:t>model</a:t>
            </a:r>
            <a:r>
              <a:rPr lang="en-US" sz="1500" dirty="0"/>
              <a:t> = </a:t>
            </a:r>
            <a:r>
              <a:rPr lang="en-US" sz="1500" dirty="0" err="1"/>
              <a:t>linear_model.LinearRegression</a:t>
            </a:r>
            <a:r>
              <a:rPr lang="en-US" sz="1500" dirty="0"/>
              <a:t>()</a:t>
            </a:r>
          </a:p>
          <a:p>
            <a:r>
              <a:rPr lang="en-US" sz="1500" dirty="0" err="1">
                <a:solidFill>
                  <a:srgbClr val="7030A0"/>
                </a:solidFill>
              </a:rPr>
              <a:t>model</a:t>
            </a:r>
            <a:r>
              <a:rPr lang="en-US" sz="1500" dirty="0" err="1"/>
              <a:t>.fit</a:t>
            </a:r>
            <a:r>
              <a:rPr lang="en-US" sz="1500" dirty="0"/>
              <a:t>(</a:t>
            </a:r>
            <a:r>
              <a:rPr lang="en-US" sz="1500" dirty="0" err="1">
                <a:solidFill>
                  <a:srgbClr val="7030A0"/>
                </a:solidFill>
              </a:rPr>
              <a:t>X_train</a:t>
            </a:r>
            <a:r>
              <a:rPr lang="en-US" sz="1500" dirty="0">
                <a:solidFill>
                  <a:srgbClr val="7030A0"/>
                </a:solidFill>
              </a:rPr>
              <a:t>, </a:t>
            </a:r>
            <a:r>
              <a:rPr lang="en-US" sz="1500" dirty="0" err="1">
                <a:solidFill>
                  <a:srgbClr val="7030A0"/>
                </a:solidFill>
              </a:rPr>
              <a:t>Y_train</a:t>
            </a:r>
            <a:r>
              <a:rPr lang="en-US" sz="1500" dirty="0"/>
              <a:t>)</a:t>
            </a:r>
          </a:p>
          <a:p>
            <a:endParaRPr lang="en-US" sz="1500" dirty="0"/>
          </a:p>
          <a:p>
            <a:r>
              <a:rPr lang="en-US" sz="1500" dirty="0" err="1">
                <a:solidFill>
                  <a:srgbClr val="7030A0"/>
                </a:solidFill>
              </a:rPr>
              <a:t>Y_pred</a:t>
            </a:r>
            <a:r>
              <a:rPr lang="en-US" sz="1500" dirty="0">
                <a:solidFill>
                  <a:srgbClr val="7030A0"/>
                </a:solidFill>
              </a:rPr>
              <a:t> </a:t>
            </a:r>
            <a:r>
              <a:rPr lang="en-US" sz="1500" dirty="0"/>
              <a:t>= </a:t>
            </a:r>
            <a:r>
              <a:rPr lang="en-US" sz="1500" dirty="0" err="1"/>
              <a:t>model.predict</a:t>
            </a:r>
            <a:r>
              <a:rPr lang="en-US" sz="1500" dirty="0"/>
              <a:t>(</a:t>
            </a:r>
            <a:r>
              <a:rPr lang="en-US" sz="1500" dirty="0" err="1">
                <a:solidFill>
                  <a:srgbClr val="7030A0"/>
                </a:solidFill>
              </a:rPr>
              <a:t>X_test</a:t>
            </a:r>
            <a:r>
              <a:rPr lang="en-US" sz="1500" dirty="0"/>
              <a:t>)</a:t>
            </a:r>
          </a:p>
          <a:p>
            <a:endParaRPr lang="en-US" sz="1500" dirty="0"/>
          </a:p>
          <a:p>
            <a:r>
              <a:rPr lang="en-US" sz="1500" dirty="0"/>
              <a:t>print(</a:t>
            </a:r>
            <a:r>
              <a:rPr lang="en-US" sz="1500" dirty="0">
                <a:solidFill>
                  <a:srgbClr val="FF0000"/>
                </a:solidFill>
              </a:rPr>
              <a:t>'Coefficients</a:t>
            </a:r>
            <a:r>
              <a:rPr lang="en-US" sz="1500" dirty="0"/>
              <a:t>:', </a:t>
            </a:r>
            <a:r>
              <a:rPr lang="en-US" sz="1500" dirty="0" err="1">
                <a:solidFill>
                  <a:srgbClr val="00B050"/>
                </a:solidFill>
              </a:rPr>
              <a:t>model.coef</a:t>
            </a:r>
            <a:r>
              <a:rPr lang="en-US" sz="1500" dirty="0">
                <a:solidFill>
                  <a:srgbClr val="00B050"/>
                </a:solidFill>
              </a:rPr>
              <a:t>_)</a:t>
            </a:r>
          </a:p>
          <a:p>
            <a:endParaRPr lang="en-US" sz="1500" dirty="0">
              <a:solidFill>
                <a:srgbClr val="00B050"/>
              </a:solidFill>
            </a:endParaRPr>
          </a:p>
          <a:p>
            <a:r>
              <a:rPr lang="en-US" sz="1500" dirty="0"/>
              <a:t>print(</a:t>
            </a:r>
            <a:r>
              <a:rPr lang="en-US" sz="1500" dirty="0">
                <a:solidFill>
                  <a:srgbClr val="FF0000"/>
                </a:solidFill>
              </a:rPr>
              <a:t>'Intercept</a:t>
            </a:r>
            <a:r>
              <a:rPr lang="en-US" sz="1500" dirty="0"/>
              <a:t>:', </a:t>
            </a:r>
            <a:r>
              <a:rPr lang="en-US" sz="1500" dirty="0" err="1">
                <a:solidFill>
                  <a:srgbClr val="00B050"/>
                </a:solidFill>
              </a:rPr>
              <a:t>model.intercept</a:t>
            </a:r>
            <a:r>
              <a:rPr lang="en-US" sz="1500" dirty="0">
                <a:solidFill>
                  <a:srgbClr val="00B050"/>
                </a:solidFill>
              </a:rPr>
              <a:t>_)</a:t>
            </a:r>
          </a:p>
          <a:p>
            <a:endParaRPr lang="en-US" sz="1500" dirty="0">
              <a:solidFill>
                <a:srgbClr val="00B050"/>
              </a:solidFill>
            </a:endParaRPr>
          </a:p>
          <a:p>
            <a:r>
              <a:rPr lang="en-US" sz="1500" dirty="0"/>
              <a:t>print(</a:t>
            </a:r>
            <a:r>
              <a:rPr lang="en-US" sz="1500" dirty="0">
                <a:solidFill>
                  <a:srgbClr val="FF0000"/>
                </a:solidFill>
              </a:rPr>
              <a:t>'Mean squared error (MSE)</a:t>
            </a:r>
            <a:r>
              <a:rPr lang="en-US" sz="1500" dirty="0"/>
              <a:t>: %.2f’</a:t>
            </a:r>
          </a:p>
          <a:p>
            <a:r>
              <a:rPr lang="en-US" sz="1500" dirty="0"/>
              <a:t>	</a:t>
            </a:r>
            <a:r>
              <a:rPr lang="en-US" sz="1500" dirty="0">
                <a:solidFill>
                  <a:srgbClr val="00B050"/>
                </a:solidFill>
              </a:rPr>
              <a:t>% </a:t>
            </a:r>
            <a:r>
              <a:rPr lang="en-US" sz="1500" dirty="0" err="1">
                <a:solidFill>
                  <a:srgbClr val="00B050"/>
                </a:solidFill>
              </a:rPr>
              <a:t>mean_squared_error</a:t>
            </a:r>
            <a:r>
              <a:rPr lang="en-US" sz="1500" dirty="0">
                <a:solidFill>
                  <a:srgbClr val="00B050"/>
                </a:solidFill>
              </a:rPr>
              <a:t>(</a:t>
            </a:r>
            <a:r>
              <a:rPr lang="en-US" sz="1500" dirty="0" err="1">
                <a:solidFill>
                  <a:srgbClr val="00B050"/>
                </a:solidFill>
              </a:rPr>
              <a:t>Y_test</a:t>
            </a:r>
            <a:r>
              <a:rPr lang="en-US" sz="1500" dirty="0">
                <a:solidFill>
                  <a:srgbClr val="00B050"/>
                </a:solidFill>
              </a:rPr>
              <a:t>, </a:t>
            </a:r>
            <a:r>
              <a:rPr lang="en-US" sz="1500" dirty="0" err="1">
                <a:solidFill>
                  <a:srgbClr val="00B050"/>
                </a:solidFill>
              </a:rPr>
              <a:t>Y_pred</a:t>
            </a:r>
            <a:r>
              <a:rPr lang="en-US" sz="1500" dirty="0">
                <a:solidFill>
                  <a:srgbClr val="00B050"/>
                </a:solidFill>
              </a:rPr>
              <a:t>))</a:t>
            </a:r>
          </a:p>
          <a:p>
            <a:endParaRPr lang="en-US" sz="1500" dirty="0"/>
          </a:p>
          <a:p>
            <a:r>
              <a:rPr lang="en-US" sz="1500" dirty="0"/>
              <a:t>print(</a:t>
            </a:r>
            <a:r>
              <a:rPr lang="en-US" sz="1500" dirty="0">
                <a:solidFill>
                  <a:srgbClr val="FF0000"/>
                </a:solidFill>
              </a:rPr>
              <a:t>'Coefficient of determination (R^2)</a:t>
            </a:r>
            <a:r>
              <a:rPr lang="en-US" sz="1500" dirty="0"/>
              <a:t>: %.2f’</a:t>
            </a:r>
          </a:p>
          <a:p>
            <a:r>
              <a:rPr lang="en-US" sz="1500" dirty="0"/>
              <a:t>	</a:t>
            </a:r>
            <a:r>
              <a:rPr lang="en-US" sz="1500" dirty="0">
                <a:solidFill>
                  <a:srgbClr val="00B050"/>
                </a:solidFill>
              </a:rPr>
              <a:t>% r2_score(</a:t>
            </a:r>
            <a:r>
              <a:rPr lang="en-US" sz="1500" dirty="0" err="1">
                <a:solidFill>
                  <a:srgbClr val="00B050"/>
                </a:solidFill>
              </a:rPr>
              <a:t>Y_test</a:t>
            </a:r>
            <a:r>
              <a:rPr lang="en-US" sz="1500" dirty="0">
                <a:solidFill>
                  <a:srgbClr val="00B050"/>
                </a:solidFill>
              </a:rPr>
              <a:t>, </a:t>
            </a:r>
            <a:r>
              <a:rPr lang="en-US" sz="1500" dirty="0" err="1">
                <a:solidFill>
                  <a:srgbClr val="00B050"/>
                </a:solidFill>
              </a:rPr>
              <a:t>Y_pred</a:t>
            </a:r>
            <a:r>
              <a:rPr lang="en-US" sz="1500" dirty="0">
                <a:solidFill>
                  <a:srgbClr val="00B050"/>
                </a:solidFill>
              </a:rPr>
              <a:t>))</a:t>
            </a:r>
          </a:p>
          <a:p>
            <a:endParaRPr lang="en-US" sz="1500" dirty="0"/>
          </a:p>
          <a:p>
            <a:r>
              <a:rPr lang="en-US" sz="1500" dirty="0">
                <a:solidFill>
                  <a:srgbClr val="FF0000"/>
                </a:solidFill>
              </a:rPr>
              <a:t>coefficients</a:t>
            </a:r>
            <a:r>
              <a:rPr lang="en-US" sz="1500" dirty="0"/>
              <a:t>: [2.0] (a one unit increate in GRE score is associated with a 2 percent increase in admission rates)</a:t>
            </a:r>
          </a:p>
          <a:p>
            <a:endParaRPr lang="en-US" sz="1500" dirty="0"/>
          </a:p>
          <a:p>
            <a:r>
              <a:rPr lang="en-US" sz="1500" dirty="0">
                <a:solidFill>
                  <a:srgbClr val="FF0000"/>
                </a:solidFill>
              </a:rPr>
              <a:t>Intercept</a:t>
            </a:r>
            <a:r>
              <a:rPr lang="en-US" sz="1500" dirty="0"/>
              <a:t>: 33.890629034122 </a:t>
            </a:r>
          </a:p>
          <a:p>
            <a:endParaRPr lang="en-US" sz="1500" dirty="0"/>
          </a:p>
          <a:p>
            <a:r>
              <a:rPr lang="en-US" sz="1500" dirty="0">
                <a:solidFill>
                  <a:srgbClr val="FF0000"/>
                </a:solidFill>
              </a:rPr>
              <a:t>Mean squared error (MSE): </a:t>
            </a:r>
            <a:r>
              <a:rPr lang="en-US" sz="1500" dirty="0"/>
              <a:t>26.54 </a:t>
            </a:r>
          </a:p>
          <a:p>
            <a:r>
              <a:rPr lang="en-US" sz="1500" dirty="0">
                <a:solidFill>
                  <a:srgbClr val="FF0000"/>
                </a:solidFill>
              </a:rPr>
              <a:t>Coefficient of determination (R^2): </a:t>
            </a:r>
            <a:r>
              <a:rPr lang="en-US" sz="1500" dirty="0"/>
              <a:t>0.71</a:t>
            </a:r>
          </a:p>
        </p:txBody>
      </p:sp>
    </p:spTree>
    <p:extLst>
      <p:ext uri="{BB962C8B-B14F-4D97-AF65-F5344CB8AC3E}">
        <p14:creationId xmlns:p14="http://schemas.microsoft.com/office/powerpoint/2010/main" val="1014820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Road Map… 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1147440" y="1005204"/>
            <a:ext cx="8534400" cy="6697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endParaRPr lang="en-US" dirty="0"/>
          </a:p>
          <a:p>
            <a:pPr lvl="1">
              <a:lnSpc>
                <a:spcPct val="150000"/>
              </a:lnSpc>
            </a:pPr>
            <a:endParaRPr lang="en-US" sz="1600" dirty="0">
              <a:hlinkClick r:id="rId2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053CB48-A0ED-B144-B02F-659BE67F1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501165"/>
              </p:ext>
            </p:extLst>
          </p:nvPr>
        </p:nvGraphicFramePr>
        <p:xfrm>
          <a:off x="990600" y="999628"/>
          <a:ext cx="8168024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337">
                  <a:extLst>
                    <a:ext uri="{9D8B030D-6E8A-4147-A177-3AD203B41FA5}">
                      <a16:colId xmlns:a16="http://schemas.microsoft.com/office/drawing/2014/main" val="2788684312"/>
                    </a:ext>
                  </a:extLst>
                </a:gridCol>
                <a:gridCol w="2083192">
                  <a:extLst>
                    <a:ext uri="{9D8B030D-6E8A-4147-A177-3AD203B41FA5}">
                      <a16:colId xmlns:a16="http://schemas.microsoft.com/office/drawing/2014/main" val="2776060142"/>
                    </a:ext>
                  </a:extLst>
                </a:gridCol>
                <a:gridCol w="2253911">
                  <a:extLst>
                    <a:ext uri="{9D8B030D-6E8A-4147-A177-3AD203B41FA5}">
                      <a16:colId xmlns:a16="http://schemas.microsoft.com/office/drawing/2014/main" val="793199022"/>
                    </a:ext>
                  </a:extLst>
                </a:gridCol>
                <a:gridCol w="1787584">
                  <a:extLst>
                    <a:ext uri="{9D8B030D-6E8A-4147-A177-3AD203B41FA5}">
                      <a16:colId xmlns:a16="http://schemas.microsoft.com/office/drawing/2014/main" val="909598186"/>
                    </a:ext>
                  </a:extLst>
                </a:gridCol>
              </a:tblGrid>
              <a:tr h="220045"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ML Algorithms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948195"/>
                  </a:ext>
                </a:extLst>
              </a:tr>
              <a:tr h="2200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Supervised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Unsupervised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Reinforcement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21337"/>
                  </a:ext>
                </a:extLst>
              </a:tr>
              <a:tr h="296785"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Prin. Comp. Anal. (PCA)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283828"/>
                  </a:ext>
                </a:extLst>
              </a:tr>
              <a:tr h="385078">
                <a:tc>
                  <a:txBody>
                    <a:bodyPr/>
                    <a:lstStyle/>
                    <a:p>
                      <a:r>
                        <a:rPr lang="en-US" dirty="0"/>
                        <a:t>Test/train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K-means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67700"/>
                  </a:ext>
                </a:extLst>
              </a:tr>
              <a:tr h="26727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Feature selection / regularization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Hierarchical 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188149"/>
                  </a:ext>
                </a:extLst>
              </a:tr>
              <a:tr h="26727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K-fold test/train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95928"/>
                  </a:ext>
                </a:extLst>
              </a:tr>
              <a:tr h="26727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Hyperparameter 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Random Forests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17488"/>
                  </a:ext>
                </a:extLst>
              </a:tr>
              <a:tr h="267271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482050"/>
                  </a:ext>
                </a:extLst>
              </a:tr>
              <a:tr h="267271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SVM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80506"/>
                  </a:ext>
                </a:extLst>
              </a:tr>
              <a:tr h="267271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kNN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0061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F040C95-0E7F-5A41-88C7-75912CDC5D2C}"/>
              </a:ext>
            </a:extLst>
          </p:cNvPr>
          <p:cNvSpPr txBox="1"/>
          <p:nvPr/>
        </p:nvSpPr>
        <p:spPr>
          <a:xfrm>
            <a:off x="990600" y="5843866"/>
            <a:ext cx="8367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Prior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This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Next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Coming weeks</a:t>
            </a:r>
          </a:p>
        </p:txBody>
      </p:sp>
    </p:spTree>
    <p:extLst>
      <p:ext uri="{BB962C8B-B14F-4D97-AF65-F5344CB8AC3E}">
        <p14:creationId xmlns:p14="http://schemas.microsoft.com/office/powerpoint/2010/main" val="379579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50997" y="914400"/>
            <a:ext cx="8156406" cy="1782476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4604" marR="5080" indent="339090" algn="ctr">
              <a:lnSpc>
                <a:spcPct val="150000"/>
              </a:lnSpc>
              <a:spcBef>
                <a:spcPts val="585"/>
              </a:spcBef>
            </a:pPr>
            <a:b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  <a:t>Quiz #1 and #2 </a:t>
            </a:r>
            <a:endParaRPr lang="en-US" spc="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4182" y="6106922"/>
            <a:ext cx="14732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t>5</a:t>
            </a:fld>
            <a:endParaRPr sz="9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717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Quiz 1 (1)</a:t>
            </a:r>
            <a:endParaRPr spc="25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8FF39B-8499-7441-BD5F-3E31FA9CA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66799"/>
            <a:ext cx="9067800" cy="1747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034E6F-820B-0748-B5C8-E0FA83953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056463"/>
            <a:ext cx="8915400" cy="15455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466D30-C24C-404F-AD14-7E6F29EEB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32" y="4949215"/>
            <a:ext cx="9067800" cy="172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533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Quiz 1 (2)</a:t>
            </a:r>
            <a:endParaRPr spc="2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A55B3-D3B3-234D-A53E-C72B78BA6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28" y="990600"/>
            <a:ext cx="8237344" cy="3505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DC28D4-BFEE-644A-A0ED-A41705AE7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57" y="4662710"/>
            <a:ext cx="8651643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2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Quiz 1 (3)</a:t>
            </a:r>
            <a:endParaRPr spc="25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3782B0-0094-0748-B856-3D7BD9490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88" y="990600"/>
            <a:ext cx="8697864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85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Quiz 1 (4)</a:t>
            </a:r>
            <a:endParaRPr spc="2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9C24A5-1A57-7544-BE12-875301E5E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49" y="1066800"/>
            <a:ext cx="91313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68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30171</TotalTime>
  <Words>974</Words>
  <Application>Microsoft Macintosh PowerPoint</Application>
  <PresentationFormat>Custom</PresentationFormat>
  <Paragraphs>198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Calibri-Light</vt:lpstr>
      <vt:lpstr>Office Theme</vt:lpstr>
      <vt:lpstr>MSSP 608:  Practical Machine Learning Methods Week 4    </vt:lpstr>
      <vt:lpstr>House Keeping</vt:lpstr>
      <vt:lpstr>READINGS</vt:lpstr>
      <vt:lpstr>Road Map… </vt:lpstr>
      <vt:lpstr> Quiz #1 and #2 </vt:lpstr>
      <vt:lpstr>Quiz 1 (1)</vt:lpstr>
      <vt:lpstr>Quiz 1 (2)</vt:lpstr>
      <vt:lpstr>Quiz 1 (3)</vt:lpstr>
      <vt:lpstr>Quiz 1 (4)</vt:lpstr>
      <vt:lpstr>Quiz 2 (1)</vt:lpstr>
      <vt:lpstr>Quiz 2 (2)</vt:lpstr>
      <vt:lpstr>Quiz 2 (3)</vt:lpstr>
      <vt:lpstr>Quiz 2 (4)</vt:lpstr>
      <vt:lpstr> Review  (test/train data) </vt:lpstr>
      <vt:lpstr>Training/Test Split</vt:lpstr>
      <vt:lpstr>PYTHON (WITH TEST/TRAIN)</vt:lpstr>
      <vt:lpstr> </vt:lpstr>
      <vt:lpstr>Road Map… </vt:lpstr>
      <vt:lpstr>Objectives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Linear Regression</vt:lpstr>
      <vt:lpstr>Linear Regression</vt:lpstr>
      <vt:lpstr>Key metrics</vt:lpstr>
      <vt:lpstr>MAE (1)</vt:lpstr>
      <vt:lpstr>MSE (2)</vt:lpstr>
      <vt:lpstr>RMSE (3)</vt:lpstr>
      <vt:lpstr>R-squared (4)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Lecture-1</dc:title>
  <dc:creator>Parijat Dube 2020</dc:creator>
  <cp:lastModifiedBy>Patel, Sadiq Yusuf</cp:lastModifiedBy>
  <cp:revision>51</cp:revision>
  <dcterms:created xsi:type="dcterms:W3CDTF">2022-01-07T22:45:15Z</dcterms:created>
  <dcterms:modified xsi:type="dcterms:W3CDTF">2022-02-09T20:41:49Z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2021-09-13T00:00:00Z</vt:filetime>
  </property>
  <property fmtid="{D5CDD505-2E9C-101B-9397-08002B2CF9AE}" pid="3" name="Creator">
    <vt:lpwstr>PowerPoint</vt:lpwstr>
  </property>
  <property fmtid="{D5CDD505-2E9C-101B-9397-08002B2CF9AE}" pid="4" name="LastSaved">
    <vt:filetime>2022-01-07T00:00:00Z</vt:filetime>
  </property>
</Properties>
</file>