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7" r:id="rId3"/>
    <p:sldId id="385" r:id="rId4"/>
    <p:sldId id="380" r:id="rId5"/>
    <p:sldId id="381" r:id="rId6"/>
    <p:sldId id="350" r:id="rId7"/>
    <p:sldId id="361" r:id="rId8"/>
    <p:sldId id="366" r:id="rId9"/>
    <p:sldId id="382" r:id="rId10"/>
    <p:sldId id="383" r:id="rId11"/>
    <p:sldId id="396" r:id="rId12"/>
    <p:sldId id="397" r:id="rId13"/>
    <p:sldId id="321" r:id="rId14"/>
    <p:sldId id="372" r:id="rId15"/>
    <p:sldId id="352" r:id="rId16"/>
    <p:sldId id="353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8" r:id="rId2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4"/>
    <p:restoredTop sz="96973"/>
  </p:normalViewPr>
  <p:slideViewPr>
    <p:cSldViewPr>
      <p:cViewPr varScale="1">
        <p:scale>
          <a:sx n="127" d="100"/>
          <a:sy n="127" d="100"/>
        </p:scale>
        <p:origin x="32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SbD__Ip6Mo" TargetMode="External"/><Relationship Id="rId2" Type="http://schemas.openxmlformats.org/officeDocument/2006/relationships/hyperlink" Target="https://www.youtube.com/watch?v=fSytzGwwBV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irag-sehra.medium.com/decision-trees-explained-easily-28f23241248" TargetMode="External"/><Relationship Id="rId2" Type="http://schemas.openxmlformats.org/officeDocument/2006/relationships/hyperlink" Target="https://towardsdatascience.com/understanding-8-types-of-cross-validation-80c935a4976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62837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MSSP 608</a:t>
            </a:r>
            <a: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Week 5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3 (3)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BF028-BBE7-0B44-B141-6155FBB8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1077397"/>
            <a:ext cx="7311173" cy="312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81EBF-B356-7D46-A65B-3592C420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0600"/>
            <a:ext cx="7184173" cy="18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3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responses (1): </a:t>
            </a:r>
            <a:endParaRPr spc="25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8FA34D-60F6-C546-A37C-5DFE470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85815"/>
              </p:ext>
            </p:extLst>
          </p:nvPr>
        </p:nvGraphicFramePr>
        <p:xfrm>
          <a:off x="1016000" y="1099975"/>
          <a:ext cx="8432800" cy="334578"/>
        </p:xfrm>
        <a:graphic>
          <a:graphicData uri="http://schemas.openxmlformats.org/drawingml/2006/table">
            <a:tbl>
              <a:tblPr/>
              <a:tblGrid>
                <a:gridCol w="1926256">
                  <a:extLst>
                    <a:ext uri="{9D8B030D-6E8A-4147-A177-3AD203B41FA5}">
                      <a16:colId xmlns:a16="http://schemas.microsoft.com/office/drawing/2014/main" val="849138067"/>
                    </a:ext>
                  </a:extLst>
                </a:gridCol>
                <a:gridCol w="1037393">
                  <a:extLst>
                    <a:ext uri="{9D8B030D-6E8A-4147-A177-3AD203B41FA5}">
                      <a16:colId xmlns:a16="http://schemas.microsoft.com/office/drawing/2014/main" val="1842625667"/>
                    </a:ext>
                  </a:extLst>
                </a:gridCol>
                <a:gridCol w="5469151">
                  <a:extLst>
                    <a:ext uri="{9D8B030D-6E8A-4147-A177-3AD203B41FA5}">
                      <a16:colId xmlns:a16="http://schemas.microsoft.com/office/drawing/2014/main" val="25268496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rtl="0" fontAlgn="b"/>
                      <a:r>
                        <a:rPr lang="en-US" sz="2100">
                          <a:effectLst/>
                        </a:rPr>
                        <a:t>Question 6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100">
                          <a:effectLst/>
                        </a:rPr>
                        <a:t>TRUE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forgot the definition of "features"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6180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82E20-3E8B-FB46-BFBF-6D71AF91C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42195"/>
              </p:ext>
            </p:extLst>
          </p:nvPr>
        </p:nvGraphicFramePr>
        <p:xfrm>
          <a:off x="990600" y="1703534"/>
          <a:ext cx="8458200" cy="321055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133120796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49037593"/>
                    </a:ext>
                  </a:extLst>
                </a:gridCol>
                <a:gridCol w="2858200">
                  <a:extLst>
                    <a:ext uri="{9D8B030D-6E8A-4147-A177-3AD203B41FA5}">
                      <a16:colId xmlns:a16="http://schemas.microsoft.com/office/drawing/2014/main" val="2365189698"/>
                    </a:ext>
                  </a:extLst>
                </a:gridCol>
                <a:gridCol w="2552000">
                  <a:extLst>
                    <a:ext uri="{9D8B030D-6E8A-4147-A177-3AD203B41FA5}">
                      <a16:colId xmlns:a16="http://schemas.microsoft.com/office/drawing/2014/main" val="3763978394"/>
                    </a:ext>
                  </a:extLst>
                </a:gridCol>
              </a:tblGrid>
              <a:tr h="430065"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effectLst/>
                        </a:rPr>
                        <a:t>Question 15</a:t>
                      </a:r>
                    </a:p>
                  </a:txBody>
                  <a:tcPr marL="7614" marR="7614" marT="5076" marB="5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100" dirty="0">
                          <a:effectLst/>
                        </a:rPr>
                        <a:t>FALSE</a:t>
                      </a:r>
                    </a:p>
                  </a:txBody>
                  <a:tcPr marL="7614" marR="7614" marT="5076" marB="5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effectLst/>
                        </a:rPr>
                        <a:t>When I saw the title, I thought of the training set and the testing set. I thought "the data it learns from" refers to the training set. The model needs to be powerful not only on the training set, but also on the testing data, so I chose false.</a:t>
                      </a:r>
                    </a:p>
                  </a:txBody>
                  <a:tcPr marL="7614" marR="7614" marT="5076" marB="5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Echo with it, talked in class last time, but the question framing is not quite appropriate</a:t>
                      </a:r>
                    </a:p>
                  </a:txBody>
                  <a:tcPr marL="7614" marR="7614" marT="5076" marB="507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342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2F458F-34B9-DD4F-8031-B582650F6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25731"/>
              </p:ext>
            </p:extLst>
          </p:nvPr>
        </p:nvGraphicFramePr>
        <p:xfrm>
          <a:off x="960120" y="5289874"/>
          <a:ext cx="8458200" cy="1934778"/>
        </p:xfrm>
        <a:graphic>
          <a:graphicData uri="http://schemas.openxmlformats.org/drawingml/2006/table">
            <a:tbl>
              <a:tblPr/>
              <a:tblGrid>
                <a:gridCol w="1935480">
                  <a:extLst>
                    <a:ext uri="{9D8B030D-6E8A-4147-A177-3AD203B41FA5}">
                      <a16:colId xmlns:a16="http://schemas.microsoft.com/office/drawing/2014/main" val="35426051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71351886"/>
                    </a:ext>
                  </a:extLst>
                </a:gridCol>
                <a:gridCol w="5379720">
                  <a:extLst>
                    <a:ext uri="{9D8B030D-6E8A-4147-A177-3AD203B41FA5}">
                      <a16:colId xmlns:a16="http://schemas.microsoft.com/office/drawing/2014/main" val="2597673914"/>
                    </a:ext>
                  </a:extLst>
                </a:gridCol>
              </a:tblGrid>
              <a:tr h="653725"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effectLst/>
                        </a:rPr>
                        <a:t>Question 7 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100" dirty="0">
                          <a:effectLst/>
                        </a:rPr>
                        <a:t>FALSE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I think the action of only splitting data into training and testing sets is not </a:t>
                      </a:r>
                      <a:r>
                        <a:rPr lang="en-US" sz="2100" dirty="0" err="1">
                          <a:solidFill>
                            <a:srgbClr val="FF0000"/>
                          </a:solidFill>
                          <a:effectLst/>
                        </a:rPr>
                        <a:t>gonna</a:t>
                      </a:r>
                      <a:r>
                        <a:rPr lang="en-US" sz="2100" dirty="0">
                          <a:solidFill>
                            <a:srgbClr val="FF0000"/>
                          </a:solidFill>
                          <a:effectLst/>
                        </a:rPr>
                        <a:t> help combat model overfitting. What is going to help is the training with training data set and testing. I think only splitting is not going to help. Key is to train and test with different data sets.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61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4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responses (2): </a:t>
            </a:r>
            <a:endParaRPr spc="25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4D760D-0015-D042-BF62-C609682D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69718"/>
              </p:ext>
            </p:extLst>
          </p:nvPr>
        </p:nvGraphicFramePr>
        <p:xfrm>
          <a:off x="975360" y="1143000"/>
          <a:ext cx="8168640" cy="1614738"/>
        </p:xfrm>
        <a:graphic>
          <a:graphicData uri="http://schemas.openxmlformats.org/drawingml/2006/table">
            <a:tbl>
              <a:tblPr/>
              <a:tblGrid>
                <a:gridCol w="1539240">
                  <a:extLst>
                    <a:ext uri="{9D8B030D-6E8A-4147-A177-3AD203B41FA5}">
                      <a16:colId xmlns:a16="http://schemas.microsoft.com/office/drawing/2014/main" val="3113866973"/>
                    </a:ext>
                  </a:extLst>
                </a:gridCol>
                <a:gridCol w="1331572">
                  <a:extLst>
                    <a:ext uri="{9D8B030D-6E8A-4147-A177-3AD203B41FA5}">
                      <a16:colId xmlns:a16="http://schemas.microsoft.com/office/drawing/2014/main" val="3996321459"/>
                    </a:ext>
                  </a:extLst>
                </a:gridCol>
                <a:gridCol w="5297828">
                  <a:extLst>
                    <a:ext uri="{9D8B030D-6E8A-4147-A177-3AD203B41FA5}">
                      <a16:colId xmlns:a16="http://schemas.microsoft.com/office/drawing/2014/main" val="426548667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effectLst/>
                        </a:rPr>
                        <a:t>Question 5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solidFill>
                            <a:srgbClr val="2D3B45"/>
                          </a:solidFill>
                          <a:effectLst/>
                        </a:rPr>
                        <a:t>False 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effectLst/>
                        </a:rPr>
                        <a:t>Maximize per leaf purity might lead to a decision tree model being too complicated and over-fitting. Describing the aim as simple and as definitive as this seems wrong or at least tricky in a T/F question.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661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E30765-DCAC-1642-A651-4275FFB8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09753"/>
              </p:ext>
            </p:extLst>
          </p:nvPr>
        </p:nvGraphicFramePr>
        <p:xfrm>
          <a:off x="975360" y="3086668"/>
          <a:ext cx="8168640" cy="1614738"/>
        </p:xfrm>
        <a:graphic>
          <a:graphicData uri="http://schemas.openxmlformats.org/drawingml/2006/table">
            <a:tbl>
              <a:tblPr/>
              <a:tblGrid>
                <a:gridCol w="1539240">
                  <a:extLst>
                    <a:ext uri="{9D8B030D-6E8A-4147-A177-3AD203B41FA5}">
                      <a16:colId xmlns:a16="http://schemas.microsoft.com/office/drawing/2014/main" val="152178701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6296764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085428249"/>
                    </a:ext>
                  </a:extLst>
                </a:gridCol>
              </a:tblGrid>
              <a:tr h="875732">
                <a:tc>
                  <a:txBody>
                    <a:bodyPr/>
                    <a:lstStyle/>
                    <a:p>
                      <a:pPr rtl="0" fontAlgn="b"/>
                      <a:r>
                        <a:rPr lang="en-US" sz="2100">
                          <a:effectLst/>
                        </a:rPr>
                        <a:t>Question 11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effectLst/>
                        </a:rPr>
                        <a:t>3 Correct answers + ML model takes a long time to train 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100" dirty="0">
                          <a:effectLst/>
                        </a:rPr>
                        <a:t>Was thinking about adjusting and tuning the model as part of the training, so it could take a long time for the model to work in a real-world scenario</a:t>
                      </a:r>
                    </a:p>
                  </a:txBody>
                  <a:tcPr marL="10904" marR="10904" marT="7269" marB="726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7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358296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(logistic/linear regression)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13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65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Logistic Regression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76696" y="990600"/>
            <a:ext cx="8514608" cy="302050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Supervised </a:t>
            </a:r>
            <a:r>
              <a:rPr lang="en-US" sz="2000" dirty="0"/>
              <a:t>learning algorithm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Binary classification problems (0 or 1 – e.g., pass or fail, healthy or sick)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 bias / low variance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Takes in any real valued number and maps it to a value between 0 and 1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E44C-2AEE-9849-A28E-E7BE04FD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58027"/>
            <a:ext cx="6400800" cy="39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Linear Regression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76696" y="990600"/>
            <a:ext cx="8514608" cy="197406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Supervised </a:t>
            </a:r>
            <a:r>
              <a:rPr lang="en-US" sz="2400" dirty="0"/>
              <a:t>learning algorithm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Assumes a linear relationship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bias / low variance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4DEB4-AFBC-3B43-8463-66C01279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21" y="3874851"/>
            <a:ext cx="4617158" cy="34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4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Key metrics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86592" y="1038350"/>
            <a:ext cx="8514608" cy="200054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Mean Absolute Error (MAE)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Mean Squared Error (MSE)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Root Mean Squared Error (RMSE)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Coefficient of determination (R squared)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F7780-F01F-E644-8884-8554F941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66" y="3581400"/>
            <a:ext cx="879873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Objectives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997226" y="1066800"/>
            <a:ext cx="72446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Cross-validation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Holdout cross-validation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k-fold cross-validation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Stratified k-fold cross-validation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Hyperparameters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Ridge (L1), Lasso (L2), and Elastic 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8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427617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l"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Cross-validation</a:t>
            </a: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https://www.youtube.com/watch?v=fSytzGwwBVw</a:t>
            </a: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https://www.youtube.com/watch?v=zSbD__Ip6Mo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18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857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46639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Holdout Cross-Validation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1219200" y="3993392"/>
            <a:ext cx="791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Pros:</a:t>
            </a:r>
          </a:p>
          <a:p>
            <a:pPr marL="342900" indent="-342900">
              <a:buAutoNum type="arabicPeriod"/>
            </a:pPr>
            <a:r>
              <a:rPr lang="en-US" sz="2400" dirty="0"/>
              <a:t>Simple, easy to understand, and implement</a:t>
            </a:r>
          </a:p>
          <a:p>
            <a:endParaRPr lang="en-US" sz="2400" dirty="0"/>
          </a:p>
          <a:p>
            <a:r>
              <a:rPr lang="en-US" sz="2400" b="1" dirty="0"/>
              <a:t>Cons:</a:t>
            </a:r>
          </a:p>
          <a:p>
            <a:pPr marL="342900" indent="-342900">
              <a:buAutoNum type="arabicPeriod"/>
            </a:pPr>
            <a:r>
              <a:rPr lang="en-US" sz="2400" b="1" i="1" dirty="0"/>
              <a:t>Not suitable for an imbalanced dataset</a:t>
            </a:r>
          </a:p>
          <a:p>
            <a:pPr marL="342900" indent="-342900">
              <a:buAutoNum type="arabicPeriod"/>
            </a:pPr>
            <a:r>
              <a:rPr lang="en-US" sz="2400" dirty="0"/>
              <a:t>A lot of data is isolated from training the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9B1AF-E497-224B-8876-4AD3D70A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21643"/>
            <a:ext cx="5181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3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Reading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7226" y="914541"/>
            <a:ext cx="8534400" cy="235878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2"/>
              </a:rPr>
              <a:t>https://towardsdatascience.com/understanding-8-types-of-cross-validation-80c935a4976d</a:t>
            </a:r>
            <a:endParaRPr lang="en-US" sz="2800" b="1" i="1" dirty="0"/>
          </a:p>
          <a:p>
            <a:endParaRPr lang="en-US" sz="2800" b="1" i="1" dirty="0"/>
          </a:p>
          <a:p>
            <a:pPr algn="ctr"/>
            <a:r>
              <a:rPr lang="en-US" sz="2400" b="1" i="1" dirty="0"/>
              <a:t>**There are 8 different cross-validations – we focus on 3***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62021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466" y="191065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k-fold Cross-Validation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1147440" y="5873175"/>
            <a:ext cx="79137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Pros:</a:t>
            </a:r>
          </a:p>
          <a:p>
            <a:pPr marL="342900" indent="-342900">
              <a:buAutoNum type="arabicPeriod"/>
            </a:pPr>
            <a:r>
              <a:rPr lang="en-US" sz="1500" dirty="0"/>
              <a:t>The model has low bias</a:t>
            </a:r>
          </a:p>
          <a:p>
            <a:pPr marL="342900" indent="-342900">
              <a:buAutoNum type="arabicPeriod"/>
            </a:pPr>
            <a:r>
              <a:rPr lang="en-US" sz="1500" dirty="0"/>
              <a:t>Low time complexity</a:t>
            </a:r>
          </a:p>
          <a:p>
            <a:pPr marL="342900" indent="-342900">
              <a:buAutoNum type="arabicPeriod"/>
            </a:pPr>
            <a:r>
              <a:rPr lang="en-US" sz="1500" dirty="0"/>
              <a:t>The entire dataset is utilized for both training and validation.</a:t>
            </a:r>
          </a:p>
          <a:p>
            <a:endParaRPr lang="en-US" sz="1500" dirty="0"/>
          </a:p>
          <a:p>
            <a:r>
              <a:rPr lang="en-US" sz="1500" b="1" dirty="0"/>
              <a:t>Cons:</a:t>
            </a:r>
          </a:p>
          <a:p>
            <a:pPr marL="342900" indent="-342900">
              <a:buAutoNum type="arabicPeriod"/>
            </a:pPr>
            <a:r>
              <a:rPr lang="en-US" sz="1500" b="1" i="1" dirty="0"/>
              <a:t>Not suitable for an imbalanced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01F8F-A1EB-604F-849E-37906A2B51E1}"/>
              </a:ext>
            </a:extLst>
          </p:cNvPr>
          <p:cNvSpPr txBox="1"/>
          <p:nvPr/>
        </p:nvSpPr>
        <p:spPr>
          <a:xfrm>
            <a:off x="1038466" y="778372"/>
            <a:ext cx="7913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k-fold cross-validation, the original dataset is equally partitioned into k subparts or folds.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 of the k-folds or groups, for each iteration, one group is selected as validation data, and the remaining (k-1) groups are selected as training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D5200-5003-8146-885C-81002491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24" y="4125487"/>
            <a:ext cx="5776659" cy="1665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9CA1F-6577-C147-B342-B2349BBF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00" y="1760714"/>
            <a:ext cx="3727450" cy="22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1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084" y="10633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Stratified k-fold Cross-Validation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1147440" y="5873175"/>
            <a:ext cx="791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Pros:</a:t>
            </a:r>
          </a:p>
          <a:p>
            <a:pPr marL="342900" indent="-342900">
              <a:buAutoNum type="arabicPeriod"/>
            </a:pPr>
            <a:r>
              <a:rPr lang="en-US" b="1" i="1" dirty="0"/>
              <a:t>Works well for an imbalanced dataset.</a:t>
            </a:r>
          </a:p>
          <a:p>
            <a:endParaRPr lang="en-US" dirty="0"/>
          </a:p>
          <a:p>
            <a:r>
              <a:rPr lang="en-US" b="1" dirty="0"/>
              <a:t>Cons:</a:t>
            </a:r>
          </a:p>
          <a:p>
            <a:pPr marL="342900" indent="-342900">
              <a:buAutoNum type="arabicPeriod"/>
            </a:pPr>
            <a:r>
              <a:rPr lang="en-US" dirty="0"/>
              <a:t>Not suitable for time series data (read up on time series cross-validation)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01F8F-A1EB-604F-849E-37906A2B51E1}"/>
              </a:ext>
            </a:extLst>
          </p:cNvPr>
          <p:cNvSpPr txBox="1"/>
          <p:nvPr/>
        </p:nvSpPr>
        <p:spPr>
          <a:xfrm>
            <a:off x="1038466" y="778372"/>
            <a:ext cx="7913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cross-validation methods do not work well with an imbalanced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Stratified k-fold cross-validation solves this problem</a:t>
            </a:r>
          </a:p>
          <a:p>
            <a:endParaRPr lang="en-US" dirty="0"/>
          </a:p>
          <a:p>
            <a:r>
              <a:rPr lang="en-US" b="1" i="1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Partitions dataset into k groups or folds such that the validation data has an equal number of instances of target class label.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ensures that one class is not overrepresented in the validation or train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0FE70-F8BD-5140-95B7-2D9623E9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782" y="2880253"/>
            <a:ext cx="3575050" cy="27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8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 does this look like in Python? 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304800" y="1066800"/>
            <a:ext cx="9601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Hold out cross validation: </a:t>
            </a:r>
          </a:p>
          <a:p>
            <a:r>
              <a:rPr lang="en-US" dirty="0"/>
              <a:t>***see prior weeks code***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k-fold cross validation: 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# import packages</a:t>
            </a:r>
          </a:p>
          <a:p>
            <a:pPr fontAlgn="base"/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KFold</a:t>
            </a:r>
            <a:endParaRPr lang="en-US" dirty="0"/>
          </a:p>
          <a:p>
            <a:pPr fontAlgn="base"/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pPr fontAlgn="base"/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>
              <a:solidFill>
                <a:srgbClr val="00B050"/>
              </a:solidFill>
            </a:endParaRP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# prepare the cross-validation procedure</a:t>
            </a:r>
          </a:p>
          <a:p>
            <a:pPr fontAlgn="base"/>
            <a:r>
              <a:rPr lang="en-US" dirty="0"/>
              <a:t>cv = </a:t>
            </a:r>
            <a:r>
              <a:rPr lang="en-US" dirty="0" err="1"/>
              <a:t>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=1, shuffle=True)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# create model</a:t>
            </a:r>
          </a:p>
          <a:p>
            <a:pPr fontAlgn="base"/>
            <a:r>
              <a:rPr lang="en-US" dirty="0"/>
              <a:t>model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# evaluate model</a:t>
            </a:r>
          </a:p>
          <a:p>
            <a:pPr fontAlgn="base"/>
            <a:r>
              <a:rPr lang="en-US" dirty="0"/>
              <a:t>scores = </a:t>
            </a:r>
            <a:r>
              <a:rPr lang="en-US" dirty="0" err="1"/>
              <a:t>cross_val_score</a:t>
            </a:r>
            <a:r>
              <a:rPr lang="en-US" dirty="0"/>
              <a:t>(model, X, y, scoring='accuracy', cv=cv, </a:t>
            </a:r>
            <a:r>
              <a:rPr lang="en-US" dirty="0" err="1"/>
              <a:t>n_jobs</a:t>
            </a:r>
            <a:r>
              <a:rPr lang="en-US" dirty="0"/>
              <a:t>=-1)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# report performance</a:t>
            </a:r>
          </a:p>
          <a:p>
            <a:pPr fontAlgn="base"/>
            <a:r>
              <a:rPr lang="en-US" dirty="0"/>
              <a:t>print('Accuracy: %.3f (%.3f)' % (mean(scores), std(scores)))</a:t>
            </a:r>
          </a:p>
          <a:p>
            <a:endParaRPr lang="en-US" sz="2400" dirty="0"/>
          </a:p>
          <a:p>
            <a:r>
              <a:rPr lang="en-US" dirty="0">
                <a:solidFill>
                  <a:srgbClr val="00B050"/>
                </a:solidFill>
              </a:rPr>
              <a:t>Stratified k-fold cross validation: </a:t>
            </a:r>
          </a:p>
          <a:p>
            <a:pPr fontAlgn="base"/>
            <a:r>
              <a:rPr lang="en-US" dirty="0"/>
              <a:t>***watch asynchronous learning***</a:t>
            </a:r>
          </a:p>
        </p:txBody>
      </p:sp>
    </p:spTree>
    <p:extLst>
      <p:ext uri="{BB962C8B-B14F-4D97-AF65-F5344CB8AC3E}">
        <p14:creationId xmlns:p14="http://schemas.microsoft.com/office/powerpoint/2010/main" val="230160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1520134"/>
            <a:ext cx="8156406" cy="6751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Hyperparameter tuning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23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757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Parameter vs. hyperparameter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997226" y="1066800"/>
            <a:ext cx="72446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Parameters are estimated from the dataset. They are part of the model equation.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Hyperparameters are set manually to help in the estimation of the model parameters. They are not part of the final model equation.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b="1" dirty="0"/>
              <a:t>Examples of hyperparameters in logistic regression</a:t>
            </a:r>
          </a:p>
          <a:p>
            <a:br>
              <a:rPr lang="en-US" dirty="0"/>
            </a:br>
            <a:r>
              <a:rPr lang="en-US" b="1" dirty="0"/>
              <a:t>1. Learning rate (</a:t>
            </a:r>
            <a:r>
              <a:rPr lang="el-GR" b="1" dirty="0"/>
              <a:t>α). </a:t>
            </a:r>
            <a:r>
              <a:rPr lang="en-US" dirty="0"/>
              <a:t>One way of training a logistic regression model is with gradient descent. The learning rate (</a:t>
            </a:r>
            <a:r>
              <a:rPr lang="el-GR" dirty="0"/>
              <a:t>α) </a:t>
            </a:r>
            <a:r>
              <a:rPr lang="en-US" dirty="0"/>
              <a:t>is an important part of the gradient descent algorithm. It determines by how much parameter theta changes with each iteration.</a:t>
            </a:r>
          </a:p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2. Regularization parameter (</a:t>
            </a:r>
            <a:r>
              <a:rPr lang="el-GR" b="1" dirty="0">
                <a:solidFill>
                  <a:srgbClr val="FF0000"/>
                </a:solidFill>
              </a:rPr>
              <a:t>λ). </a:t>
            </a:r>
            <a:r>
              <a:rPr lang="en-US" dirty="0"/>
              <a:t>The regularization parameter (</a:t>
            </a:r>
            <a:r>
              <a:rPr lang="el-GR" dirty="0"/>
              <a:t>λ), </a:t>
            </a:r>
            <a:r>
              <a:rPr lang="en-US" dirty="0"/>
              <a:t>is a constant in the “penalty” term added to the cost function. Adding this penalty to the cost function is called regularization. There are two types of regularization — L1 and L2. They differ in the equation for penalty.</a:t>
            </a:r>
          </a:p>
          <a:p>
            <a:br>
              <a:rPr lang="en-US" dirty="0"/>
            </a:br>
            <a:r>
              <a:rPr lang="en-US" dirty="0"/>
              <a:t>In training a model, the model is supposed to find a weight for each feature. Each weight is a value in the vector theta. Because there’s now a penalty on having a weight for a feature, it incentivizes the model to move weights closer to 0 for some features. </a:t>
            </a:r>
            <a:r>
              <a:rPr lang="en-US" i="1" dirty="0">
                <a:solidFill>
                  <a:srgbClr val="FF0000"/>
                </a:solidFill>
              </a:rPr>
              <a:t>Therefore, regularization minimizes the complexity of a model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4277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Parameter vs. hyperparameter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997226" y="1066800"/>
            <a:ext cx="72446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goal of regularization is to prevent model overfitting (</a:t>
            </a:r>
            <a:r>
              <a:rPr lang="el-GR" b="1" dirty="0">
                <a:solidFill>
                  <a:srgbClr val="FF0000"/>
                </a:solidFill>
              </a:rPr>
              <a:t>λ)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Lasso (L1)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Ridge (L2)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Elastic Net (combines L1 and L2)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Weight = B0 + B1*height + B2*activity + B3*</a:t>
            </a:r>
            <a:r>
              <a:rPr lang="en-US" b="1" dirty="0" err="1"/>
              <a:t>muscle_mass</a:t>
            </a:r>
            <a:r>
              <a:rPr lang="en-US" b="1" dirty="0"/>
              <a:t> + B4*gender  + 2000 more variables</a:t>
            </a:r>
          </a:p>
          <a:p>
            <a:endParaRPr lang="en-US" b="1" dirty="0"/>
          </a:p>
          <a:p>
            <a:r>
              <a:rPr lang="en-US" b="1" dirty="0"/>
              <a:t>B1 for height = 0   0 * 200 pounds = 0 </a:t>
            </a:r>
          </a:p>
          <a:p>
            <a:endParaRPr lang="en-US" b="1" dirty="0"/>
          </a:p>
          <a:p>
            <a:r>
              <a:rPr lang="en-US" b="1" dirty="0"/>
              <a:t>5 to 0.001 -   5 * 200 = 1,000</a:t>
            </a:r>
          </a:p>
          <a:p>
            <a:r>
              <a:rPr lang="en-US" b="1" dirty="0"/>
              <a:t>0.001 * 200 =                0.2</a:t>
            </a:r>
          </a:p>
          <a:p>
            <a:endParaRPr lang="en-US" b="1" dirty="0"/>
          </a:p>
          <a:p>
            <a:r>
              <a:rPr lang="en-US" b="1" dirty="0"/>
              <a:t>All three methods minimizes the impact of a predictor variable.</a:t>
            </a:r>
          </a:p>
          <a:p>
            <a:endParaRPr lang="en-US" b="1" dirty="0"/>
          </a:p>
          <a:p>
            <a:r>
              <a:rPr lang="en-US" b="1" dirty="0"/>
              <a:t>Limitation: </a:t>
            </a:r>
          </a:p>
          <a:p>
            <a:endParaRPr lang="en-US" b="1" dirty="0"/>
          </a:p>
          <a:p>
            <a:r>
              <a:rPr lang="en-US" b="1" dirty="0"/>
              <a:t>These approaches reduce the complexity of the model but DO NOT reduce the number of variables.</a:t>
            </a:r>
          </a:p>
        </p:txBody>
      </p:sp>
    </p:spTree>
    <p:extLst>
      <p:ext uri="{BB962C8B-B14F-4D97-AF65-F5344CB8AC3E}">
        <p14:creationId xmlns:p14="http://schemas.microsoft.com/office/powerpoint/2010/main" val="341148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House Keeping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7226" y="914541"/>
            <a:ext cx="8534400" cy="68350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Quiz due tomorrow (before midnight)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Please post any questions for quizzes 1-3 on google doc – directions in class email </a:t>
            </a:r>
            <a:r>
              <a:rPr lang="en-US" sz="2800" b="1" dirty="0"/>
              <a:t>(due tomorrow before midnight)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Homework 1 is due 2/21 at 11:59 p.m. EST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Please direct questions to Piazza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“cheat sheet” posted on Canvas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TA office hours for further help</a:t>
            </a:r>
          </a:p>
        </p:txBody>
      </p:sp>
    </p:spTree>
    <p:extLst>
      <p:ext uri="{BB962C8B-B14F-4D97-AF65-F5344CB8AC3E}">
        <p14:creationId xmlns:p14="http://schemas.microsoft.com/office/powerpoint/2010/main" val="108612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Assignment 1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7226" y="914541"/>
            <a:ext cx="8534400" cy="400539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Decision Trees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Train/test split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Model Performance Metrics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Preprocessing (required for each assignment)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4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14291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Assignment 2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7226" y="914541"/>
            <a:ext cx="8534400" cy="572894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Decision Trees </a:t>
            </a:r>
            <a:r>
              <a:rPr lang="en-US" sz="2800" b="1" i="1" dirty="0">
                <a:solidFill>
                  <a:srgbClr val="00B050"/>
                </a:solidFill>
              </a:rPr>
              <a:t>vs. logistic regression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Train/test split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Model Performance Metrics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Preprocessing (required for each assignment)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Hyperparameter tuning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</a:rPr>
              <a:t>K-fold or stratification strategy for cross-validation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4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4598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Road Map…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47440" y="1005204"/>
            <a:ext cx="8534400" cy="669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53CB48-A0ED-B144-B02F-659BE67F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27626"/>
              </p:ext>
            </p:extLst>
          </p:nvPr>
        </p:nvGraphicFramePr>
        <p:xfrm>
          <a:off x="990600" y="999628"/>
          <a:ext cx="8763000" cy="588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178">
                  <a:extLst>
                    <a:ext uri="{9D8B030D-6E8A-4147-A177-3AD203B41FA5}">
                      <a16:colId xmlns:a16="http://schemas.microsoft.com/office/drawing/2014/main" val="2788684312"/>
                    </a:ext>
                  </a:extLst>
                </a:gridCol>
                <a:gridCol w="2234936">
                  <a:extLst>
                    <a:ext uri="{9D8B030D-6E8A-4147-A177-3AD203B41FA5}">
                      <a16:colId xmlns:a16="http://schemas.microsoft.com/office/drawing/2014/main" val="2776060142"/>
                    </a:ext>
                  </a:extLst>
                </a:gridCol>
                <a:gridCol w="2418091">
                  <a:extLst>
                    <a:ext uri="{9D8B030D-6E8A-4147-A177-3AD203B41FA5}">
                      <a16:colId xmlns:a16="http://schemas.microsoft.com/office/drawing/2014/main" val="793199022"/>
                    </a:ext>
                  </a:extLst>
                </a:gridCol>
                <a:gridCol w="1917795">
                  <a:extLst>
                    <a:ext uri="{9D8B030D-6E8A-4147-A177-3AD203B41FA5}">
                      <a16:colId xmlns:a16="http://schemas.microsoft.com/office/drawing/2014/main" val="909598186"/>
                    </a:ext>
                  </a:extLst>
                </a:gridCol>
              </a:tblGrid>
              <a:tr h="33238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48195"/>
                  </a:ext>
                </a:extLst>
              </a:tr>
              <a:tr h="332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Reinforcement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21337"/>
                  </a:ext>
                </a:extLst>
              </a:tr>
              <a:tr h="5816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Prin. Comp. Anal.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3828"/>
                  </a:ext>
                </a:extLst>
              </a:tr>
              <a:tr h="581665">
                <a:tc>
                  <a:txBody>
                    <a:bodyPr/>
                    <a:lstStyle/>
                    <a:p>
                      <a:r>
                        <a:rPr lang="en-US" dirty="0"/>
                        <a:t>Test/train (hold out cross 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K-means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7700"/>
                  </a:ext>
                </a:extLst>
              </a:tr>
              <a:tr h="5816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K-fold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8149"/>
                  </a:ext>
                </a:extLst>
              </a:tr>
              <a:tr h="5816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Stratified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endParaRPr lang="en-US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8930"/>
                  </a:ext>
                </a:extLst>
              </a:tr>
              <a:tr h="10802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Hyperparameter tuning (ridge, lasso, elastic net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95928"/>
                  </a:ext>
                </a:extLst>
              </a:tr>
              <a:tr h="33238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88"/>
                  </a:ext>
                </a:extLst>
              </a:tr>
              <a:tr h="33238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82050"/>
                  </a:ext>
                </a:extLst>
              </a:tr>
              <a:tr h="33238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SVM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506"/>
                  </a:ext>
                </a:extLst>
              </a:tr>
              <a:tr h="33238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kNN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06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40C95-0E7F-5A41-88C7-75912CDC5D2C}"/>
              </a:ext>
            </a:extLst>
          </p:cNvPr>
          <p:cNvSpPr txBox="1"/>
          <p:nvPr/>
        </p:nvSpPr>
        <p:spPr>
          <a:xfrm>
            <a:off x="3505200" y="1028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Coming weeks</a:t>
            </a:r>
          </a:p>
        </p:txBody>
      </p:sp>
    </p:spTree>
    <p:extLst>
      <p:ext uri="{BB962C8B-B14F-4D97-AF65-F5344CB8AC3E}">
        <p14:creationId xmlns:p14="http://schemas.microsoft.com/office/powerpoint/2010/main" val="379579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268272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Quiz #3</a:t>
            </a: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class average – 91%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7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17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3 (1)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66B8D-AE8D-0A4E-A372-8FB9A7A7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6054217" cy="1585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3EF0AC-D605-024A-9E57-179339B0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824230"/>
            <a:ext cx="319982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3 (2)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4E4A9-5FB8-684F-9039-39DDE5F6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1" y="990600"/>
            <a:ext cx="8077200" cy="3130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59B79-AFA1-A943-8D89-9182B44F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7" y="4337593"/>
            <a:ext cx="8105422" cy="24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35850</TotalTime>
  <Words>1338</Words>
  <Application>Microsoft Macintosh PowerPoint</Application>
  <PresentationFormat>Custom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Calibri-Light</vt:lpstr>
      <vt:lpstr>Office Theme</vt:lpstr>
      <vt:lpstr>MSSP 608:  Practical Machine Learning Methods Week 5    </vt:lpstr>
      <vt:lpstr>Reading</vt:lpstr>
      <vt:lpstr>House Keeping</vt:lpstr>
      <vt:lpstr>Assignment 1</vt:lpstr>
      <vt:lpstr>Assignment 2</vt:lpstr>
      <vt:lpstr>Road Map… </vt:lpstr>
      <vt:lpstr> Quiz #3 class average – 91%</vt:lpstr>
      <vt:lpstr>Quiz 3 (1)</vt:lpstr>
      <vt:lpstr>Quiz 3 (2)</vt:lpstr>
      <vt:lpstr>Quiz 3 (3)</vt:lpstr>
      <vt:lpstr>Quiz responses (1): </vt:lpstr>
      <vt:lpstr>Quiz responses (2): </vt:lpstr>
      <vt:lpstr> Review  (logistic/linear regression) </vt:lpstr>
      <vt:lpstr>Logistic Regression</vt:lpstr>
      <vt:lpstr>Linear Regression</vt:lpstr>
      <vt:lpstr>Key metrics</vt:lpstr>
      <vt:lpstr>Objectives</vt:lpstr>
      <vt:lpstr>Cross-validation  https://www.youtube.com/watch?v=fSytzGwwBVw  https://www.youtube.com/watch?v=zSbD__Ip6Mo</vt:lpstr>
      <vt:lpstr>Holdout Cross-Validation</vt:lpstr>
      <vt:lpstr>k-fold Cross-Validation</vt:lpstr>
      <vt:lpstr>Stratified k-fold Cross-Validation</vt:lpstr>
      <vt:lpstr>What does this look like in Python? </vt:lpstr>
      <vt:lpstr>Hyperparameter tuning</vt:lpstr>
      <vt:lpstr>Parameter vs. hyperparameter</vt:lpstr>
      <vt:lpstr>Parameter vs. hyperparameter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68</cp:revision>
  <dcterms:created xsi:type="dcterms:W3CDTF">2022-01-07T22:45:15Z</dcterms:created>
  <dcterms:modified xsi:type="dcterms:W3CDTF">2022-02-16T20:44:09Z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