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385" r:id="rId3"/>
    <p:sldId id="399" r:id="rId4"/>
    <p:sldId id="350" r:id="rId5"/>
    <p:sldId id="361" r:id="rId6"/>
    <p:sldId id="372" r:id="rId7"/>
    <p:sldId id="366" r:id="rId8"/>
    <p:sldId id="382" r:id="rId9"/>
    <p:sldId id="397" r:id="rId10"/>
    <p:sldId id="386" r:id="rId11"/>
    <p:sldId id="404" r:id="rId12"/>
    <p:sldId id="405" r:id="rId13"/>
    <p:sldId id="406" r:id="rId14"/>
    <p:sldId id="407" r:id="rId15"/>
    <p:sldId id="408" r:id="rId16"/>
    <p:sldId id="409" r:id="rId17"/>
    <p:sldId id="398" r:id="rId18"/>
    <p:sldId id="400" r:id="rId19"/>
    <p:sldId id="401" r:id="rId20"/>
    <p:sldId id="402" r:id="rId21"/>
    <p:sldId id="403" r:id="rId2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4"/>
    <p:restoredTop sz="91087"/>
  </p:normalViewPr>
  <p:slideViewPr>
    <p:cSldViewPr>
      <p:cViewPr varScale="1">
        <p:scale>
          <a:sx n="115" d="100"/>
          <a:sy n="115" d="100"/>
        </p:scale>
        <p:origin x="3712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8D6B3-A30B-7749-9E4A-469A43D7BFD2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DED7C-D7CD-2243-A6BF-32A8C15C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6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Ask clarifying questions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Identify the key goal of case study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Map out solution for how LendingTree can reach their goal (NOT ANALYSIS)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What analytic strategy (ML based) will reach address goal of study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DED7C-D7CD-2243-A6BF-32A8C15CCA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15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How does LendingTree earn revenue?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What is their business model?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What is LendingTree’s objective?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AutoNum type="arabicPeriod"/>
            </a:pPr>
            <a:r>
              <a:rPr lang="en-US" dirty="0"/>
              <a:t>How will LendingTree increase success rate for closing a deal?</a:t>
            </a:r>
          </a:p>
          <a:p>
            <a:pPr marL="800100" lvl="1" indent="-342900">
              <a:buAutoNum type="arabicPeriod"/>
            </a:pPr>
            <a:r>
              <a:rPr lang="en-US" dirty="0"/>
              <a:t>That’s why I hired you. How will </a:t>
            </a:r>
            <a:r>
              <a:rPr lang="en-US" dirty="0" err="1"/>
              <a:t>i</a:t>
            </a:r>
            <a:r>
              <a:rPr lang="en-US" dirty="0"/>
              <a:t>? 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What data available?</a:t>
            </a:r>
          </a:p>
          <a:p>
            <a:pPr marL="342900" indent="-342900">
              <a:buAutoNum type="arabicPeriod"/>
            </a:pPr>
            <a:r>
              <a:rPr lang="en-US" dirty="0"/>
              <a:t>What is criteria we use to give loans?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What is the objective of your company? </a:t>
            </a:r>
          </a:p>
          <a:p>
            <a:pPr marL="800100" lvl="1" indent="-342900">
              <a:buAutoNum type="arabicPeriod"/>
            </a:pPr>
            <a:r>
              <a:rPr lang="en-US" dirty="0"/>
              <a:t>What is </a:t>
            </a:r>
            <a:r>
              <a:rPr lang="en-US" dirty="0" err="1"/>
              <a:t>lendingtrees</a:t>
            </a:r>
            <a:r>
              <a:rPr lang="en-US" dirty="0"/>
              <a:t> business? How do you make money? </a:t>
            </a:r>
          </a:p>
          <a:p>
            <a:pPr marL="800100" lvl="1" indent="-342900">
              <a:buAutoNum type="arabicPeriod"/>
            </a:pPr>
            <a:r>
              <a:rPr lang="en-US" dirty="0"/>
              <a:t>How will you measure success?</a:t>
            </a:r>
          </a:p>
          <a:p>
            <a:pPr marL="1257300" lvl="2" indent="-342900">
              <a:buAutoNum type="arabicPeriod"/>
            </a:pPr>
            <a:r>
              <a:rPr lang="en-US" dirty="0"/>
              <a:t>I want to increase my profit margins by 5 times or 3 times</a:t>
            </a:r>
          </a:p>
          <a:p>
            <a:pPr marL="1257300" lvl="2" indent="-342900">
              <a:buAutoNum type="arabicPeriod"/>
            </a:pPr>
            <a:endParaRPr lang="en-US" dirty="0"/>
          </a:p>
          <a:p>
            <a:pPr marL="1257300" lvl="2" indent="-342900">
              <a:buAutoNum type="arabicPeriod"/>
            </a:pP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100,000 people </a:t>
            </a:r>
            <a:r>
              <a:rPr lang="en-US" dirty="0">
                <a:sym typeface="Wingdings" pitchFamily="2" charset="2"/>
              </a:rPr>
              <a:t> 20,000 applications</a:t>
            </a:r>
          </a:p>
          <a:p>
            <a:pPr lvl="2"/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$10 per app = 200k per month</a:t>
            </a:r>
          </a:p>
          <a:p>
            <a:pPr lvl="2"/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200k to 600k </a:t>
            </a:r>
          </a:p>
          <a:p>
            <a:pPr lvl="2"/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Two ways:</a:t>
            </a:r>
          </a:p>
          <a:p>
            <a:pPr marL="1257300" lvl="2" indent="-342900">
              <a:buAutoNum type="arabicPeriod"/>
            </a:pPr>
            <a:r>
              <a:rPr lang="en-US" dirty="0">
                <a:sym typeface="Wingdings" pitchFamily="2" charset="2"/>
              </a:rPr>
              <a:t>20k apps to 60k apps</a:t>
            </a:r>
          </a:p>
          <a:p>
            <a:pPr marL="1257300" lvl="2" indent="-342900">
              <a:buAutoNum type="arabicPeriod"/>
            </a:pPr>
            <a:r>
              <a:rPr lang="en-US" dirty="0">
                <a:sym typeface="Wingdings" pitchFamily="2" charset="2"/>
              </a:rPr>
              <a:t>Increase that fee</a:t>
            </a:r>
          </a:p>
          <a:p>
            <a:pPr marL="1257300" lvl="2" indent="-342900">
              <a:buAutoNum type="arabicPeriod"/>
            </a:pPr>
            <a:r>
              <a:rPr lang="en-US" dirty="0">
                <a:sym typeface="Wingdings" pitchFamily="2" charset="2"/>
              </a:rPr>
              <a:t>Combination of both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DED7C-D7CD-2243-A6BF-32A8C15CCA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67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Filter out the people who will get rejected</a:t>
            </a:r>
          </a:p>
          <a:p>
            <a:pPr marL="342900" indent="-342900">
              <a:buAutoNum type="arabicPeriod"/>
            </a:pPr>
            <a:r>
              <a:rPr lang="en-US" dirty="0"/>
              <a:t>Targeted approach – get mor people who will be given money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We have: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Financial characteristics of all borrowers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Rejected/accepted (0/1)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DED7C-D7CD-2243-A6BF-32A8C15CCA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04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Flag applications not likely to be fulfilled</a:t>
            </a:r>
          </a:p>
          <a:p>
            <a:pPr marL="171450" indent="-171450">
              <a:buFontTx/>
              <a:buChar char="-"/>
            </a:pPr>
            <a:r>
              <a:rPr lang="en-US" dirty="0"/>
              <a:t>Increase volume of good applicants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Predictive analytics can be used to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Two-fold: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Defining profile of those who will be accepted/rejected</a:t>
            </a:r>
          </a:p>
          <a:p>
            <a:pPr marL="285750" indent="-285750">
              <a:buFontTx/>
              <a:buChar char="-"/>
            </a:pPr>
            <a:r>
              <a:rPr lang="en-US" dirty="0"/>
              <a:t>Increasing market share – identifying those individuals who meet the qualities of accepted applicants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Profession / average income based on national data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DED7C-D7CD-2243-A6BF-32A8C15CCA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79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Label:</a:t>
            </a:r>
          </a:p>
          <a:p>
            <a:pPr marL="342900" indent="-342900">
              <a:buAutoNum type="arabicPeriod"/>
            </a:pPr>
            <a:r>
              <a:rPr lang="en-US" dirty="0"/>
              <a:t>Approve / reject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Features: </a:t>
            </a:r>
          </a:p>
          <a:p>
            <a:pPr marL="342900" indent="-342900">
              <a:buAutoNum type="arabicPeriod"/>
            </a:pPr>
            <a:r>
              <a:rPr lang="en-US" dirty="0"/>
              <a:t>Loan amount</a:t>
            </a:r>
          </a:p>
          <a:p>
            <a:pPr marL="342900" indent="-342900">
              <a:buAutoNum type="arabicPeriod"/>
            </a:pPr>
            <a:r>
              <a:rPr lang="en-US" dirty="0"/>
              <a:t>Credit score</a:t>
            </a:r>
          </a:p>
          <a:p>
            <a:pPr marL="342900" indent="-342900">
              <a:buAutoNum type="arabicPeriod"/>
            </a:pPr>
            <a:r>
              <a:rPr lang="en-US" dirty="0"/>
              <a:t>Debt to income ratio</a:t>
            </a:r>
          </a:p>
          <a:p>
            <a:pPr marL="342900" indent="-342900">
              <a:buAutoNum type="arabicPeriod"/>
            </a:pPr>
            <a:r>
              <a:rPr lang="en-US" dirty="0"/>
              <a:t>Employment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Classification question</a:t>
            </a:r>
          </a:p>
          <a:p>
            <a:pPr marL="342900" indent="-342900">
              <a:buAutoNum type="arabicPeriod"/>
            </a:pPr>
            <a:r>
              <a:rPr lang="en-US" dirty="0"/>
              <a:t>Decision Tree</a:t>
            </a:r>
          </a:p>
          <a:p>
            <a:pPr marL="342900" indent="-342900">
              <a:buAutoNum type="arabicPeriod"/>
            </a:pPr>
            <a:r>
              <a:rPr lang="en-US" dirty="0"/>
              <a:t>Logistic regression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How are measure algorithm performance?</a:t>
            </a:r>
          </a:p>
          <a:p>
            <a:pPr marL="342900" indent="-342900">
              <a:buAutoNum type="arabicPeriod"/>
            </a:pPr>
            <a:r>
              <a:rPr lang="en-US" dirty="0"/>
              <a:t>Accuracy measure</a:t>
            </a:r>
          </a:p>
          <a:p>
            <a:pPr marL="342900" indent="-342900">
              <a:buAutoNum type="arabicPeriod"/>
            </a:pPr>
            <a:r>
              <a:rPr lang="en-US" dirty="0"/>
              <a:t>Confusion matrix (2 x 2)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Machine being sensitive to overfitting /  lack of generalizability</a:t>
            </a:r>
          </a:p>
          <a:p>
            <a:pPr marL="342900" indent="-342900">
              <a:buAutoNum type="arabicPeriod"/>
            </a:pPr>
            <a:r>
              <a:rPr lang="en-US" dirty="0"/>
              <a:t>k-fold cross validation – 10 the typical but this on data size </a:t>
            </a:r>
          </a:p>
          <a:p>
            <a:pPr marL="342900" indent="-342900">
              <a:buAutoNum type="arabicPeriod"/>
            </a:pPr>
            <a:r>
              <a:rPr lang="en-US" dirty="0"/>
              <a:t>K-fold stratified (make sure 20% of acceptances are equally distributed across all folds)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DED7C-D7CD-2243-A6BF-32A8C15CCA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6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08152" y="2151429"/>
            <a:ext cx="5642094" cy="1169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tx1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4783" y="1779319"/>
            <a:ext cx="1981835" cy="51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3440" y="2384086"/>
            <a:ext cx="4281805" cy="366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447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Mg8QD0F1dQ" TargetMode="External"/><Relationship Id="rId7" Type="http://schemas.openxmlformats.org/officeDocument/2006/relationships/hyperlink" Target="https://www.youtube.com/watch?v=eLt4a8-316E" TargetMode="External"/><Relationship Id="rId2" Type="http://schemas.openxmlformats.org/officeDocument/2006/relationships/hyperlink" Target="https://www.youtube.com/watch?v=Un9zObFjBH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v6VJ2RO66Ag&amp;list=PLFHOcnnLIloy_iWAD8yTsDMBJUPdzH7hv&amp;index=2&amp;t=388s" TargetMode="External"/><Relationship Id="rId5" Type="http://schemas.openxmlformats.org/officeDocument/2006/relationships/hyperlink" Target="https://www.youtube.com/watch?v=6yICuCnlh5Q" TargetMode="External"/><Relationship Id="rId4" Type="http://schemas.openxmlformats.org/officeDocument/2006/relationships/hyperlink" Target="https://www.youtube.com/watch?v=GM3CDQfQ4s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understanding-random-forest-58381e0602d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hirag-sehra.medium.com/decision-trees-explained-easily-28f2324124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oarc.ucla.edu/r/dae/ordinal-logistic-regress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0997" y="914400"/>
            <a:ext cx="8156406" cy="6283708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4604" marR="5080" indent="339090" algn="ctr">
              <a:lnSpc>
                <a:spcPct val="150000"/>
              </a:lnSpc>
              <a:spcBef>
                <a:spcPts val="585"/>
              </a:spcBef>
            </a:pP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MSSP 608</a:t>
            </a:r>
            <a:r>
              <a:rPr lang="en-US" spc="4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spc="4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170" dirty="0">
                <a:latin typeface="Calibri" panose="020F0502020204030204" pitchFamily="34" charset="0"/>
                <a:cs typeface="Calibri" panose="020F0502020204030204" pitchFamily="34" charset="0"/>
              </a:rPr>
              <a:t>Practical </a:t>
            </a:r>
            <a: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45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US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  <a:t>Week 6</a:t>
            </a: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pc="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182" y="6106922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1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226" y="3810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Review</a:t>
            </a:r>
            <a:endParaRPr spc="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3D4DC-596F-DC49-8C2D-BC620F28A9F2}"/>
              </a:ext>
            </a:extLst>
          </p:cNvPr>
          <p:cNvSpPr txBox="1"/>
          <p:nvPr/>
        </p:nvSpPr>
        <p:spPr>
          <a:xfrm>
            <a:off x="997226" y="1066800"/>
            <a:ext cx="72446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Cross-validation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Holdout cross-validation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k-fold cross-validation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Stratified k-fold cross-validation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Hyperparameters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Ridge (L1), Lasso (L2), and Elastic 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83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92356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Homework</a:t>
            </a:r>
            <a:endParaRPr spc="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3D4DC-596F-DC49-8C2D-BC620F28A9F2}"/>
              </a:ext>
            </a:extLst>
          </p:cNvPr>
          <p:cNvSpPr txBox="1"/>
          <p:nvPr/>
        </p:nvSpPr>
        <p:spPr>
          <a:xfrm>
            <a:off x="402012" y="936549"/>
            <a:ext cx="7244644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LendingTree case study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88DA98-6EC5-2C48-BAD8-51EDD77715B3}"/>
              </a:ext>
            </a:extLst>
          </p:cNvPr>
          <p:cNvSpPr/>
          <p:nvPr/>
        </p:nvSpPr>
        <p:spPr>
          <a:xfrm>
            <a:off x="4419600" y="3886200"/>
            <a:ext cx="1371600" cy="127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LendingTree platform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E9D3D9-97BD-DB43-AD0C-9306B85A86F2}"/>
              </a:ext>
            </a:extLst>
          </p:cNvPr>
          <p:cNvSpPr/>
          <p:nvPr/>
        </p:nvSpPr>
        <p:spPr>
          <a:xfrm>
            <a:off x="3247948" y="1979326"/>
            <a:ext cx="1371600" cy="127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Borrowers submit loan requests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EB1E25-941E-4C43-9FF6-678F801538EC}"/>
              </a:ext>
            </a:extLst>
          </p:cNvPr>
          <p:cNvSpPr/>
          <p:nvPr/>
        </p:nvSpPr>
        <p:spPr>
          <a:xfrm>
            <a:off x="5679843" y="1979325"/>
            <a:ext cx="1371600" cy="127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Lenders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F3DB63-DA66-684B-A198-4B0CD47B2930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3933748" y="3250575"/>
            <a:ext cx="1171652" cy="63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F7C78E-59B1-604E-925D-CEBBA7E20EE6}"/>
              </a:ext>
            </a:extLst>
          </p:cNvPr>
          <p:cNvCxnSpPr>
            <a:stCxn id="8" idx="2"/>
            <a:endCxn id="5" idx="0"/>
          </p:cNvCxnSpPr>
          <p:nvPr/>
        </p:nvCxnSpPr>
        <p:spPr>
          <a:xfrm flipH="1">
            <a:off x="5105400" y="3250574"/>
            <a:ext cx="1260243" cy="63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46A1BE-664E-2349-A505-EA6BD14B3A14}"/>
              </a:ext>
            </a:extLst>
          </p:cNvPr>
          <p:cNvSpPr txBox="1"/>
          <p:nvPr/>
        </p:nvSpPr>
        <p:spPr>
          <a:xfrm>
            <a:off x="457200" y="2171679"/>
            <a:ext cx="221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 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051E17-DCE6-AC47-8FF6-7097C5BE4889}"/>
              </a:ext>
            </a:extLst>
          </p:cNvPr>
          <p:cNvSpPr/>
          <p:nvPr/>
        </p:nvSpPr>
        <p:spPr>
          <a:xfrm>
            <a:off x="4419600" y="5793074"/>
            <a:ext cx="1371600" cy="127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 loan requests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D7A68D-7BCA-9741-9ECC-B2B40BB965D5}"/>
              </a:ext>
            </a:extLst>
          </p:cNvPr>
          <p:cNvSpPr txBox="1"/>
          <p:nvPr/>
        </p:nvSpPr>
        <p:spPr>
          <a:xfrm>
            <a:off x="479809" y="5938873"/>
            <a:ext cx="3177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 applications fulfilled (20%)</a:t>
            </a:r>
          </a:p>
          <a:p>
            <a:endParaRPr lang="en-US" dirty="0"/>
          </a:p>
          <a:p>
            <a:r>
              <a:rPr lang="en-US" dirty="0"/>
              <a:t>LendingTree earns a fee on successful loan requests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357077-A755-E048-9F03-848AE0FD4CB2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5105400" y="5157449"/>
            <a:ext cx="0" cy="635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399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92356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Case study steps</a:t>
            </a:r>
            <a:endParaRPr spc="25" dirty="0"/>
          </a:p>
        </p:txBody>
      </p:sp>
    </p:spTree>
    <p:extLst>
      <p:ext uri="{BB962C8B-B14F-4D97-AF65-F5344CB8AC3E}">
        <p14:creationId xmlns:p14="http://schemas.microsoft.com/office/powerpoint/2010/main" val="2874404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92356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Clarifying questions</a:t>
            </a:r>
            <a:endParaRPr spc="2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12DDB-1C5B-134C-98B7-034A3FBE1043}"/>
              </a:ext>
            </a:extLst>
          </p:cNvPr>
          <p:cNvSpPr txBox="1"/>
          <p:nvPr/>
        </p:nvSpPr>
        <p:spPr>
          <a:xfrm>
            <a:off x="609600" y="914400"/>
            <a:ext cx="809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3482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92356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Identify objective</a:t>
            </a:r>
            <a:endParaRPr spc="25" dirty="0"/>
          </a:p>
        </p:txBody>
      </p:sp>
    </p:spTree>
    <p:extLst>
      <p:ext uri="{BB962C8B-B14F-4D97-AF65-F5344CB8AC3E}">
        <p14:creationId xmlns:p14="http://schemas.microsoft.com/office/powerpoint/2010/main" val="2710959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92356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Map out solution</a:t>
            </a:r>
            <a:endParaRPr spc="25" dirty="0"/>
          </a:p>
        </p:txBody>
      </p:sp>
    </p:spTree>
    <p:extLst>
      <p:ext uri="{BB962C8B-B14F-4D97-AF65-F5344CB8AC3E}">
        <p14:creationId xmlns:p14="http://schemas.microsoft.com/office/powerpoint/2010/main" val="3425522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92356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Analytic strategy</a:t>
            </a:r>
            <a:endParaRPr spc="25" dirty="0"/>
          </a:p>
        </p:txBody>
      </p:sp>
    </p:spTree>
    <p:extLst>
      <p:ext uri="{BB962C8B-B14F-4D97-AF65-F5344CB8AC3E}">
        <p14:creationId xmlns:p14="http://schemas.microsoft.com/office/powerpoint/2010/main" val="4027227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226" y="3810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Objectives</a:t>
            </a:r>
            <a:endParaRPr spc="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3D4DC-596F-DC49-8C2D-BC620F28A9F2}"/>
              </a:ext>
            </a:extLst>
          </p:cNvPr>
          <p:cNvSpPr txBox="1"/>
          <p:nvPr/>
        </p:nvSpPr>
        <p:spPr>
          <a:xfrm>
            <a:off x="997226" y="1066800"/>
            <a:ext cx="83753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Learning with ensembles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Bagging and boosting (</a:t>
            </a:r>
            <a:r>
              <a:rPr lang="en-US" sz="3200" dirty="0">
                <a:solidFill>
                  <a:srgbClr val="FF0000"/>
                </a:solidFill>
              </a:rPr>
              <a:t>stacking</a:t>
            </a:r>
            <a:r>
              <a:rPr lang="en-US" sz="3200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Random forests (bagging)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/>
              <a:t>Xgboost</a:t>
            </a:r>
            <a:r>
              <a:rPr lang="en-US" sz="3200" dirty="0"/>
              <a:t> (boosting)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78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29591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What/Why ensembles?</a:t>
            </a:r>
            <a:endParaRPr spc="2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DC49A3-1615-7D4B-AA27-9CE5FB5D6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02" y="889279"/>
            <a:ext cx="5329886" cy="3070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856C74-BD10-4241-A178-6C5F7BC9D97E}"/>
              </a:ext>
            </a:extLst>
          </p:cNvPr>
          <p:cNvSpPr txBox="1"/>
          <p:nvPr/>
        </p:nvSpPr>
        <p:spPr>
          <a:xfrm>
            <a:off x="824802" y="4272677"/>
            <a:ext cx="8072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Algorithms: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Sensitive to the training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Poor generalizability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Prone to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“weak” learners</a:t>
            </a:r>
          </a:p>
          <a:p>
            <a:endParaRPr lang="en-US" dirty="0"/>
          </a:p>
          <a:p>
            <a:r>
              <a:rPr lang="en-US" dirty="0"/>
              <a:t>Ensemble learning combines two or more models to build a more accurate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“strong” learners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generalizable; less sensitive to training data; less prone to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8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226" y="1524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Overview</a:t>
            </a:r>
            <a:endParaRPr spc="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3D4DC-596F-DC49-8C2D-BC620F28A9F2}"/>
              </a:ext>
            </a:extLst>
          </p:cNvPr>
          <p:cNvSpPr txBox="1"/>
          <p:nvPr/>
        </p:nvSpPr>
        <p:spPr>
          <a:xfrm>
            <a:off x="997226" y="787360"/>
            <a:ext cx="8375374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Ensemble Learners (combining two or more algorithms)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Boosting and bagging are two approaches used in ensemble learning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Random Forest (bagging)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Xgboost</a:t>
            </a:r>
            <a:r>
              <a:rPr lang="en-US" sz="2800" dirty="0"/>
              <a:t> (boosting)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Stacking is a third approach (not covered)</a:t>
            </a:r>
          </a:p>
        </p:txBody>
      </p:sp>
    </p:spTree>
    <p:extLst>
      <p:ext uri="{BB962C8B-B14F-4D97-AF65-F5344CB8AC3E}">
        <p14:creationId xmlns:p14="http://schemas.microsoft.com/office/powerpoint/2010/main" val="193379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226" y="1524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House Keeping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671830"/>
            <a:ext cx="8707807" cy="338797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i="1" dirty="0"/>
              <a:t>Quiz due tomorrow (before midnight)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i="1" dirty="0"/>
              <a:t>Quiz 4 feedback due tonight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i="1" dirty="0"/>
              <a:t>Homework 1 is due Wednesday (2/23) at 11:59 p.m. EST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i="1" dirty="0"/>
              <a:t>Week 5 asynchronous learning / python script is posted </a:t>
            </a:r>
          </a:p>
        </p:txBody>
      </p:sp>
    </p:spTree>
    <p:extLst>
      <p:ext uri="{BB962C8B-B14F-4D97-AF65-F5344CB8AC3E}">
        <p14:creationId xmlns:p14="http://schemas.microsoft.com/office/powerpoint/2010/main" val="1086128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226" y="1524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Bagging vs. Boosting</a:t>
            </a:r>
            <a:endParaRPr spc="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3D4DC-596F-DC49-8C2D-BC620F28A9F2}"/>
              </a:ext>
            </a:extLst>
          </p:cNvPr>
          <p:cNvSpPr txBox="1"/>
          <p:nvPr/>
        </p:nvSpPr>
        <p:spPr>
          <a:xfrm>
            <a:off x="997226" y="787360"/>
            <a:ext cx="837537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Bagging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Data partition is random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Goal is to reduce the variance in model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Each model is </a:t>
            </a:r>
            <a:r>
              <a:rPr lang="en-US" sz="2800" dirty="0" err="1"/>
              <a:t>indepedent</a:t>
            </a: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Boosting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Misclassified data is given higher importance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goal is to increase prediction accuracy of model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Training of model for current step depends on prior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64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226" y="1524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Videos:</a:t>
            </a:r>
            <a:endParaRPr spc="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3D4DC-596F-DC49-8C2D-BC620F28A9F2}"/>
              </a:ext>
            </a:extLst>
          </p:cNvPr>
          <p:cNvSpPr txBox="1"/>
          <p:nvPr/>
        </p:nvSpPr>
        <p:spPr>
          <a:xfrm>
            <a:off x="841513" y="914400"/>
            <a:ext cx="83753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https://www.youtube.com/watch?v=Un9zObFjBH0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https://www.youtube.com/watch?v=2Mg8QD0F1dQ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https://www.youtube.com/watch?v=GM3CDQfQ4sw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https://www.youtube.com/watch?v=6yICuCnlh5Q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https://www.youtube.com/watch?v=v6VJ2RO66Ag&amp;list=PLFHOcnnLIloy_iWAD8yTsDMBJUPdzH7hv&amp;index=2&amp;t=388s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https://www.youtube.com/watch?v=eLt4a8-316E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0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226" y="1524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Reading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671830"/>
            <a:ext cx="8707807" cy="252620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i="1" dirty="0">
                <a:hlinkClick r:id="rId2"/>
              </a:rPr>
              <a:t>https://towardsdatascience.com/understanding-random-forest-58381e0602d2</a:t>
            </a:r>
            <a:endParaRPr lang="en-US" sz="2800" b="1" i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01911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Road Map… 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1147440" y="1005204"/>
            <a:ext cx="8534400" cy="6697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endParaRPr lang="en-US" dirty="0"/>
          </a:p>
          <a:p>
            <a:pPr lvl="1">
              <a:lnSpc>
                <a:spcPct val="150000"/>
              </a:lnSpc>
            </a:pPr>
            <a:endParaRPr lang="en-US" sz="1600" dirty="0">
              <a:hlinkClick r:id="rId2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053CB48-A0ED-B144-B02F-659BE67F1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115250"/>
              </p:ext>
            </p:extLst>
          </p:nvPr>
        </p:nvGraphicFramePr>
        <p:xfrm>
          <a:off x="990600" y="1407934"/>
          <a:ext cx="85344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790">
                  <a:extLst>
                    <a:ext uri="{9D8B030D-6E8A-4147-A177-3AD203B41FA5}">
                      <a16:colId xmlns:a16="http://schemas.microsoft.com/office/drawing/2014/main" val="2788684312"/>
                    </a:ext>
                  </a:extLst>
                </a:gridCol>
                <a:gridCol w="2003729">
                  <a:extLst>
                    <a:ext uri="{9D8B030D-6E8A-4147-A177-3AD203B41FA5}">
                      <a16:colId xmlns:a16="http://schemas.microsoft.com/office/drawing/2014/main" val="2776060142"/>
                    </a:ext>
                  </a:extLst>
                </a:gridCol>
                <a:gridCol w="2288116">
                  <a:extLst>
                    <a:ext uri="{9D8B030D-6E8A-4147-A177-3AD203B41FA5}">
                      <a16:colId xmlns:a16="http://schemas.microsoft.com/office/drawing/2014/main" val="793199022"/>
                    </a:ext>
                  </a:extLst>
                </a:gridCol>
                <a:gridCol w="1867765">
                  <a:extLst>
                    <a:ext uri="{9D8B030D-6E8A-4147-A177-3AD203B41FA5}">
                      <a16:colId xmlns:a16="http://schemas.microsoft.com/office/drawing/2014/main" val="909598186"/>
                    </a:ext>
                  </a:extLst>
                </a:gridCol>
              </a:tblGrid>
              <a:tr h="207489"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 Algorithms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948195"/>
                  </a:ext>
                </a:extLst>
              </a:tr>
              <a:tr h="2074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Reinforcement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21337"/>
                  </a:ext>
                </a:extLst>
              </a:tr>
              <a:tr h="3631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Prin. Comp. Anal. (PCA)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83828"/>
                  </a:ext>
                </a:extLst>
              </a:tr>
              <a:tr h="363106">
                <a:tc>
                  <a:txBody>
                    <a:bodyPr/>
                    <a:lstStyle/>
                    <a:p>
                      <a:r>
                        <a:rPr lang="en-US" dirty="0"/>
                        <a:t>Test/train (hold out cross validation)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K-means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7700"/>
                  </a:ext>
                </a:extLst>
              </a:tr>
              <a:tr h="24108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K-fold cross-validation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Hierarchical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88149"/>
                  </a:ext>
                </a:extLst>
              </a:tr>
              <a:tr h="36310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Stratified cross-validation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Random Forests (bagging)</a:t>
                      </a:r>
                      <a:endParaRPr lang="en-US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438930"/>
                  </a:ext>
                </a:extLst>
              </a:tr>
              <a:tr h="51872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Hyperparameter tuning (ridge, lasso, elastic net regression)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Gradient Boosting (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xgBoost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95928"/>
                  </a:ext>
                </a:extLst>
              </a:tr>
              <a:tr h="20748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Ensemble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17488"/>
                  </a:ext>
                </a:extLst>
              </a:tr>
              <a:tr h="20748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kNN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482050"/>
                  </a:ext>
                </a:extLst>
              </a:tr>
              <a:tr h="20748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80506"/>
                  </a:ext>
                </a:extLst>
              </a:tr>
              <a:tr h="207489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674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040C95-0E7F-5A41-88C7-75912CDC5D2C}"/>
              </a:ext>
            </a:extLst>
          </p:cNvPr>
          <p:cNvSpPr txBox="1"/>
          <p:nvPr/>
        </p:nvSpPr>
        <p:spPr>
          <a:xfrm>
            <a:off x="3276600" y="3048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This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Coming weeks</a:t>
            </a:r>
          </a:p>
        </p:txBody>
      </p:sp>
    </p:spTree>
    <p:extLst>
      <p:ext uri="{BB962C8B-B14F-4D97-AF65-F5344CB8AC3E}">
        <p14:creationId xmlns:p14="http://schemas.microsoft.com/office/powerpoint/2010/main" val="379579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0997" y="914400"/>
            <a:ext cx="8156406" cy="2682722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4604" marR="5080" indent="339090" algn="ctr">
              <a:lnSpc>
                <a:spcPct val="150000"/>
              </a:lnSpc>
              <a:spcBef>
                <a:spcPts val="585"/>
              </a:spcBef>
            </a:pPr>
            <a:b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Quiz #4</a:t>
            </a:r>
            <a:b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class average – 97%</a:t>
            </a:r>
            <a:endParaRPr lang="en-US" spc="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182" y="6106922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5</a:t>
            </a:fld>
            <a:endParaRPr sz="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717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592" y="3810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Logistic Regression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1076696" y="990600"/>
            <a:ext cx="8514608" cy="302050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Supervised </a:t>
            </a:r>
            <a:r>
              <a:rPr lang="en-US" sz="2000" dirty="0"/>
              <a:t>learning algorithm 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Binary classification problems (0 or 1 – e.g., pass or fail, healthy or sick)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High bias / low variance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Takes in any real valued number and maps it to a value between 0 and 1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5E44C-2AEE-9849-A28E-E7BE04FDB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458027"/>
            <a:ext cx="6400800" cy="395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8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Quiz 4 (1)</a:t>
            </a:r>
            <a:endParaRPr spc="2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AEC43-6527-C241-B331-D909015FD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78" y="963778"/>
            <a:ext cx="6762110" cy="2260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3ABC32-1484-5D4E-B54D-D1ECF30D0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32" y="3363463"/>
            <a:ext cx="6762110" cy="22484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986ECF-36D9-FD40-A2AE-F88D71D1DBE0}"/>
              </a:ext>
            </a:extLst>
          </p:cNvPr>
          <p:cNvSpPr txBox="1"/>
          <p:nvPr/>
        </p:nvSpPr>
        <p:spPr>
          <a:xfrm>
            <a:off x="1050634" y="5902690"/>
            <a:ext cx="786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negative = email was incorrectly flagged as NOT spam (you see it in inbox)</a:t>
            </a:r>
          </a:p>
          <a:p>
            <a:r>
              <a:rPr lang="en-US" dirty="0"/>
              <a:t>False positive = email was incorrectly flagged as spam (you do not see it in inbox)</a:t>
            </a:r>
          </a:p>
        </p:txBody>
      </p:sp>
    </p:spTree>
    <p:extLst>
      <p:ext uri="{BB962C8B-B14F-4D97-AF65-F5344CB8AC3E}">
        <p14:creationId xmlns:p14="http://schemas.microsoft.com/office/powerpoint/2010/main" val="328553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Quiz 4 (2)</a:t>
            </a:r>
            <a:endParaRPr spc="2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77B0F-28FC-1042-BB04-BA967BE2C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71" y="990600"/>
            <a:ext cx="7814129" cy="206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7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Quiz responses: </a:t>
            </a:r>
            <a:endParaRPr spc="25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43EF731-2D69-124D-BD1F-288FCB652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368238"/>
              </p:ext>
            </p:extLst>
          </p:nvPr>
        </p:nvGraphicFramePr>
        <p:xfrm>
          <a:off x="998974" y="1143000"/>
          <a:ext cx="8068826" cy="3744619"/>
        </p:xfrm>
        <a:graphic>
          <a:graphicData uri="http://schemas.openxmlformats.org/drawingml/2006/table">
            <a:tbl>
              <a:tblPr/>
              <a:tblGrid>
                <a:gridCol w="876748">
                  <a:extLst>
                    <a:ext uri="{9D8B030D-6E8A-4147-A177-3AD203B41FA5}">
                      <a16:colId xmlns:a16="http://schemas.microsoft.com/office/drawing/2014/main" val="522734728"/>
                    </a:ext>
                  </a:extLst>
                </a:gridCol>
                <a:gridCol w="410278">
                  <a:extLst>
                    <a:ext uri="{9D8B030D-6E8A-4147-A177-3AD203B41FA5}">
                      <a16:colId xmlns:a16="http://schemas.microsoft.com/office/drawing/2014/main" val="3548581462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3054052275"/>
                    </a:ext>
                  </a:extLst>
                </a:gridCol>
              </a:tblGrid>
              <a:tr h="1067831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</a:rPr>
                        <a:t>Q12</a:t>
                      </a:r>
                    </a:p>
                  </a:txBody>
                  <a:tcPr marL="10904" marR="10904" marT="7269" marB="726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</a:rPr>
                        <a:t>F</a:t>
                      </a:r>
                    </a:p>
                  </a:txBody>
                  <a:tcPr marL="10904" marR="10904" marT="7269" marB="726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i="0" dirty="0" err="1">
                          <a:effectLst/>
                          <a:latin typeface="Arial" panose="020B0604020202020204" pitchFamily="34" charset="0"/>
                        </a:rPr>
                        <a:t>y_pred</a:t>
                      </a:r>
                      <a:r>
                        <a:rPr lang="en-US" sz="1400" i="0" dirty="0">
                          <a:effectLst/>
                          <a:latin typeface="Arial" panose="020B0604020202020204" pitchFamily="34" charset="0"/>
                        </a:rPr>
                        <a:t> depends on both training data and test data. For example, in linear regression, </a:t>
                      </a:r>
                      <a:r>
                        <a:rPr lang="en-US" sz="1400" i="0" dirty="0" err="1">
                          <a:effectLst/>
                          <a:latin typeface="Arial" panose="020B0604020202020204" pitchFamily="34" charset="0"/>
                        </a:rPr>
                        <a:t>Y_pred</a:t>
                      </a:r>
                      <a:r>
                        <a:rPr lang="en-US" sz="1400" i="0" dirty="0">
                          <a:effectLst/>
                          <a:latin typeface="Arial" panose="020B0604020202020204" pitchFamily="34" charset="0"/>
                        </a:rPr>
                        <a:t> is beta * </a:t>
                      </a:r>
                      <a:r>
                        <a:rPr lang="en-US" sz="1400" i="0" dirty="0" err="1">
                          <a:effectLst/>
                          <a:latin typeface="Arial" panose="020B0604020202020204" pitchFamily="34" charset="0"/>
                        </a:rPr>
                        <a:t>x_test</a:t>
                      </a:r>
                      <a:r>
                        <a:rPr lang="en-US" sz="1400" i="0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br>
                        <a:rPr lang="en-US" sz="1400" i="0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i="0" dirty="0">
                          <a:effectLst/>
                          <a:latin typeface="Arial" panose="020B0604020202020204" pitchFamily="34" charset="0"/>
                        </a:rPr>
                        <a:t>beta is generated using the training data, while </a:t>
                      </a:r>
                      <a:r>
                        <a:rPr lang="en-US" sz="1400" i="0" dirty="0" err="1">
                          <a:effectLst/>
                          <a:latin typeface="Arial" panose="020B0604020202020204" pitchFamily="34" charset="0"/>
                        </a:rPr>
                        <a:t>x_test</a:t>
                      </a:r>
                      <a:r>
                        <a:rPr lang="en-US" sz="1400" i="0" dirty="0">
                          <a:effectLst/>
                          <a:latin typeface="Arial" panose="020B0604020202020204" pitchFamily="34" charset="0"/>
                        </a:rPr>
                        <a:t> is an x value in the test set. </a:t>
                      </a:r>
                      <a:br>
                        <a:rPr lang="en-US" sz="1400" i="0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i="0" dirty="0">
                          <a:effectLst/>
                          <a:latin typeface="Arial" panose="020B0604020202020204" pitchFamily="34" charset="0"/>
                        </a:rPr>
                        <a:t>So this question could be both</a:t>
                      </a:r>
                      <a:r>
                        <a:rPr lang="en-US" sz="1400" b="1" i="0" dirty="0">
                          <a:effectLst/>
                          <a:latin typeface="Arial" panose="020B0604020202020204" pitchFamily="34" charset="0"/>
                        </a:rPr>
                        <a:t> true or false</a:t>
                      </a:r>
                      <a:r>
                        <a:rPr lang="en-US" sz="1400" i="0" dirty="0">
                          <a:effectLst/>
                          <a:latin typeface="Arial" panose="020B0604020202020204" pitchFamily="34" charset="0"/>
                        </a:rPr>
                        <a:t>... I wasn’t sure what to put there and I hope there will be some flexibility in grading this one...</a:t>
                      </a:r>
                      <a:endParaRPr lang="en-US" sz="2000" dirty="0">
                        <a:effectLst/>
                      </a:endParaRPr>
                    </a:p>
                  </a:txBody>
                  <a:tcPr marL="10904" marR="10904" marT="7269" marB="726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165189"/>
                  </a:ext>
                </a:extLst>
              </a:tr>
              <a:tr h="1571706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</a:rPr>
                        <a:t>Q4</a:t>
                      </a:r>
                    </a:p>
                  </a:txBody>
                  <a:tcPr marL="10904" marR="10904" marT="7269" marB="726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</a:rPr>
                        <a:t>F</a:t>
                      </a:r>
                    </a:p>
                  </a:txBody>
                  <a:tcPr marL="10904" marR="10904" marT="7269" marB="726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i="0" dirty="0">
                          <a:effectLst/>
                          <a:latin typeface="Arial" panose="020B0604020202020204" pitchFamily="34" charset="0"/>
                        </a:rPr>
                        <a:t>1. If we treat the "output" as the dependent variable, then it is either 0 or 1 (binary), not a probability </a:t>
                      </a:r>
                      <a:r>
                        <a:rPr lang="en-US" sz="1400" i="0" dirty="0" err="1">
                          <a:effectLst/>
                          <a:latin typeface="Arial" panose="020B0604020202020204" pitchFamily="34" charset="0"/>
                        </a:rPr>
                        <a:t>betwee</a:t>
                      </a:r>
                      <a:r>
                        <a:rPr lang="en-US" sz="1400" i="0" dirty="0">
                          <a:effectLst/>
                          <a:latin typeface="Arial" panose="020B0604020202020204" pitchFamily="34" charset="0"/>
                        </a:rPr>
                        <a:t>; the question doesn't specify if the output refers to the dependent variable or the regression coefficient ; many instances of logistic regressions in machine learning context, "output" is treated as the dependent variable 2. </a:t>
                      </a:r>
                      <a:r>
                        <a:rPr lang="en-US" sz="1400" b="1" i="0" dirty="0">
                          <a:effectLst/>
                          <a:latin typeface="Arial" panose="020B0604020202020204" pitchFamily="34" charset="0"/>
                        </a:rPr>
                        <a:t>More importantly,</a:t>
                      </a:r>
                      <a:r>
                        <a:rPr lang="en-US" sz="1400" i="0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1" i="0" dirty="0"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r>
                        <a:rPr lang="en-US" sz="1400" i="0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1" i="0" dirty="0">
                          <a:effectLst/>
                          <a:latin typeface="Arial" panose="020B0604020202020204" pitchFamily="34" charset="0"/>
                        </a:rPr>
                        <a:t>ordinal logistic regression</a:t>
                      </a:r>
                      <a:r>
                        <a:rPr lang="en-US" sz="1400" i="0" dirty="0">
                          <a:effectLst/>
                          <a:latin typeface="Arial" panose="020B0604020202020204" pitchFamily="34" charset="0"/>
                        </a:rPr>
                        <a:t>, the parameter estimates can be above 1 or below 0, the target variable can have three or more values with ordering. For example, the output can be movie rating from 1 to 5. Example: </a:t>
                      </a:r>
                      <a:r>
                        <a:rPr lang="en-US" sz="1400" i="0" u="sng" dirty="0">
                          <a:solidFill>
                            <a:srgbClr val="1155CC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https://stats.oarc.ucla.edu/r/dae/ordinal-logistic-regression/</a:t>
                      </a:r>
                      <a:r>
                        <a:rPr lang="en-US" sz="1400" i="0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sz="2000" dirty="0">
                        <a:effectLst/>
                      </a:endParaRPr>
                    </a:p>
                  </a:txBody>
                  <a:tcPr marL="10904" marR="10904" marT="7269" marB="726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191391"/>
                  </a:ext>
                </a:extLst>
              </a:tr>
              <a:tr h="941863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</a:rPr>
                        <a:t>Q4</a:t>
                      </a:r>
                    </a:p>
                  </a:txBody>
                  <a:tcPr marL="10904" marR="10904" marT="7269" marB="726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</a:rPr>
                        <a:t>F</a:t>
                      </a:r>
                    </a:p>
                  </a:txBody>
                  <a:tcPr marL="10904" marR="10904" marT="7269" marB="726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</a:rPr>
                        <a:t>Same as above. More focused on our coding process: one predicted label is an output; the array of </a:t>
                      </a:r>
                      <a:r>
                        <a:rPr lang="en-US" sz="2000" dirty="0" err="1">
                          <a:effectLst/>
                        </a:rPr>
                        <a:t>predited</a:t>
                      </a:r>
                      <a:r>
                        <a:rPr lang="en-US" sz="2000" dirty="0">
                          <a:effectLst/>
                        </a:rPr>
                        <a:t> labels is also the output. </a:t>
                      </a:r>
                    </a:p>
                  </a:txBody>
                  <a:tcPr marL="10904" marR="10904" marT="7269" marB="726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338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6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36726</TotalTime>
  <Words>1137</Words>
  <Application>Microsoft Macintosh PowerPoint</Application>
  <PresentationFormat>Custom</PresentationFormat>
  <Paragraphs>212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Calibri-Light</vt:lpstr>
      <vt:lpstr>Office Theme</vt:lpstr>
      <vt:lpstr>MSSP 608:  Practical Machine Learning Methods Week 6    </vt:lpstr>
      <vt:lpstr>House Keeping</vt:lpstr>
      <vt:lpstr>Reading</vt:lpstr>
      <vt:lpstr>Road Map… </vt:lpstr>
      <vt:lpstr> Quiz #4 class average – 97%</vt:lpstr>
      <vt:lpstr>Logistic Regression</vt:lpstr>
      <vt:lpstr>Quiz 4 (1)</vt:lpstr>
      <vt:lpstr>Quiz 4 (2)</vt:lpstr>
      <vt:lpstr>Quiz responses: </vt:lpstr>
      <vt:lpstr>Review</vt:lpstr>
      <vt:lpstr>Homework</vt:lpstr>
      <vt:lpstr>Case study steps</vt:lpstr>
      <vt:lpstr>Clarifying questions</vt:lpstr>
      <vt:lpstr>Identify objective</vt:lpstr>
      <vt:lpstr>Map out solution</vt:lpstr>
      <vt:lpstr>Analytic strategy</vt:lpstr>
      <vt:lpstr>Objectives</vt:lpstr>
      <vt:lpstr>What/Why ensembles?</vt:lpstr>
      <vt:lpstr>Overview</vt:lpstr>
      <vt:lpstr>Bagging vs. Boosting</vt:lpstr>
      <vt:lpstr>Videos: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</dc:title>
  <dc:creator>Parijat Dube 2020</dc:creator>
  <cp:lastModifiedBy>Patel, Sadiq Yusuf</cp:lastModifiedBy>
  <cp:revision>74</cp:revision>
  <dcterms:created xsi:type="dcterms:W3CDTF">2022-01-07T22:45:15Z</dcterms:created>
  <dcterms:modified xsi:type="dcterms:W3CDTF">2022-02-22T00:27:31Z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2021-09-13T00:00:00Z</vt:filetime>
  </property>
  <property fmtid="{D5CDD505-2E9C-101B-9397-08002B2CF9AE}" pid="3" name="Creator">
    <vt:lpwstr>PowerPoint</vt:lpwstr>
  </property>
  <property fmtid="{D5CDD505-2E9C-101B-9397-08002B2CF9AE}" pid="4" name="LastSaved">
    <vt:filetime>2022-01-07T00:00:00Z</vt:filetime>
  </property>
</Properties>
</file>