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385" r:id="rId3"/>
    <p:sldId id="350" r:id="rId4"/>
    <p:sldId id="361" r:id="rId5"/>
    <p:sldId id="366" r:id="rId6"/>
    <p:sldId id="414" r:id="rId7"/>
    <p:sldId id="412" r:id="rId8"/>
    <p:sldId id="413" r:id="rId9"/>
    <p:sldId id="415" r:id="rId10"/>
    <p:sldId id="416" r:id="rId11"/>
    <p:sldId id="418" r:id="rId12"/>
    <p:sldId id="404" r:id="rId13"/>
    <p:sldId id="405" r:id="rId14"/>
    <p:sldId id="410" r:id="rId15"/>
    <p:sldId id="419" r:id="rId16"/>
    <p:sldId id="444" r:id="rId17"/>
    <p:sldId id="417" r:id="rId18"/>
    <p:sldId id="400" r:id="rId19"/>
    <p:sldId id="401" r:id="rId20"/>
    <p:sldId id="402" r:id="rId21"/>
    <p:sldId id="423" r:id="rId22"/>
    <p:sldId id="420" r:id="rId23"/>
    <p:sldId id="432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3" r:id="rId32"/>
    <p:sldId id="434" r:id="rId33"/>
    <p:sldId id="441" r:id="rId34"/>
    <p:sldId id="442" r:id="rId35"/>
    <p:sldId id="439" r:id="rId36"/>
    <p:sldId id="443" r:id="rId37"/>
    <p:sldId id="445" r:id="rId3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4"/>
    <p:restoredTop sz="94994"/>
  </p:normalViewPr>
  <p:slideViewPr>
    <p:cSldViewPr>
      <p:cViewPr varScale="1">
        <p:scale>
          <a:sx n="120" d="100"/>
          <a:sy n="120" d="100"/>
        </p:scale>
        <p:origin x="353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8D6B3-A30B-7749-9E4A-469A43D7BFD2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DED7C-D7CD-2243-A6BF-32A8C15C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6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DED7C-D7CD-2243-A6BF-32A8C15CCA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74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Ask clarifying questions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Identify the key goal of case study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Map out solution for how LendingTree can reach their goal (NOT ANALYSIS)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What analytic strategy (ML based) will reach address goal of study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DED7C-D7CD-2243-A6BF-32A8C15CCA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6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Ask clarifying questions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Identify the key goal of case study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Map out solution for how LendingTree can reach their goal (NOT ANALYSIS)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What analytic strategy (ML based) will reach address goal of study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DED7C-D7CD-2243-A6BF-32A8C15CCA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15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Ask clarifying questions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Identify the key goal of case study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Map out solution for how LendingTree can reach their goal (NOT ANALYSIS)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What analytic strategy (ML based) will reach address goal of study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DED7C-D7CD-2243-A6BF-32A8C15CCA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51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k-fold stratified cross validation vs. hold out (5-folds)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Decision tree vs. random forest (ensemble)</a:t>
            </a:r>
          </a:p>
          <a:p>
            <a:pPr marL="514350" indent="-514350">
              <a:buAutoNum type="arabicPeriod"/>
            </a:pPr>
            <a:r>
              <a:rPr lang="en-US" sz="2400" dirty="0"/>
              <a:t>Decision tree vs. logistic regression </a:t>
            </a:r>
          </a:p>
          <a:p>
            <a:pPr marL="514350" indent="-514350">
              <a:buAutoNum type="arabicPeriod"/>
            </a:pPr>
            <a:r>
              <a:rPr lang="en-US" sz="2400" dirty="0"/>
              <a:t>Compare different combinations of the 4 features</a:t>
            </a:r>
          </a:p>
          <a:p>
            <a:pPr marL="514350" indent="-514350">
              <a:buAutoNum type="arabicPeriod"/>
            </a:pPr>
            <a:r>
              <a:rPr lang="en-US" sz="2400" dirty="0"/>
              <a:t>Compare different test split sizes (i.e., 0.30 vs. 0.20 vs. 0.05) </a:t>
            </a:r>
          </a:p>
          <a:p>
            <a:pPr marL="514350" indent="-514350">
              <a:buAutoNum type="arabicPeriod"/>
            </a:pPr>
            <a:r>
              <a:rPr lang="en-US" sz="2400" dirty="0"/>
              <a:t>Hyperparameter tuning for decision tree</a:t>
            </a:r>
          </a:p>
          <a:p>
            <a:pPr marL="971550" lvl="1" indent="-514350">
              <a:buAutoNum type="arabicPeriod"/>
            </a:pPr>
            <a:r>
              <a:rPr lang="en-US" sz="2400" dirty="0"/>
              <a:t>Minimum </a:t>
            </a:r>
            <a:r>
              <a:rPr lang="en-US" sz="2400" dirty="0" err="1"/>
              <a:t>obs</a:t>
            </a:r>
            <a:r>
              <a:rPr lang="en-US" sz="2400" dirty="0"/>
              <a:t> for node split (# of </a:t>
            </a:r>
            <a:r>
              <a:rPr lang="en-US" sz="2400" dirty="0" err="1"/>
              <a:t>obs</a:t>
            </a:r>
            <a:r>
              <a:rPr lang="en-US" sz="2400" dirty="0"/>
              <a:t> bf a split)</a:t>
            </a:r>
          </a:p>
          <a:p>
            <a:pPr marL="971550" lvl="1" indent="-514350">
              <a:buAutoNum type="arabicPeriod"/>
            </a:pPr>
            <a:r>
              <a:rPr lang="en-US" sz="2400" dirty="0"/>
              <a:t>Minimum </a:t>
            </a:r>
            <a:r>
              <a:rPr lang="en-US" sz="2400" dirty="0" err="1"/>
              <a:t>obs</a:t>
            </a:r>
            <a:r>
              <a:rPr lang="en-US" sz="2400" dirty="0"/>
              <a:t> for leaf</a:t>
            </a:r>
          </a:p>
          <a:p>
            <a:pPr marL="971550" lvl="1" indent="-514350">
              <a:buAutoNum type="arabicPeriod"/>
            </a:pPr>
            <a:r>
              <a:rPr lang="en-US" sz="2400" dirty="0"/>
              <a:t>Max depth of a tree</a:t>
            </a:r>
          </a:p>
          <a:p>
            <a:pPr marL="971550" lvl="1" indent="-514350">
              <a:buAutoNum type="arabicPeriod"/>
            </a:pPr>
            <a:r>
              <a:rPr lang="en-US" sz="2400" dirty="0"/>
              <a:t>Criterion (entropy vs. </a:t>
            </a:r>
            <a:r>
              <a:rPr lang="en-US" sz="2400" dirty="0" err="1"/>
              <a:t>gini</a:t>
            </a:r>
            <a:r>
              <a:rPr lang="en-US" sz="2400" dirty="0"/>
              <a:t> index)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DED7C-D7CD-2243-A6BF-32A8C15CCA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6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1600" dirty="0"/>
              <a:t>k-fold stratified cross validation vs. hold out (5-folds)</a:t>
            </a:r>
          </a:p>
          <a:p>
            <a:pPr marL="971550" lvl="1" indent="-514350">
              <a:buAutoNum type="arabicPeriod"/>
            </a:pPr>
            <a:r>
              <a:rPr lang="en-US" sz="1600" dirty="0">
                <a:solidFill>
                  <a:srgbClr val="00B0F0"/>
                </a:solidFill>
              </a:rPr>
              <a:t>The solution is optimized via k-fold stratified cross validation because it ensures balance in the train/test sets for the proportion of accepted applications whereas the hold method does not. Our result confirm this because our accuracy increased to 96%.</a:t>
            </a:r>
          </a:p>
          <a:p>
            <a:pPr marL="514350" indent="-514350"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Decision tree vs. random forest (ensemble)</a:t>
            </a:r>
          </a:p>
          <a:p>
            <a:pPr marL="514350" indent="-514350">
              <a:buAutoNum type="arabicPeriod"/>
            </a:pPr>
            <a:r>
              <a:rPr lang="en-US" sz="1600" dirty="0"/>
              <a:t>Decision tree vs. logistic regression </a:t>
            </a:r>
          </a:p>
          <a:p>
            <a:pPr marL="971550" lvl="1" indent="-514350">
              <a:buAutoNum type="arabicPeriod"/>
            </a:pPr>
            <a:r>
              <a:rPr lang="en-US" sz="1600" dirty="0">
                <a:solidFill>
                  <a:srgbClr val="00B0F0"/>
                </a:solidFill>
              </a:rPr>
              <a:t>This solution could be optimized because decisions are subject to overfitting and thus are less generalizable whereas logistic regression is a high bias/low variance algorithm and thus are more generalizable and possibly resulting in increased accuracy. Our results do not confirm our initial hypotheses as results yielded a 90% accuracy. </a:t>
            </a:r>
          </a:p>
          <a:p>
            <a:pPr marL="514350" indent="-514350">
              <a:buAutoNum type="arabicPeriod"/>
            </a:pPr>
            <a:r>
              <a:rPr lang="en-US" sz="1600" dirty="0"/>
              <a:t>Compare different combinations of the 4 features</a:t>
            </a:r>
          </a:p>
          <a:p>
            <a:pPr marL="971550" lvl="1" indent="-514350">
              <a:buAutoNum type="arabicPeriod"/>
            </a:pPr>
            <a:r>
              <a:rPr lang="en-US" sz="1600" dirty="0">
                <a:solidFill>
                  <a:srgbClr val="00B0F0"/>
                </a:solidFill>
              </a:rPr>
              <a:t>This solution could be optimized by creating a more parsimonious model – i.e., this is a less complex model, less likely to be overfitted, and thus more generalizable.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DED7C-D7CD-2243-A6BF-32A8C15CCA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2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08152" y="2151429"/>
            <a:ext cx="5642094" cy="1169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4783" y="1779319"/>
            <a:ext cx="1981835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432FF"/>
                </a:solidFill>
                <a:latin typeface="Calibri-Light"/>
                <a:cs typeface="Calibri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440" y="2384086"/>
            <a:ext cx="4281805" cy="366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44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hirag-sehra.medium.com/decision-trees-explained-easily-28f2324124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628370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MSSP 608</a:t>
            </a:r>
            <a:r>
              <a:rPr lang="en-US" spc="4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pc="4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170" dirty="0">
                <a:latin typeface="Calibri" panose="020F0502020204030204" pitchFamily="34" charset="0"/>
                <a:cs typeface="Calibri" panose="020F0502020204030204" pitchFamily="34" charset="0"/>
              </a:rPr>
              <a:t>Practical </a:t>
            </a: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45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n-US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  <a:t>Week 7</a:t>
            </a: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pc="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92356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Assignment 1: </a:t>
            </a:r>
            <a:endParaRPr spc="2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964FB-3B31-BB44-B44F-42B863B5AF53}"/>
              </a:ext>
            </a:extLst>
          </p:cNvPr>
          <p:cNvSpPr txBox="1"/>
          <p:nvPr/>
        </p:nvSpPr>
        <p:spPr>
          <a:xfrm>
            <a:off x="499946" y="1143000"/>
            <a:ext cx="81730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Ensure your responses are answering the question. Look at Assignment 1 key (posted to Canvas) as an example.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In Question 2 of Assignment 2, you are asked to select 3 of the 5 options. For each option you select, you are asked to “include a write up.”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Please write 2-3 sentences with a thoughtful response.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There is no right answer per se – you just need to provide your response and support it by the results of your analysis.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7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88222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Case Study</a:t>
            </a: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11</a:t>
            </a:fld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571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92356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LendingTree:</a:t>
            </a:r>
            <a:endParaRPr spc="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3D4DC-596F-DC49-8C2D-BC620F28A9F2}"/>
              </a:ext>
            </a:extLst>
          </p:cNvPr>
          <p:cNvSpPr txBox="1"/>
          <p:nvPr/>
        </p:nvSpPr>
        <p:spPr>
          <a:xfrm>
            <a:off x="402012" y="936549"/>
            <a:ext cx="724464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LendingTree case study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88DA98-6EC5-2C48-BAD8-51EDD77715B3}"/>
              </a:ext>
            </a:extLst>
          </p:cNvPr>
          <p:cNvSpPr/>
          <p:nvPr/>
        </p:nvSpPr>
        <p:spPr>
          <a:xfrm>
            <a:off x="4419600" y="3886200"/>
            <a:ext cx="1371600" cy="127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LendingTree platform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E9D3D9-97BD-DB43-AD0C-9306B85A86F2}"/>
              </a:ext>
            </a:extLst>
          </p:cNvPr>
          <p:cNvSpPr/>
          <p:nvPr/>
        </p:nvSpPr>
        <p:spPr>
          <a:xfrm>
            <a:off x="3247948" y="1979326"/>
            <a:ext cx="1371600" cy="127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Borrowers submit loan requests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EB1E25-941E-4C43-9FF6-678F801538EC}"/>
              </a:ext>
            </a:extLst>
          </p:cNvPr>
          <p:cNvSpPr/>
          <p:nvPr/>
        </p:nvSpPr>
        <p:spPr>
          <a:xfrm>
            <a:off x="5679843" y="1979325"/>
            <a:ext cx="1371600" cy="127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Lenders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F3DB63-DA66-684B-A198-4B0CD47B2930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3933748" y="3250575"/>
            <a:ext cx="1171652" cy="63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F7C78E-59B1-604E-925D-CEBBA7E20EE6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5105400" y="3250574"/>
            <a:ext cx="1260243" cy="63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46A1BE-664E-2349-A505-EA6BD14B3A14}"/>
              </a:ext>
            </a:extLst>
          </p:cNvPr>
          <p:cNvSpPr txBox="1"/>
          <p:nvPr/>
        </p:nvSpPr>
        <p:spPr>
          <a:xfrm>
            <a:off x="457200" y="2171679"/>
            <a:ext cx="221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051E17-DCE6-AC47-8FF6-7097C5BE4889}"/>
              </a:ext>
            </a:extLst>
          </p:cNvPr>
          <p:cNvSpPr/>
          <p:nvPr/>
        </p:nvSpPr>
        <p:spPr>
          <a:xfrm>
            <a:off x="4419600" y="5793074"/>
            <a:ext cx="1371600" cy="127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 loan requests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D7A68D-7BCA-9741-9ECC-B2B40BB965D5}"/>
              </a:ext>
            </a:extLst>
          </p:cNvPr>
          <p:cNvSpPr txBox="1"/>
          <p:nvPr/>
        </p:nvSpPr>
        <p:spPr>
          <a:xfrm>
            <a:off x="479809" y="5938873"/>
            <a:ext cx="3177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 applications fulfilled (20%)</a:t>
            </a:r>
          </a:p>
          <a:p>
            <a:endParaRPr lang="en-US" dirty="0"/>
          </a:p>
          <a:p>
            <a:r>
              <a:rPr lang="en-US" dirty="0"/>
              <a:t>LendingTree earns a fee on successful loan requests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357077-A755-E048-9F03-848AE0FD4CB2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5105400" y="5157449"/>
            <a:ext cx="0" cy="635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399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92356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Findings from Assignment 1: </a:t>
            </a:r>
            <a:endParaRPr spc="2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964FB-3B31-BB44-B44F-42B863B5AF53}"/>
              </a:ext>
            </a:extLst>
          </p:cNvPr>
          <p:cNvSpPr txBox="1"/>
          <p:nvPr/>
        </p:nvSpPr>
        <p:spPr>
          <a:xfrm>
            <a:off x="499946" y="1143000"/>
            <a:ext cx="817309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Label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Accept/Reject (we had to label – 0 and 1 – 0 indicted rejected borrowers and 1 represented accepted)</a:t>
            </a:r>
          </a:p>
          <a:p>
            <a:endParaRPr lang="en-US" sz="2400" dirty="0"/>
          </a:p>
          <a:p>
            <a:r>
              <a:rPr lang="en-US" sz="2400" b="1" dirty="0"/>
              <a:t>4 features: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Loan amount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FICO score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DTI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Employment length</a:t>
            </a:r>
          </a:p>
          <a:p>
            <a:endParaRPr lang="en-US" sz="2400" dirty="0"/>
          </a:p>
          <a:p>
            <a:r>
              <a:rPr lang="en-US" sz="2400" b="1" dirty="0"/>
              <a:t>Algorithm: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Decision Tree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r>
              <a:rPr lang="en-US" sz="2400" b="1" dirty="0"/>
              <a:t>Test/train: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Hold out (70/30 train/test split)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r>
              <a:rPr lang="en-US" sz="2400" b="1" dirty="0"/>
              <a:t>Accuracy:</a:t>
            </a:r>
          </a:p>
          <a:p>
            <a:r>
              <a:rPr lang="en-US" sz="2400" dirty="0"/>
              <a:t>~94.7% accuracy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0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92356"/>
            <a:ext cx="9372600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l">
              <a:spcBef>
                <a:spcPts val="140"/>
              </a:spcBef>
            </a:pPr>
            <a:r>
              <a:rPr lang="en-US" dirty="0"/>
              <a:t>Case Study</a:t>
            </a:r>
            <a:endParaRPr spc="2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964FB-3B31-BB44-B44F-42B863B5AF53}"/>
              </a:ext>
            </a:extLst>
          </p:cNvPr>
          <p:cNvSpPr txBox="1"/>
          <p:nvPr/>
        </p:nvSpPr>
        <p:spPr>
          <a:xfrm>
            <a:off x="520390" y="990600"/>
            <a:ext cx="817309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client, LendingTree, thanked us for our initial analysis but are concerned that the algorithm we provided has not yet been optimized. The CEO expressed that “our initial results were a good start but we need additional analytics to ensure we have fully optimized the solution before it goes ‘live’.” </a:t>
            </a:r>
          </a:p>
          <a:p>
            <a:endParaRPr lang="en-US" sz="2800" dirty="0"/>
          </a:p>
          <a:p>
            <a:r>
              <a:rPr lang="en-US" sz="2800" dirty="0"/>
              <a:t>Remember steps of case study… 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Clarifying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Identify the key goal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Map out solution (not yet the analysis)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Analysis plan </a:t>
            </a:r>
          </a:p>
        </p:txBody>
      </p:sp>
    </p:spTree>
    <p:extLst>
      <p:ext uri="{BB962C8B-B14F-4D97-AF65-F5344CB8AC3E}">
        <p14:creationId xmlns:p14="http://schemas.microsoft.com/office/powerpoint/2010/main" val="220126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92356"/>
            <a:ext cx="9372600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l">
              <a:spcBef>
                <a:spcPts val="140"/>
              </a:spcBef>
            </a:pPr>
            <a:r>
              <a:rPr lang="en-US" spc="25" dirty="0"/>
              <a:t>How to optimize?</a:t>
            </a:r>
            <a:endParaRPr spc="2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964FB-3B31-BB44-B44F-42B863B5AF53}"/>
              </a:ext>
            </a:extLst>
          </p:cNvPr>
          <p:cNvSpPr txBox="1"/>
          <p:nvPr/>
        </p:nvSpPr>
        <p:spPr>
          <a:xfrm>
            <a:off x="534154" y="990600"/>
            <a:ext cx="81730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What is objective ?</a:t>
            </a:r>
          </a:p>
          <a:p>
            <a:endParaRPr lang="en-US" sz="2400" dirty="0"/>
          </a:p>
          <a:p>
            <a:r>
              <a:rPr lang="en-US" sz="2400" dirty="0"/>
              <a:t>Map out solution?</a:t>
            </a:r>
          </a:p>
          <a:p>
            <a:pPr marL="457200" indent="-457200">
              <a:buAutoNum type="arabicPeriod"/>
            </a:pPr>
            <a:r>
              <a:rPr lang="en-US" sz="2400" dirty="0"/>
              <a:t>Combinations of features (assignment 1 used all 4)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Less complex, faster, more generalizable</a:t>
            </a:r>
          </a:p>
          <a:p>
            <a:pPr marL="457200" indent="-457200">
              <a:buAutoNum type="arabicPeriod"/>
            </a:pPr>
            <a:r>
              <a:rPr lang="en-US" sz="2400" dirty="0"/>
              <a:t>Decision vs. logistic regression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Lower variance – results more model accuracy on test data</a:t>
            </a:r>
          </a:p>
          <a:p>
            <a:pPr marL="457200" indent="-457200">
              <a:buAutoNum type="arabicPeriod"/>
            </a:pPr>
            <a:r>
              <a:rPr lang="en-US" sz="2400" dirty="0"/>
              <a:t>Hyperparameter tuning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Number of layers; minimum number of </a:t>
            </a:r>
            <a:r>
              <a:rPr lang="en-US" sz="2400" dirty="0" err="1"/>
              <a:t>obs</a:t>
            </a:r>
            <a:r>
              <a:rPr lang="en-US" sz="2400" dirty="0"/>
              <a:t> for leaf/split/node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Important because…helps prevents overfitting</a:t>
            </a:r>
          </a:p>
          <a:p>
            <a:pPr marL="457200" indent="-457200">
              <a:buAutoNum type="arabicPeriod"/>
            </a:pPr>
            <a:r>
              <a:rPr lang="en-US" sz="2400" dirty="0"/>
              <a:t>K-fold cross-validation – k-fold stratified cross-validation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Hold out methods may have different proportion of accept/reject in train/test split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830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92356"/>
            <a:ext cx="9372600" cy="5103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l">
              <a:spcBef>
                <a:spcPts val="140"/>
              </a:spcBef>
            </a:pPr>
            <a:r>
              <a:rPr lang="en-US" spc="25" dirty="0"/>
              <a:t>How to optimize?</a:t>
            </a:r>
            <a:endParaRPr spc="2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964FB-3B31-BB44-B44F-42B863B5AF53}"/>
              </a:ext>
            </a:extLst>
          </p:cNvPr>
          <p:cNvSpPr txBox="1"/>
          <p:nvPr/>
        </p:nvSpPr>
        <p:spPr>
          <a:xfrm>
            <a:off x="534154" y="990600"/>
            <a:ext cx="81730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Map out solution?</a:t>
            </a:r>
          </a:p>
          <a:p>
            <a:pPr marL="514350" indent="-514350">
              <a:buAutoNum type="arabicPeriod"/>
            </a:pPr>
            <a:r>
              <a:rPr lang="en-US" sz="1600" dirty="0"/>
              <a:t>k-fold stratified cross validation vs. hold out (5-folds)</a:t>
            </a:r>
          </a:p>
          <a:p>
            <a:pPr marL="514350" indent="-514350"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Decision tree vs. random forest (ensemble)</a:t>
            </a:r>
          </a:p>
          <a:p>
            <a:pPr marL="514350" indent="-514350">
              <a:buAutoNum type="arabicPeriod"/>
            </a:pPr>
            <a:r>
              <a:rPr lang="en-US" sz="1600" dirty="0"/>
              <a:t>Decision tree vs. logistic regression </a:t>
            </a:r>
          </a:p>
          <a:p>
            <a:pPr marL="514350" indent="-514350">
              <a:buAutoNum type="arabicPeriod"/>
            </a:pPr>
            <a:r>
              <a:rPr lang="en-US" sz="1600" dirty="0"/>
              <a:t>Compare different combinations of the 4 features</a:t>
            </a:r>
          </a:p>
          <a:p>
            <a:pPr marL="514350" indent="-514350">
              <a:buAutoNum type="arabicPeriod"/>
            </a:pPr>
            <a:r>
              <a:rPr lang="en-US" sz="1600" dirty="0"/>
              <a:t>Compare different test split sizes (i.e., 0.30 vs. 0.20 vs. 0.05) </a:t>
            </a:r>
          </a:p>
          <a:p>
            <a:pPr marL="514350" indent="-514350">
              <a:buAutoNum type="arabicPeriod"/>
            </a:pPr>
            <a:r>
              <a:rPr lang="en-US" sz="1600" dirty="0"/>
              <a:t>Hyperparameter tuning for decision tree</a:t>
            </a:r>
          </a:p>
          <a:p>
            <a:pPr marL="971550" lvl="1" indent="-514350">
              <a:buAutoNum type="arabicPeriod"/>
            </a:pPr>
            <a:r>
              <a:rPr lang="en-US" sz="1600" dirty="0"/>
              <a:t>Minimum </a:t>
            </a:r>
            <a:r>
              <a:rPr lang="en-US" sz="1600" dirty="0" err="1"/>
              <a:t>obs</a:t>
            </a:r>
            <a:r>
              <a:rPr lang="en-US" sz="1600" dirty="0"/>
              <a:t> for node split (# of </a:t>
            </a:r>
            <a:r>
              <a:rPr lang="en-US" sz="1600" dirty="0" err="1"/>
              <a:t>obs</a:t>
            </a:r>
            <a:r>
              <a:rPr lang="en-US" sz="1600" dirty="0"/>
              <a:t> bf a split)</a:t>
            </a:r>
          </a:p>
          <a:p>
            <a:pPr marL="971550" lvl="1" indent="-514350">
              <a:buAutoNum type="arabicPeriod"/>
            </a:pPr>
            <a:r>
              <a:rPr lang="en-US" sz="1600" dirty="0"/>
              <a:t>Minimum </a:t>
            </a:r>
            <a:r>
              <a:rPr lang="en-US" sz="1600" dirty="0" err="1"/>
              <a:t>obs</a:t>
            </a:r>
            <a:r>
              <a:rPr lang="en-US" sz="1600" dirty="0"/>
              <a:t> for leaf</a:t>
            </a:r>
          </a:p>
          <a:p>
            <a:pPr marL="971550" lvl="1" indent="-514350">
              <a:buAutoNum type="arabicPeriod"/>
            </a:pPr>
            <a:r>
              <a:rPr lang="en-US" sz="1600" dirty="0"/>
              <a:t>Max depth of a tree</a:t>
            </a:r>
          </a:p>
          <a:p>
            <a:pPr marL="971550" lvl="1" indent="-514350">
              <a:buAutoNum type="arabicPeriod"/>
            </a:pPr>
            <a:r>
              <a:rPr lang="en-US" sz="1600" dirty="0"/>
              <a:t>Criterion (entropy vs. </a:t>
            </a:r>
            <a:r>
              <a:rPr lang="en-US" sz="1600" dirty="0" err="1"/>
              <a:t>gini</a:t>
            </a:r>
            <a:r>
              <a:rPr lang="en-US" sz="1600" dirty="0"/>
              <a:t> index)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82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88222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Review (last week)</a:t>
            </a: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17</a:t>
            </a:fld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294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29591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What/Why ensembles?</a:t>
            </a:r>
            <a:endParaRPr spc="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DC49A3-1615-7D4B-AA27-9CE5FB5D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02" y="889279"/>
            <a:ext cx="5329886" cy="3070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856C74-BD10-4241-A178-6C5F7BC9D97E}"/>
              </a:ext>
            </a:extLst>
          </p:cNvPr>
          <p:cNvSpPr txBox="1"/>
          <p:nvPr/>
        </p:nvSpPr>
        <p:spPr>
          <a:xfrm>
            <a:off x="824802" y="4272677"/>
            <a:ext cx="8072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Individual Algorithms: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Sensitive to the training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generalizability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Prone to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“weak” learners</a:t>
            </a:r>
          </a:p>
          <a:p>
            <a:endParaRPr lang="en-US" dirty="0"/>
          </a:p>
          <a:p>
            <a:r>
              <a:rPr lang="en-US" dirty="0"/>
              <a:t>Ensemble learning combines two or more models to build a more accurate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“strong” learners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generalizable; less sensitive to training data; less prone to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8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1524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Review:</a:t>
            </a:r>
            <a:endParaRPr spc="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3D4DC-596F-DC49-8C2D-BC620F28A9F2}"/>
              </a:ext>
            </a:extLst>
          </p:cNvPr>
          <p:cNvSpPr txBox="1"/>
          <p:nvPr/>
        </p:nvSpPr>
        <p:spPr>
          <a:xfrm>
            <a:off x="997226" y="787360"/>
            <a:ext cx="8375374" cy="650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Ensemble Learners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Multiple ML models are combined to build a more robust and accurate model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Produces better accuracy by average the results from all of ML models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More generalizable than any of the individual learners</a:t>
            </a: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Boosting and bagging are two approaches used in ensemble learning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Types of ensemble learners – </a:t>
            </a:r>
            <a:r>
              <a:rPr lang="en-US" sz="2000" dirty="0">
                <a:solidFill>
                  <a:srgbClr val="00B0F0"/>
                </a:solidFill>
              </a:rPr>
              <a:t>they are not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Random Forest (bagging = bootstrap + aggregation)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Collection of Decision Trees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Goal is to reduce variance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Each tree contains a random subset of both data </a:t>
            </a:r>
            <a:r>
              <a:rPr lang="en-US" sz="2000" b="1" dirty="0"/>
              <a:t>AND</a:t>
            </a:r>
            <a:r>
              <a:rPr lang="en-US" sz="2000" dirty="0"/>
              <a:t> features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</a:rPr>
              <a:t>Continuous outcomes = take the average value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</a:rPr>
              <a:t>binary outcome = most frequent outcome value</a:t>
            </a:r>
          </a:p>
        </p:txBody>
      </p:sp>
    </p:spTree>
    <p:extLst>
      <p:ext uri="{BB962C8B-B14F-4D97-AF65-F5344CB8AC3E}">
        <p14:creationId xmlns:p14="http://schemas.microsoft.com/office/powerpoint/2010/main" val="193379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1524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House Keeping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671830"/>
            <a:ext cx="8707807" cy="683507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Quiz due tomorrow (before midnight)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Quiz 5 feedback due Monday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Homework 2 is due Wednesday (3/9) at 11:59 p.m. EST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Week 7 asynchronous learning / python script to posted tomorrow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I will host office hours Friday specific to homework only 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1-3 p.m. EST  -- look out for Zoom link via announcement</a:t>
            </a:r>
          </a:p>
        </p:txBody>
      </p:sp>
    </p:spTree>
    <p:extLst>
      <p:ext uri="{BB962C8B-B14F-4D97-AF65-F5344CB8AC3E}">
        <p14:creationId xmlns:p14="http://schemas.microsoft.com/office/powerpoint/2010/main" val="108612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226" y="1524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Bagging vs. Boosting</a:t>
            </a:r>
            <a:endParaRPr spc="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3D4DC-596F-DC49-8C2D-BC620F28A9F2}"/>
              </a:ext>
            </a:extLst>
          </p:cNvPr>
          <p:cNvSpPr txBox="1"/>
          <p:nvPr/>
        </p:nvSpPr>
        <p:spPr>
          <a:xfrm>
            <a:off x="997226" y="787360"/>
            <a:ext cx="8375374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Bagging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Data partition is random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Goal is to reduce the variance in model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Each model is independent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Boosting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Misclassified data is given higher importance (more likely to be selected for the next iteration)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Goal is to increase prediction accuracy of model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Training of model for current step depends on prior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64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88222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This week</a:t>
            </a: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21</a:t>
            </a:fld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8637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075" y="2286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Concepts: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986075" y="609600"/>
            <a:ext cx="8707807" cy="16644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K-nearest neighbors (KNN)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Support vector machines (SVM)</a:t>
            </a:r>
          </a:p>
        </p:txBody>
      </p:sp>
    </p:spTree>
    <p:extLst>
      <p:ext uri="{BB962C8B-B14F-4D97-AF65-F5344CB8AC3E}">
        <p14:creationId xmlns:p14="http://schemas.microsoft.com/office/powerpoint/2010/main" val="2841629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88222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K-nearest neighbors</a:t>
            </a: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23</a:t>
            </a:fld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690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Introduction:</a:t>
            </a:r>
            <a:endParaRPr spc="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81FEF-441D-F140-B7FE-94F24444B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066800"/>
            <a:ext cx="9829800" cy="489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41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KNN Algorithm:</a:t>
            </a:r>
            <a:endParaRPr spc="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809C1D-DA1A-D444-808A-3A2C60BF8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6" y="1298423"/>
            <a:ext cx="9893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82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Example (1):</a:t>
            </a:r>
            <a:endParaRPr spc="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51836-7193-1A49-80C0-0111BD61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35100"/>
            <a:ext cx="94361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38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Example (2):</a:t>
            </a:r>
            <a:endParaRPr spc="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72076A-E9FF-F144-B6AE-A5F56718E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44" y="1470641"/>
            <a:ext cx="99822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32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Advantages:</a:t>
            </a:r>
            <a:endParaRPr spc="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A56D50-14F7-664E-9F25-526F85F1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7282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15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Disadvantages:</a:t>
            </a:r>
            <a:endParaRPr spc="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F800A-481F-9F4A-9D63-ADC33752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" y="990600"/>
            <a:ext cx="94869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1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Road Map… 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1147440" y="1005204"/>
            <a:ext cx="8534400" cy="6697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endParaRPr lang="en-US" dirty="0"/>
          </a:p>
          <a:p>
            <a:pPr lvl="1">
              <a:lnSpc>
                <a:spcPct val="150000"/>
              </a:lnSpc>
            </a:pPr>
            <a:endParaRPr lang="en-US" sz="1600" dirty="0">
              <a:hlinkClick r:id="rId2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53CB48-A0ED-B144-B02F-659BE67F1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50770"/>
              </p:ext>
            </p:extLst>
          </p:nvPr>
        </p:nvGraphicFramePr>
        <p:xfrm>
          <a:off x="990600" y="1407934"/>
          <a:ext cx="85344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790">
                  <a:extLst>
                    <a:ext uri="{9D8B030D-6E8A-4147-A177-3AD203B41FA5}">
                      <a16:colId xmlns:a16="http://schemas.microsoft.com/office/drawing/2014/main" val="2788684312"/>
                    </a:ext>
                  </a:extLst>
                </a:gridCol>
                <a:gridCol w="2003729">
                  <a:extLst>
                    <a:ext uri="{9D8B030D-6E8A-4147-A177-3AD203B41FA5}">
                      <a16:colId xmlns:a16="http://schemas.microsoft.com/office/drawing/2014/main" val="2776060142"/>
                    </a:ext>
                  </a:extLst>
                </a:gridCol>
                <a:gridCol w="2288116">
                  <a:extLst>
                    <a:ext uri="{9D8B030D-6E8A-4147-A177-3AD203B41FA5}">
                      <a16:colId xmlns:a16="http://schemas.microsoft.com/office/drawing/2014/main" val="793199022"/>
                    </a:ext>
                  </a:extLst>
                </a:gridCol>
                <a:gridCol w="1867765">
                  <a:extLst>
                    <a:ext uri="{9D8B030D-6E8A-4147-A177-3AD203B41FA5}">
                      <a16:colId xmlns:a16="http://schemas.microsoft.com/office/drawing/2014/main" val="909598186"/>
                    </a:ext>
                  </a:extLst>
                </a:gridCol>
              </a:tblGrid>
              <a:tr h="207489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 Algorithms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948195"/>
                  </a:ext>
                </a:extLst>
              </a:tr>
              <a:tr h="2074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Reinforcement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21337"/>
                  </a:ext>
                </a:extLst>
              </a:tr>
              <a:tr h="363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Prin. Comp. Anal. (PCA)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83828"/>
                  </a:ext>
                </a:extLst>
              </a:tr>
              <a:tr h="363106">
                <a:tc>
                  <a:txBody>
                    <a:bodyPr/>
                    <a:lstStyle/>
                    <a:p>
                      <a:r>
                        <a:rPr lang="en-US" dirty="0"/>
                        <a:t>Test/train (hold out cross validation)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K-means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7700"/>
                  </a:ext>
                </a:extLst>
              </a:tr>
              <a:tr h="24108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K-fold 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Hierarchical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188149"/>
                  </a:ext>
                </a:extLst>
              </a:tr>
              <a:tr h="3631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Stratified 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Random Forests (bagging)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438930"/>
                  </a:ext>
                </a:extLst>
              </a:tr>
              <a:tr h="5890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Hyperparameter tuning (ridge, lasso, elastic net regression)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Support vector machines (SVM)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95928"/>
                  </a:ext>
                </a:extLst>
              </a:tr>
              <a:tr h="20748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Ensemble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K-nearest neighbors (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knn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7488"/>
                  </a:ext>
                </a:extLst>
              </a:tr>
              <a:tr h="20748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82050"/>
                  </a:ext>
                </a:extLst>
              </a:tr>
              <a:tr h="20748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80506"/>
                  </a:ext>
                </a:extLst>
              </a:tr>
              <a:tr h="20748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674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040C95-0E7F-5A41-88C7-75912CDC5D2C}"/>
              </a:ext>
            </a:extLst>
          </p:cNvPr>
          <p:cNvSpPr txBox="1"/>
          <p:nvPr/>
        </p:nvSpPr>
        <p:spPr>
          <a:xfrm>
            <a:off x="3276600" y="3048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Coming weeks</a:t>
            </a:r>
          </a:p>
        </p:txBody>
      </p:sp>
    </p:spTree>
    <p:extLst>
      <p:ext uri="{BB962C8B-B14F-4D97-AF65-F5344CB8AC3E}">
        <p14:creationId xmlns:p14="http://schemas.microsoft.com/office/powerpoint/2010/main" val="3795798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Conclusion:</a:t>
            </a:r>
            <a:endParaRPr spc="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064DB-56D2-4044-9805-15620DE32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19200"/>
            <a:ext cx="95758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4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88222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Machines</a:t>
            </a: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31</a:t>
            </a:fld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7211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What is Support Vector Machine?</a:t>
            </a:r>
            <a:endParaRPr spc="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1A0D63-6AC1-0C49-BB1B-B4670631C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80347"/>
            <a:ext cx="6754218" cy="64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89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What is a hyperplane?</a:t>
            </a:r>
            <a:endParaRPr spc="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E22AD-9E86-004C-A34D-69F3801BE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7994650" cy="630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36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What is a margin?</a:t>
            </a:r>
            <a:endParaRPr spc="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BCA37-5EFF-F44A-BDF6-2F53F818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43211"/>
            <a:ext cx="7658100" cy="588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53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Advantages:</a:t>
            </a:r>
            <a:endParaRPr spc="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30C2E-CA3F-CE48-91C1-A12936DC4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79" y="1066800"/>
            <a:ext cx="892119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50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Disadvantages:</a:t>
            </a:r>
            <a:endParaRPr spc="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C12AD-A0A4-DC4A-9E5A-C829BF8F2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7073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55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Disadvantages:</a:t>
            </a:r>
            <a:endParaRPr spc="2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E2E70-5A54-CB4C-A78D-611ADA36DA56}"/>
              </a:ext>
            </a:extLst>
          </p:cNvPr>
          <p:cNvSpPr txBox="1"/>
          <p:nvPr/>
        </p:nvSpPr>
        <p:spPr>
          <a:xfrm>
            <a:off x="609600" y="13716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Bagging       1	2	3	4	5</a:t>
            </a:r>
          </a:p>
          <a:p>
            <a:endParaRPr lang="en-US" dirty="0"/>
          </a:p>
          <a:p>
            <a:r>
              <a:rPr lang="en-US" dirty="0"/>
              <a:t>Cross-valid (4-fold)</a:t>
            </a:r>
          </a:p>
          <a:p>
            <a:endParaRPr lang="en-US" dirty="0"/>
          </a:p>
          <a:p>
            <a:r>
              <a:rPr lang="en-US" dirty="0"/>
              <a:t>75/25</a:t>
            </a:r>
          </a:p>
          <a:p>
            <a:endParaRPr lang="en-US" dirty="0"/>
          </a:p>
          <a:p>
            <a:r>
              <a:rPr lang="en-US" dirty="0"/>
              <a:t>75/25</a:t>
            </a:r>
          </a:p>
          <a:p>
            <a:endParaRPr lang="en-US" dirty="0"/>
          </a:p>
          <a:p>
            <a:r>
              <a:rPr lang="en-US" dirty="0"/>
              <a:t>75/25</a:t>
            </a:r>
          </a:p>
          <a:p>
            <a:endParaRPr lang="en-US" dirty="0"/>
          </a:p>
          <a:p>
            <a:r>
              <a:rPr lang="en-US" dirty="0"/>
              <a:t>75/25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0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2682722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b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Quiz #4</a:t>
            </a:r>
            <a:b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class average – 90%</a:t>
            </a: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4</a:t>
            </a:fld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717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Quiz 5 (1)</a:t>
            </a:r>
            <a:endParaRPr spc="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6205E-18C8-E246-8C25-EAC17A75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07" y="1120779"/>
            <a:ext cx="7715890" cy="1827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A2C6B8-BE90-F14B-B1C4-4F1E689C5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68" y="3327042"/>
            <a:ext cx="7920360" cy="344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3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358296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b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Homework #1</a:t>
            </a:r>
            <a:b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class average ~ 98% with outliers (21/22 out of 24)</a:t>
            </a: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6</a:t>
            </a:fld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5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Homework 1 (1)</a:t>
            </a:r>
            <a:endParaRPr spc="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15B4B-38DC-C943-954B-6DC6D00C4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990600"/>
            <a:ext cx="927820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054217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pc="20" dirty="0"/>
              <a:t>Homework 1 (2)</a:t>
            </a:r>
            <a:endParaRPr spc="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F94F8-2284-BE42-8C5B-295D463DF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64" y="1066800"/>
            <a:ext cx="9304962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3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0997" y="914400"/>
            <a:ext cx="8156406" cy="1782476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4604" marR="5080" indent="339090" algn="ctr">
              <a:lnSpc>
                <a:spcPct val="150000"/>
              </a:lnSpc>
              <a:spcBef>
                <a:spcPts val="585"/>
              </a:spcBef>
            </a:pPr>
            <a:b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pc="60" dirty="0">
                <a:latin typeface="Calibri" panose="020F0502020204030204" pitchFamily="34" charset="0"/>
                <a:cs typeface="Calibri" panose="020F0502020204030204" pitchFamily="34" charset="0"/>
              </a:rPr>
              <a:t>Assignment #2</a:t>
            </a:r>
            <a:endParaRPr lang="en-US" spc="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182" y="6106922"/>
            <a:ext cx="147320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t>9</a:t>
            </a:fld>
            <a:endParaRPr sz="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332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41731</TotalTime>
  <Words>1349</Words>
  <Application>Microsoft Macintosh PowerPoint</Application>
  <PresentationFormat>Custom</PresentationFormat>
  <Paragraphs>242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Calibri-Light</vt:lpstr>
      <vt:lpstr>Office Theme</vt:lpstr>
      <vt:lpstr>MSSP 608:  Practical Machine Learning Methods Week 7    </vt:lpstr>
      <vt:lpstr>House Keeping</vt:lpstr>
      <vt:lpstr>Road Map… </vt:lpstr>
      <vt:lpstr> Quiz #4 class average – 90%</vt:lpstr>
      <vt:lpstr>Quiz 5 (1)</vt:lpstr>
      <vt:lpstr> Homework #1 class average ~ 98% with outliers (21/22 out of 24)</vt:lpstr>
      <vt:lpstr>Homework 1 (1)</vt:lpstr>
      <vt:lpstr>Homework 1 (2)</vt:lpstr>
      <vt:lpstr> Assignment #2</vt:lpstr>
      <vt:lpstr>Assignment 1: </vt:lpstr>
      <vt:lpstr>Case Study</vt:lpstr>
      <vt:lpstr>LendingTree:</vt:lpstr>
      <vt:lpstr>Findings from Assignment 1: </vt:lpstr>
      <vt:lpstr>Case Study</vt:lpstr>
      <vt:lpstr>How to optimize?</vt:lpstr>
      <vt:lpstr>How to optimize?</vt:lpstr>
      <vt:lpstr>Review (last week)</vt:lpstr>
      <vt:lpstr>What/Why ensembles?</vt:lpstr>
      <vt:lpstr>Review:</vt:lpstr>
      <vt:lpstr>Bagging vs. Boosting</vt:lpstr>
      <vt:lpstr>This week</vt:lpstr>
      <vt:lpstr>Concepts:</vt:lpstr>
      <vt:lpstr>K-nearest neighbors</vt:lpstr>
      <vt:lpstr>Introduction:</vt:lpstr>
      <vt:lpstr>KNN Algorithm:</vt:lpstr>
      <vt:lpstr>Example (1):</vt:lpstr>
      <vt:lpstr>Example (2):</vt:lpstr>
      <vt:lpstr>Advantages:</vt:lpstr>
      <vt:lpstr>Disadvantages:</vt:lpstr>
      <vt:lpstr>Conclusion:</vt:lpstr>
      <vt:lpstr>Support Vector Machines</vt:lpstr>
      <vt:lpstr>What is Support Vector Machine?</vt:lpstr>
      <vt:lpstr>What is a hyperplane?</vt:lpstr>
      <vt:lpstr>What is a margin?</vt:lpstr>
      <vt:lpstr>Advantages:</vt:lpstr>
      <vt:lpstr>Disadvantages:</vt:lpstr>
      <vt:lpstr>Disadvantages: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Parijat Dube 2020</dc:creator>
  <cp:lastModifiedBy>Patel, Sadiq Yusuf</cp:lastModifiedBy>
  <cp:revision>84</cp:revision>
  <dcterms:created xsi:type="dcterms:W3CDTF">2022-01-07T22:45:15Z</dcterms:created>
  <dcterms:modified xsi:type="dcterms:W3CDTF">2022-03-03T15:49:39Z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2021-09-13T00:00:00Z</vt:filetime>
  </property>
  <property fmtid="{D5CDD505-2E9C-101B-9397-08002B2CF9AE}" pid="3" name="Creator">
    <vt:lpwstr>PowerPoint</vt:lpwstr>
  </property>
  <property fmtid="{D5CDD505-2E9C-101B-9397-08002B2CF9AE}" pid="4" name="LastSaved">
    <vt:filetime>2022-01-07T00:00:00Z</vt:filetime>
  </property>
</Properties>
</file>