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75" r:id="rId5"/>
    <p:sldId id="268" r:id="rId6"/>
    <p:sldId id="276" r:id="rId7"/>
    <p:sldId id="271" r:id="rId8"/>
    <p:sldId id="270" r:id="rId9"/>
    <p:sldId id="277" r:id="rId10"/>
    <p:sldId id="263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61117" autoAdjust="0"/>
  </p:normalViewPr>
  <p:slideViewPr>
    <p:cSldViewPr snapToGrid="0">
      <p:cViewPr varScale="1">
        <p:scale>
          <a:sx n="58" d="100"/>
          <a:sy n="58" d="100"/>
        </p:scale>
        <p:origin x="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1F02-8001-4A51-B109-5D007A064528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9EFC9-41CB-459B-AFD1-4C0ABABF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3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9EFC9-41CB-459B-AFD1-4C0ABABFB7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0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9EFC9-41CB-459B-AFD1-4C0ABABFB7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9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Chest X-ray (CXR) images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9EFC9-41CB-459B-AFD1-4C0ABABFB7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2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Chest X-ray (CXR) images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9EFC9-41CB-459B-AFD1-4C0ABABFB7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9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9EFC9-41CB-459B-AFD1-4C0ABABFB7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5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paired-survey design (physicians and radiologists answer the same question set)</a:t>
            </a:r>
          </a:p>
          <a:p>
            <a:pPr lvl="1"/>
            <a:r>
              <a:rPr lang="en-US" altLang="zh-CN" dirty="0"/>
              <a:t>“what kinds of information do radiologists use to explain their examination results to you? ” </a:t>
            </a:r>
            <a:r>
              <a:rPr lang="en-US" altLang="zh-CN" dirty="0" err="1"/>
              <a:t>v.s</a:t>
            </a:r>
            <a:r>
              <a:rPr lang="en-US" altLang="zh-CN" dirty="0"/>
              <a:t>. “what kinds of information do you use to explain your examination results to the referring physicians?”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9EFC9-41CB-459B-AFD1-4C0ABABFB7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1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9EFC9-41CB-459B-AFD1-4C0ABABFB7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2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Percentages of physicians’ ratings for grouped features.</a:t>
            </a:r>
          </a:p>
          <a:p>
            <a:pPr algn="l"/>
            <a:r>
              <a:rPr lang="en-US" altLang="zh-CN" sz="1800" b="0" i="0" u="none" strike="noStrike" baseline="0" dirty="0">
                <a:latin typeface="NimbusRomNo9L-Medi"/>
              </a:rPr>
              <a:t>1. </a:t>
            </a:r>
            <a:r>
              <a:rPr lang="en-US" altLang="zh-CN" sz="1800" b="0" i="0" u="none" strike="noStrike" baseline="0" dirty="0">
                <a:latin typeface="NimbusRomNo9L-Regu"/>
              </a:rPr>
              <a:t>drawing on specific CXR examples as evidence (offering images with different probabilities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“</a:t>
            </a:r>
            <a:r>
              <a:rPr lang="en-US" altLang="zh-CN" sz="1800" b="0" i="1" u="none" strike="noStrike" baseline="0" dirty="0">
                <a:latin typeface="NimbusRomNo9L-ReguItal"/>
              </a:rPr>
              <a:t>defines different likelihoods so I know which is statistically more likely</a:t>
            </a:r>
            <a:r>
              <a:rPr lang="en-US" altLang="zh-CN" sz="1800" b="0" i="0" u="none" strike="noStrike" baseline="0" dirty="0">
                <a:latin typeface="NimbusRomNo9L-Regu"/>
              </a:rPr>
              <a:t>”)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2. “</a:t>
            </a:r>
            <a:r>
              <a:rPr lang="en-US" altLang="zh-CN" sz="1800" b="0" i="1" u="none" strike="noStrike" baseline="0" dirty="0">
                <a:latin typeface="NimbusRomNo9L-ReguItal"/>
              </a:rPr>
              <a:t>I can know where AI looked at to figure out the result</a:t>
            </a:r>
          </a:p>
          <a:p>
            <a:pPr algn="l"/>
            <a:r>
              <a:rPr lang="en-US" altLang="zh-CN" sz="1800" b="0" i="1" u="none" strike="noStrike" baseline="0" dirty="0">
                <a:latin typeface="NimbusRomNo9L-ReguItal"/>
              </a:rPr>
              <a:t>3. </a:t>
            </a:r>
            <a:r>
              <a:rPr lang="en-US" altLang="zh-CN" sz="1800" b="0" i="0" u="none" strike="noStrike" baseline="0" dirty="0">
                <a:latin typeface="NimbusRomNo9L-Regu"/>
              </a:rPr>
              <a:t>Physicians found that both features in this category were not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directly related to helping physicians understand AI; rather,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physicians considered them as filters to help physicians target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their understanding or reduce time cost of interacting with the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system.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9EFC9-41CB-459B-AFD1-4C0ABABFB7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4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Fds</a:t>
            </a:r>
            <a:r>
              <a:rPr lang="en-US" altLang="zh-CN" dirty="0"/>
              <a:t> </a:t>
            </a:r>
          </a:p>
          <a:p>
            <a:pPr marL="228600" indent="-228600">
              <a:buAutoNum type="arabicPeriod"/>
            </a:pPr>
            <a:r>
              <a:rPr lang="en-US" altLang="zh-CN" dirty="0" err="1"/>
              <a:t>dsf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9EFC9-41CB-459B-AFD1-4C0ABABFB7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8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02A29-A22A-4D0A-B212-8B208121F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8C3B9-63C3-4BDE-BF9E-B5F11D609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A4ACE-9492-4625-ACD6-4C442BBC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A0473-F1D3-447F-8BF9-77CFFFAF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60246-5776-4C51-AE26-1C3653CC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0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A96F-A648-44EB-85AF-2AF5B020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AABD77-7163-49D7-9B89-F776D02D3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577CF-538F-463E-853A-5E1EB629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B493C-78E9-44D7-A0ED-847E719B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A0A7B-534A-4DAF-92ED-040F26A4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2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7E247D-B48F-4700-8937-EBC9FFA37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CE925-E5FB-4A5B-8DAE-85A05169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2396E-9475-4501-A5F2-D3228B31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9B074-B465-4C2B-8DF1-A175A5AA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C115B-5CF1-454B-8A86-6C6AC0DD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6D486-4CC9-4597-8FC6-27F10FA5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231"/>
            <a:ext cx="10515600" cy="955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7185F-9732-4815-8276-FEA85218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06"/>
            <a:ext cx="10515600" cy="4768057"/>
          </a:xfrm>
        </p:spPr>
        <p:txBody>
          <a:bodyPr/>
          <a:lstStyle>
            <a:lvl1pPr>
              <a:lnSpc>
                <a:spcPct val="150000"/>
              </a:lnSpc>
              <a:defRPr sz="21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2100"/>
            </a:lvl3pPr>
            <a:lvl4pPr>
              <a:lnSpc>
                <a:spcPct val="150000"/>
              </a:lnSpc>
              <a:defRPr sz="2100"/>
            </a:lvl4pPr>
            <a:lvl5pPr>
              <a:lnSpc>
                <a:spcPct val="150000"/>
              </a:lnSpc>
              <a:defRPr sz="21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99E25-F4B9-42BD-BFA5-93498C6C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0640E-34C8-45B1-BEFC-CDCD2680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E8028-B0BC-44C1-AB32-72C2D073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9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0C53-6D4D-4B13-9B91-7595D32D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81058-4566-4543-85D7-AA91AA31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3698A-CE4C-4E51-98E7-A94D5908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C1C2B-EB8A-4234-813D-DDFF7166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92EA0-CCDE-435F-BB56-EE8B399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0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0E60-7D10-4DD7-8F6E-FC20F98B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427E3-6B3A-456A-91FA-9A3713E42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FDA0E-DB21-4B2C-A6D0-9443C3AF6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3C374-1660-4624-9B98-D3147F77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37959-099F-4F4E-BDCF-D098DAA1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4F088-2B78-497A-8F62-29153BBE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8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E5C38-03FC-4C10-92B6-B3023C2D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88B9E-028B-46C7-ADFA-1DBB9593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F8BE9-CBB5-4982-969A-789C05DA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4E749-11BF-4FE9-906D-E23E930B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BFB47E-9C40-4067-A369-CCE9583A7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60583A-7BB0-4514-8192-C30DB191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1C2CBA-C334-46E9-8B41-3BD02162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65A77-3F34-41E4-9F01-22151F79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1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558F-0983-4EFD-AB5C-087A06CD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21E59-27DB-4777-8AB4-F809107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899710-0799-4024-B731-F03FDCC2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D77D4E-742E-46C8-8CC5-17AB37C1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8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D8021-F68C-4276-A273-D30525D7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AC9C1-B5CB-4FF2-8E85-3167FE33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736B4-7448-4987-BACB-B8456787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1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4AB7F-2686-4BF3-919D-1DBCF1AE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1A8D0-F43D-45B9-A6F7-113D2A37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B7C05-FABE-46C3-B3B4-BEBA300E1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05EB0-D24F-469B-8F58-7B275FA2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9D0C7-5DB7-4B50-B318-0336E603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0C1CF-9377-480D-9812-9C9A2D5A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9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FD28C-27D6-46EF-B39A-953553C2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EB9937-2BFD-4174-BD78-94A697C17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9D3A5-4916-4FD5-9A43-2EC3CCA4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5B4A1-B7F6-44B5-B27B-DD589EF8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C5599-4530-498E-AACB-82DC9D716041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CD8DC-6F52-4C03-BCD4-53EA52E4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58AC2-DC4E-4D5A-84F0-35C37C80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712D-D386-4670-8A96-FA63E5E3D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DB58ED-56EF-4096-B098-228494F1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85843-3016-4B8C-A700-4E2B45B6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60605-EC90-48A5-A1DE-E9B552DD2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712D-D386-4670-8A96-FA63E5E3D9B3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26" name="Picture 2" descr="Engineering VI | UCLA Samueli School Of Engineering">
            <a:extLst>
              <a:ext uri="{FF2B5EF4-FFF2-40B4-BE49-F238E27FC236}">
                <a16:creationId xmlns:a16="http://schemas.microsoft.com/office/drawing/2014/main" id="{4460D5D2-F1D4-45EA-8274-AF695BD2D9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2" y="6310787"/>
            <a:ext cx="1901192" cy="4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22FB935-ABB8-46FD-8FCE-15E205347D70}"/>
              </a:ext>
            </a:extLst>
          </p:cNvPr>
          <p:cNvSpPr txBox="1"/>
          <p:nvPr userDrawn="1"/>
        </p:nvSpPr>
        <p:spPr>
          <a:xfrm>
            <a:off x="0" y="31849"/>
            <a:ext cx="3402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</a:rPr>
              <a:t>ECE 209 | Literature Review</a:t>
            </a:r>
            <a:endParaRPr lang="zh-CN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0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ypei.com/ppt3.htm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ypei.com/tes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BF2D-684B-4BA4-ADF3-659F4AFC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225" y="868362"/>
            <a:ext cx="9921550" cy="23876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Challenge #1: Small Screen, Fat Fingers 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EF8524-5F3D-4EAD-812A-EACE8907F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srgbClr val="0070C0"/>
                </a:solidFill>
                <a:effectLst/>
                <a:latin typeface="Helvetica Neue"/>
              </a:rPr>
              <a:t>PPT: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Helvetica Neue"/>
              </a:rPr>
              <a:t>Siyuan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Helvetica Neue"/>
              </a:rPr>
              <a:t>P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Helvetica Neue"/>
              </a:rPr>
              <a:t>eng, Siyou </a:t>
            </a:r>
            <a:r>
              <a:rPr lang="en-US" altLang="zh-CN" sz="1600" b="1" dirty="0">
                <a:solidFill>
                  <a:srgbClr val="0070C0"/>
                </a:solidFill>
                <a:latin typeface="Helvetica Neue"/>
              </a:rPr>
              <a:t>P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Helvetica Neue"/>
              </a:rPr>
              <a:t>ei,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Helvetica Neue"/>
              </a:rPr>
              <a:t>Yifei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Helvetica Neue"/>
              </a:rPr>
              <a:t>T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Helvetica Neue"/>
              </a:rPr>
              <a:t>ang</a:t>
            </a:r>
            <a:endParaRPr lang="en-US" altLang="zh-CN" sz="1600" dirty="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60A7F-DE0E-49B1-97EC-67115153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Study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A2F33-5E8A-49F6-BB3A-B3309EC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6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1139C-A5BF-44D4-9309-DB82D628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 5min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0A253-D395-4872-8A95-5F7AC949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altLang="zh-CN" sz="2400" dirty="0">
                <a:solidFill>
                  <a:srgbClr val="333333"/>
                </a:solidFill>
                <a:effectLst/>
                <a:latin typeface="Helvetica Neue"/>
              </a:rPr>
              <a:t>What do you think of the designs?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Which one do you prefer? Why?</a:t>
            </a:r>
            <a:endParaRPr lang="en-US" altLang="zh-CN" sz="240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altLang="zh-CN" sz="2400" dirty="0">
                <a:solidFill>
                  <a:srgbClr val="333333"/>
                </a:solidFill>
                <a:effectLst/>
                <a:latin typeface="Helvetica Neue"/>
              </a:rPr>
              <a:t>What are the pros/cons of our work?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altLang="zh-CN" sz="2400" dirty="0">
                <a:solidFill>
                  <a:srgbClr val="333333"/>
                </a:solidFill>
                <a:effectLst/>
                <a:latin typeface="Helvetica Neue"/>
              </a:rPr>
              <a:t>What do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you think we can further improve our system?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Thank you!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444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BBF2D-684B-4BA4-ADF3-659F4AFC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461" y="1041400"/>
            <a:ext cx="10383078" cy="23876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Our goal: light, novel, fast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507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834FE9C-901B-44A9-84CF-51B55973CD4B}"/>
              </a:ext>
            </a:extLst>
          </p:cNvPr>
          <p:cNvSpPr txBox="1">
            <a:spLocks/>
          </p:cNvSpPr>
          <p:nvPr/>
        </p:nvSpPr>
        <p:spPr>
          <a:xfrm>
            <a:off x="904461" y="-355600"/>
            <a:ext cx="103830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/>
              <a:t>Our goal: light, novel, fast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5C4A08-EBE2-4892-B9FC-79A146E5D076}"/>
              </a:ext>
            </a:extLst>
          </p:cNvPr>
          <p:cNvSpPr txBox="1"/>
          <p:nvPr/>
        </p:nvSpPr>
        <p:spPr>
          <a:xfrm>
            <a:off x="1934337" y="1194919"/>
            <a:ext cx="219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Low-fi prototype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8964B1-307C-4B4C-8C06-33946D4E640D}"/>
              </a:ext>
            </a:extLst>
          </p:cNvPr>
          <p:cNvSpPr txBox="1"/>
          <p:nvPr/>
        </p:nvSpPr>
        <p:spPr>
          <a:xfrm>
            <a:off x="8209962" y="1194919"/>
            <a:ext cx="409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High-fi prototype</a:t>
            </a:r>
            <a:endParaRPr lang="zh-CN" altLang="en-US" sz="20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70405E2-ECDD-4DFB-B018-B473C90B540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124739" y="1394974"/>
            <a:ext cx="3774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290A9D4C-D7BF-4FAB-AEEE-173DAC84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41" y="2032000"/>
            <a:ext cx="2749224" cy="18657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A6C0A86-C5DD-4C6F-A036-AC0AD961A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91" y="1868269"/>
            <a:ext cx="3517747" cy="497920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5B87935-6AC9-4D72-AA08-582190980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7239" y="4078582"/>
            <a:ext cx="2894013" cy="27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7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834FE9C-901B-44A9-84CF-51B55973CD4B}"/>
              </a:ext>
            </a:extLst>
          </p:cNvPr>
          <p:cNvSpPr txBox="1">
            <a:spLocks/>
          </p:cNvSpPr>
          <p:nvPr/>
        </p:nvSpPr>
        <p:spPr>
          <a:xfrm>
            <a:off x="904461" y="-355600"/>
            <a:ext cx="103830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/>
              <a:t>Our goal: light, novel, fast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5C4A08-EBE2-4892-B9FC-79A146E5D076}"/>
              </a:ext>
            </a:extLst>
          </p:cNvPr>
          <p:cNvSpPr txBox="1"/>
          <p:nvPr/>
        </p:nvSpPr>
        <p:spPr>
          <a:xfrm>
            <a:off x="1934337" y="1194919"/>
            <a:ext cx="219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Low-fi prototype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8964B1-307C-4B4C-8C06-33946D4E640D}"/>
              </a:ext>
            </a:extLst>
          </p:cNvPr>
          <p:cNvSpPr txBox="1"/>
          <p:nvPr/>
        </p:nvSpPr>
        <p:spPr>
          <a:xfrm>
            <a:off x="8209962" y="1194919"/>
            <a:ext cx="409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High-fi prototype</a:t>
            </a:r>
            <a:endParaRPr lang="zh-CN" altLang="en-US" sz="20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9024F2-82EE-46D3-BFD3-8C34406E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41" y="2032000"/>
            <a:ext cx="2749224" cy="18657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5B1CD3-1CC9-4182-B6D0-532691E37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91" y="1868269"/>
            <a:ext cx="3517747" cy="49792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A89A52-0B63-49FD-A9BE-46A9BD1D9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7239" y="4078582"/>
            <a:ext cx="2894013" cy="27688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C1F292D-BBE6-46BE-8FAF-5DF039EC58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3381" y="1957375"/>
            <a:ext cx="2888618" cy="49690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68045DB-91D6-439D-9513-6E076D3DCE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5553" y="1933093"/>
            <a:ext cx="2797827" cy="5527651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70405E2-ECDD-4DFB-B018-B473C90B540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124739" y="1394974"/>
            <a:ext cx="3774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65915-D6FF-42E2-8CF0-3396B05B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Ideas #1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48ED-62DF-474E-B3AD-C9016749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Multiple layers</a:t>
            </a:r>
          </a:p>
          <a:p>
            <a:pPr lvl="1"/>
            <a:r>
              <a:rPr lang="en-US" altLang="zh-CN" dirty="0"/>
              <a:t>Save input area</a:t>
            </a:r>
          </a:p>
          <a:p>
            <a:pPr lvl="1"/>
            <a:r>
              <a:rPr lang="en-US" altLang="zh-CN" dirty="0"/>
              <a:t>Easy to tap</a:t>
            </a:r>
          </a:p>
          <a:p>
            <a:pPr lvl="1"/>
            <a:r>
              <a:rPr lang="en-US" altLang="zh-CN" dirty="0"/>
              <a:t>Low learning curve</a:t>
            </a:r>
          </a:p>
          <a:p>
            <a:pPr lvl="1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44B571-7112-44E9-914B-297F8068FB51}"/>
              </a:ext>
            </a:extLst>
          </p:cNvPr>
          <p:cNvSpPr txBox="1"/>
          <p:nvPr/>
        </p:nvSpPr>
        <p:spPr>
          <a:xfrm>
            <a:off x="7391400" y="3094199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Img</a:t>
            </a:r>
            <a:r>
              <a:rPr lang="en-US" altLang="zh-CN" sz="1200" dirty="0"/>
              <a:t> from: https://i.imgur.com/0sCnL2Ph.jpg</a:t>
            </a: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B89EE5-775F-4F62-90BD-6955107B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763054"/>
            <a:ext cx="3160643" cy="2210480"/>
          </a:xfrm>
          <a:prstGeom prst="rect">
            <a:avLst/>
          </a:prstGeom>
        </p:spPr>
      </p:pic>
      <p:pic>
        <p:nvPicPr>
          <p:cNvPr id="2050" name="Picture 2" descr="Cocos2d-X Tutorial">
            <a:extLst>
              <a:ext uri="{FF2B5EF4-FFF2-40B4-BE49-F238E27FC236}">
                <a16:creationId xmlns:a16="http://schemas.microsoft.com/office/drawing/2014/main" id="{896192D9-C47B-48B3-B737-B0F9E1AC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752" y="3619386"/>
            <a:ext cx="3581950" cy="22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FE1936-DF83-4EF8-8101-0AFED9DDBCE5}"/>
              </a:ext>
            </a:extLst>
          </p:cNvPr>
          <p:cNvSpPr txBox="1"/>
          <p:nvPr/>
        </p:nvSpPr>
        <p:spPr>
          <a:xfrm>
            <a:off x="5999645" y="6032499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Img</a:t>
            </a:r>
            <a:r>
              <a:rPr lang="en-US" altLang="zh-CN" sz="1200" dirty="0"/>
              <a:t> from: https://wizardfu.com/assets/book/cocos2d-x/SpriteDraggerX-Layers.png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19BFFC-62CB-4DB5-8769-C1A00609FD81}"/>
              </a:ext>
            </a:extLst>
          </p:cNvPr>
          <p:cNvSpPr txBox="1"/>
          <p:nvPr/>
        </p:nvSpPr>
        <p:spPr>
          <a:xfrm>
            <a:off x="1421298" y="5273734"/>
            <a:ext cx="3160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Feel free to try it out here </a:t>
            </a:r>
          </a:p>
          <a:p>
            <a:r>
              <a:rPr lang="en-US" altLang="zh-CN" dirty="0">
                <a:hlinkClick r:id="rId5"/>
              </a:rPr>
              <a:t>http://sypei.com/ppt3.html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06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65915-D6FF-42E2-8CF0-3396B05B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Ideas #2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48ED-62DF-474E-B3AD-C9016749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Scrolling interface</a:t>
            </a:r>
          </a:p>
          <a:p>
            <a:pPr lvl="1"/>
            <a:r>
              <a:rPr lang="en-US" altLang="zh-CN" dirty="0"/>
              <a:t>Save input area</a:t>
            </a:r>
          </a:p>
          <a:p>
            <a:pPr lvl="1"/>
            <a:r>
              <a:rPr lang="en-US" altLang="zh-CN" dirty="0"/>
              <a:t>Smooth and natural interaction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2D29F1-D1B0-4E36-8F84-2CEB001D6E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3675" y="3237589"/>
            <a:ext cx="6753225" cy="26591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0FC2C4-93B4-41EC-B755-ED590B69B2D0}"/>
              </a:ext>
            </a:extLst>
          </p:cNvPr>
          <p:cNvSpPr txBox="1"/>
          <p:nvPr/>
        </p:nvSpPr>
        <p:spPr>
          <a:xfrm>
            <a:off x="1463675" y="5619770"/>
            <a:ext cx="769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Img</a:t>
            </a:r>
            <a:r>
              <a:rPr lang="en-US" altLang="zh-CN" sz="1100" dirty="0"/>
              <a:t> from: https://wayland.freedesktop.org/libinput/doc/1.2.1/edge-scrolling.svg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19BFFC-62CB-4DB5-8769-C1A00609FD81}"/>
              </a:ext>
            </a:extLst>
          </p:cNvPr>
          <p:cNvSpPr txBox="1"/>
          <p:nvPr/>
        </p:nvSpPr>
        <p:spPr>
          <a:xfrm>
            <a:off x="8526532" y="5235049"/>
            <a:ext cx="3160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Feel free to try it out here 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http://sypei.com/test.html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3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65915-D6FF-42E2-8CF0-3396B05B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48ED-62DF-474E-B3AD-C9016749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HTML &amp; JavaScript (utilize touch event on mobile devices)</a:t>
            </a:r>
          </a:p>
          <a:p>
            <a:r>
              <a:rPr lang="en-US" altLang="zh-CN" b="1" dirty="0"/>
              <a:t>Website Server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377CF9-718F-42B8-A693-17F6CB69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12" y="3038475"/>
            <a:ext cx="5819775" cy="2152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ABFD6B-8285-4249-9277-6CBF33994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87" y="3038475"/>
            <a:ext cx="458253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65915-D6FF-42E2-8CF0-3396B05B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X1 Speed Video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94F974-2615-4D6D-B8E6-659B447CE128}"/>
              </a:ext>
            </a:extLst>
          </p:cNvPr>
          <p:cNvSpPr txBox="1"/>
          <p:nvPr/>
        </p:nvSpPr>
        <p:spPr>
          <a:xfrm>
            <a:off x="838200" y="1116518"/>
            <a:ext cx="409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Design Ideas #1</a:t>
            </a:r>
            <a:endParaRPr lang="zh-CN" altLang="en-US" sz="1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62AE7-31C0-4A64-9807-8C67D56A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36712"/>
            <a:ext cx="10515600" cy="476805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6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65915-D6FF-42E2-8CF0-3396B05B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X1 Speed Video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94F974-2615-4D6D-B8E6-659B447CE128}"/>
              </a:ext>
            </a:extLst>
          </p:cNvPr>
          <p:cNvSpPr txBox="1"/>
          <p:nvPr/>
        </p:nvSpPr>
        <p:spPr>
          <a:xfrm>
            <a:off x="838200" y="1116518"/>
            <a:ext cx="409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Design Ideas #2</a:t>
            </a:r>
            <a:endParaRPr lang="zh-CN" altLang="en-US" sz="1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62AE7-31C0-4A64-9807-8C67D56A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757" y="1701293"/>
            <a:ext cx="10515600" cy="476805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78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Roboto Medium"/>
        <a:ea typeface="等线 Light"/>
        <a:cs typeface=""/>
      </a:majorFont>
      <a:minorFont>
        <a:latin typeface="Roboto Light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407</Words>
  <Application>Microsoft Office PowerPoint</Application>
  <PresentationFormat>宽屏</PresentationFormat>
  <Paragraphs>69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Helvetica Neue</vt:lpstr>
      <vt:lpstr>NimbusRomNo9L-Medi</vt:lpstr>
      <vt:lpstr>NimbusRomNo9L-Regu</vt:lpstr>
      <vt:lpstr>NimbusRomNo9L-ReguItal</vt:lpstr>
      <vt:lpstr>等线</vt:lpstr>
      <vt:lpstr>Arial</vt:lpstr>
      <vt:lpstr>Calibri</vt:lpstr>
      <vt:lpstr>Roboto Light</vt:lpstr>
      <vt:lpstr>Roboto Medium</vt:lpstr>
      <vt:lpstr>Office 主题​​</vt:lpstr>
      <vt:lpstr>Challenge #1: Small Screen, Fat Fingers </vt:lpstr>
      <vt:lpstr>Our goal: light, novel, fast</vt:lpstr>
      <vt:lpstr>PowerPoint 演示文稿</vt:lpstr>
      <vt:lpstr>PowerPoint 演示文稿</vt:lpstr>
      <vt:lpstr>Design Ideas #1</vt:lpstr>
      <vt:lpstr>Design Ideas #2</vt:lpstr>
      <vt:lpstr>Implementation</vt:lpstr>
      <vt:lpstr>X1 Speed Video</vt:lpstr>
      <vt:lpstr>X1 Speed Video</vt:lpstr>
      <vt:lpstr>User Study</vt:lpstr>
      <vt:lpstr>Q&amp;A 5min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CheXplain:  Enabling Physicians to Explore and Understand Data-Driven, AI-Enabled Medical Imaging Analysis</dc:title>
  <dc:creator>pei sy</dc:creator>
  <cp:lastModifiedBy>pei sy</cp:lastModifiedBy>
  <cp:revision>28</cp:revision>
  <dcterms:created xsi:type="dcterms:W3CDTF">2020-10-26T21:19:42Z</dcterms:created>
  <dcterms:modified xsi:type="dcterms:W3CDTF">2020-10-28T07:04:02Z</dcterms:modified>
</cp:coreProperties>
</file>