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abs-org.ru/html-1_2/#i" TargetMode="External"/><Relationship Id="rId4" Type="http://schemas.openxmlformats.org/officeDocument/2006/relationships/hyperlink" Target="http://labs-org.ru/html-1_2/#i-9" TargetMode="External"/><Relationship Id="rId5" Type="http://schemas.openxmlformats.org/officeDocument/2006/relationships/hyperlink" Target="http://labs-org.ru/html-1_2/#i-1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labs-org.ru/html-2/#__HTML" TargetMode="External"/><Relationship Id="rId4" Type="http://schemas.openxmlformats.org/officeDocument/2006/relationships/hyperlink" Target="http://labs-org.ru/html-2/#_HTML" TargetMode="External"/><Relationship Id="rId9" Type="http://schemas.openxmlformats.org/officeDocument/2006/relationships/hyperlink" Target="http://labs-org.ru/html-2/#__HTML-2" TargetMode="External"/><Relationship Id="rId5" Type="http://schemas.openxmlformats.org/officeDocument/2006/relationships/hyperlink" Target="http://labs-org.ru/html-2/#_HTML" TargetMode="External"/><Relationship Id="rId6" Type="http://schemas.openxmlformats.org/officeDocument/2006/relationships/hyperlink" Target="http://labs-org.ru/html-2/#_HTML-2" TargetMode="External"/><Relationship Id="rId7" Type="http://schemas.openxmlformats.org/officeDocument/2006/relationships/hyperlink" Target="http://labs-org.ru/html-2/#_HTML-2" TargetMode="External"/><Relationship Id="rId8" Type="http://schemas.openxmlformats.org/officeDocument/2006/relationships/hyperlink" Target="http://labs-org.ru/html-2/#__HTML-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tml5book.ru/" TargetMode="External"/><Relationship Id="rId4" Type="http://schemas.openxmlformats.org/officeDocument/2006/relationships/hyperlink" Target="https://www.exlab.net/html/" TargetMode="External"/><Relationship Id="rId5" Type="http://schemas.openxmlformats.org/officeDocument/2006/relationships/hyperlink" Target="https://developer.mozilla.org/ru/docs/Learn/HTML" TargetMode="External"/><Relationship Id="rId6" Type="http://schemas.openxmlformats.org/officeDocument/2006/relationships/hyperlink" Target="https://htmlacademy.ru/" TargetMode="External"/><Relationship Id="rId7" Type="http://schemas.openxmlformats.org/officeDocument/2006/relationships/hyperlink" Target="https://www.codecademy.com/learn/learn-html" TargetMode="External"/><Relationship Id="rId8" Type="http://schemas.openxmlformats.org/officeDocument/2006/relationships/hyperlink" Target="https://www.learn-html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labs-org.ru/labs/2_1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labs-org.ru/labs/lab-2-2.rar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labs-org.ru/labs/lab-2-3.r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abs-org.ru/html-1/#___HTML" TargetMode="External"/><Relationship Id="rId4" Type="http://schemas.openxmlformats.org/officeDocument/2006/relationships/hyperlink" Target="http://labs-org.ru/html-1/#___HTML" TargetMode="External"/><Relationship Id="rId9" Type="http://schemas.openxmlformats.org/officeDocument/2006/relationships/hyperlink" Target="http://labs-org.ru/html-1_2/#i-10" TargetMode="External"/><Relationship Id="rId5" Type="http://schemas.openxmlformats.org/officeDocument/2006/relationships/hyperlink" Target="http://labs-org.ru/html-1/#i" TargetMode="External"/><Relationship Id="rId6" Type="http://schemas.openxmlformats.org/officeDocument/2006/relationships/hyperlink" Target="http://labs-org.ru/html-1/#i-2" TargetMode="External"/><Relationship Id="rId7" Type="http://schemas.openxmlformats.org/officeDocument/2006/relationships/hyperlink" Target="http://labs-org.ru/html-1_2/#i" TargetMode="External"/><Relationship Id="rId8" Type="http://schemas.openxmlformats.org/officeDocument/2006/relationships/hyperlink" Target="http://labs-org.ru/html-1_2/#i-9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11560" y="2307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СТРУКТУРА КУРСА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55576" y="1700808"/>
            <a:ext cx="8064896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>
                <a:solidFill>
                  <a:schemeClr val="dk1"/>
                </a:solidFill>
              </a:rPr>
              <a:t>Основы HTML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>
                <a:solidFill>
                  <a:schemeClr val="dk1"/>
                </a:solidFill>
              </a:rPr>
              <a:t>Основы СSS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>
                <a:solidFill>
                  <a:schemeClr val="dk1"/>
                </a:solidFill>
              </a:rPr>
              <a:t>Основы SQL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>
                <a:solidFill>
                  <a:schemeClr val="dk1"/>
                </a:solidFill>
              </a:rPr>
              <a:t>Принципы ООП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>
                <a:solidFill>
                  <a:schemeClr val="dk1"/>
                </a:solidFill>
              </a:rPr>
              <a:t>Структуры данных (стек, очередь, списки)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>
                <a:solidFill>
                  <a:schemeClr val="dk1"/>
                </a:solidFill>
              </a:rPr>
              <a:t>Системы контроля версий. Git</a:t>
            </a:r>
            <a:endParaRPr>
              <a:solidFill>
                <a:schemeClr val="dk1"/>
              </a:solidFill>
            </a:endParaRPr>
          </a:p>
          <a:p>
            <a:pPr indent="-311150" lvl="0" marL="51435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-273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ВАЖНО</a:t>
            </a:r>
            <a:r>
              <a:rPr lang="ru-RU"/>
              <a:t> 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539552" y="1117193"/>
            <a:ext cx="777686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того, чтобы не было проблем с кодировкой символов, необходимо указать тип кодировки в области head (т.е. после открывающего тега head — головная часть документа)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3356992"/>
            <a:ext cx="6468505" cy="16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Вложенность элементов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800700"/>
            <a:ext cx="8411846" cy="94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/>
          <p:nvPr/>
        </p:nvSpPr>
        <p:spPr>
          <a:xfrm>
            <a:off x="539552" y="2933608"/>
            <a:ext cx="79208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Схематично родительские теги и вложенные (дочерние) выглядят так: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3808" y="4118851"/>
            <a:ext cx="3780019" cy="1974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Блочные и строчные элементы</a:t>
            </a:r>
            <a:endParaRPr sz="3600"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869" y="1268760"/>
            <a:ext cx="7084242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/>
          <p:nvPr/>
        </p:nvSpPr>
        <p:spPr>
          <a:xfrm>
            <a:off x="1138868" y="4437112"/>
            <a:ext cx="354212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Строчные элементы отличаются тем, что они позволяют разместиться на «своей» строке следующим за ними элементам (позволяют «встать» рядом).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4860032" y="4437112"/>
            <a:ext cx="38164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Блочные элементы займут всю строку, не «пуская» на нее следующие  за ними элементы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500408" y="62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ru-RU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b="1"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798784" y="2250997"/>
            <a:ext cx="763284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Элементы форматирования текста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Атрибуты тегов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Элементы форматирования абзацев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539552" y="2420888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ru-RU" sz="4800"/>
              <a:t>Элементы форматирования текста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ЗАГОЛОВКИ</a:t>
            </a:r>
            <a:endParaRPr sz="3600"/>
          </a:p>
        </p:txBody>
      </p:sp>
      <p:sp>
        <p:nvSpPr>
          <p:cNvPr id="175" name="Google Shape;175;p27"/>
          <p:cNvSpPr/>
          <p:nvPr/>
        </p:nvSpPr>
        <p:spPr>
          <a:xfrm>
            <a:off x="251520" y="1703130"/>
            <a:ext cx="856895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1. Для размещения заголовков существует тег </a:t>
            </a:r>
            <a:r>
              <a:rPr b="0" i="0" lang="ru-RU" sz="2400" u="none" cap="none" strike="noStrike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&lt;h&gt;</a:t>
            </a:r>
            <a:r>
              <a:rPr b="0" i="0" lang="ru-RU" sz="2400" u="none" cap="none" strike="noStrike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с номером уровня заголовка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323528" y="2795444"/>
            <a:ext cx="79208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2. Самый крупый заголовок соответствует тегу </a:t>
            </a:r>
            <a:r>
              <a:rPr b="0" i="0" lang="ru-RU" sz="2400" u="none" cap="none" strike="noStrike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b="0" i="0" lang="ru-RU" sz="2400" u="none" cap="none" strike="noStrike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 заголовок самого низкого уровня (самый мелкий размер шрифта) — </a:t>
            </a:r>
            <a:r>
              <a:rPr b="0" i="0" lang="ru-RU" sz="2400" u="none" cap="none" strike="noStrike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&lt;h6&gt;</a:t>
            </a:r>
            <a:r>
              <a:rPr b="0" i="0" lang="ru-RU" sz="2400" u="none" cap="none" strike="noStrike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326392" y="4465674"/>
            <a:ext cx="820604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3. Базовый размер шрифта на странице соответствует заголовку </a:t>
            </a:r>
            <a:r>
              <a:rPr b="0" i="0" lang="ru-RU" sz="2400" u="none" cap="none" strike="noStrike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&lt;h3&gt;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ПРИМЕР</a:t>
            </a:r>
            <a:endParaRPr sz="3600"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178" y="1272869"/>
            <a:ext cx="8505326" cy="482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57200" y="116632"/>
            <a:ext cx="8229600" cy="92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 cap="none"/>
              <a:t>БЛОЧНАЯ ЦИТАТА</a:t>
            </a:r>
            <a:endParaRPr sz="3600"/>
          </a:p>
        </p:txBody>
      </p:sp>
      <p:sp>
        <p:nvSpPr>
          <p:cNvPr id="189" name="Google Shape;189;p29"/>
          <p:cNvSpPr/>
          <p:nvPr/>
        </p:nvSpPr>
        <p:spPr>
          <a:xfrm>
            <a:off x="611560" y="908720"/>
            <a:ext cx="81369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Для размещения в тексте цитаты используется тег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ru-RU" sz="1200" u="none" cap="none" strike="noStrike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2800" u="none" cap="none" strike="noStrike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blockquote</a:t>
            </a:r>
            <a:r>
              <a:rPr b="0" i="0" lang="ru-RU" sz="1200" u="none" cap="none" strike="noStrike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008" y="1916832"/>
            <a:ext cx="736282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 cap="none"/>
              <a:t>ПРЕФОРМАТИРОВАННЫЙ ТЕКСТ</a:t>
            </a:r>
            <a:endParaRPr sz="3600"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57200" y="1600201"/>
            <a:ext cx="8435280" cy="3124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Для того, чтобы сохранить в тексте все пробельные символы, необходимо использовать тег &lt;pre&gt;. Но при этом следует учесть, что для содержимого данного тега невозможно задать стиль шрифта: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404664"/>
            <a:ext cx="8229600" cy="1512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cap="none"/>
              <a:t>КУРСИВ, ЖИРНОСТЬ, ПОДЧЕРКИВАНИЕ И ДРУГИЕ ТЕГИ</a:t>
            </a:r>
            <a:br>
              <a:rPr b="1" lang="ru-RU" cap="none"/>
            </a:b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833711"/>
            <a:ext cx="7344816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Содержание курса HTML</a:t>
            </a:r>
            <a:endParaRPr b="1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Урок 1. Структура гипертекстовой разметки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Урок 2. Гиперссылки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Урок 3. Вставка изображения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Урок 4. Создание списков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Урок 5. Создание таблицы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Урок 6. Создание форм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Урок 7. Вставка видео и аудио на сайт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Урок 8. Особенности HTML 5.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457200" y="188640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 cap="none"/>
              <a:t>ГОРИЗОНТАЛЬНАЯ ЛИНИЯ</a:t>
            </a:r>
            <a:endParaRPr sz="36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611560" y="1196753"/>
            <a:ext cx="7920880" cy="1224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Данный элемент служит для разделения некоторых структурных элементов текста друг от друга. Либо может быть использован просто как эстетический элемент оформления документа: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037" y="2420888"/>
            <a:ext cx="6013299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АТРИБУТЫ ТЕГОВ</a:t>
            </a:r>
            <a:endParaRPr sz="3600"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Для уточнения действия некоторых тегов они дополняются </a:t>
            </a:r>
            <a:r>
              <a:rPr b="1" lang="ru-RU"/>
              <a:t>атрибутами</a:t>
            </a:r>
            <a:r>
              <a:rPr lang="ru-RU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Так, у рассмотренного тега горизонтальной линии есть дополнительные свойства, выраженные в атрибутах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ru-RU"/>
              <a:t>size</a:t>
            </a:r>
            <a:r>
              <a:rPr lang="ru-RU"/>
              <a:t> — ширина линии,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ru-RU"/>
              <a:t>width</a:t>
            </a:r>
            <a:r>
              <a:rPr lang="ru-RU"/>
              <a:t> — длина линии,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ru-RU"/>
              <a:t>align</a:t>
            </a:r>
            <a:r>
              <a:rPr lang="ru-RU"/>
              <a:t> — выравнивание линии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и другие.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АТРИБУТЫ ТЕГОВ</a:t>
            </a:r>
            <a:endParaRPr sz="3600"/>
          </a:p>
        </p:txBody>
      </p:sp>
      <p:pic>
        <p:nvPicPr>
          <p:cNvPr id="221" name="Google Shape;221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184446"/>
            <a:ext cx="6696744" cy="31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/>
          <p:nvPr/>
        </p:nvSpPr>
        <p:spPr>
          <a:xfrm>
            <a:off x="755576" y="4593902"/>
            <a:ext cx="792088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Атрибуты указываются в открывающем теге в виде </a:t>
            </a:r>
            <a:r>
              <a:rPr b="1"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атрибут=значение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Атрибутов может быть несколько, тогда они указываются через пробелы, и их порядок следования практически не важен.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 cap="none"/>
              <a:t>АТРИБУТЫ ТЕГА BODY</a:t>
            </a:r>
            <a:endParaRPr sz="3600"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285221" y="980728"/>
            <a:ext cx="5626968" cy="8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ru-RU"/>
              <a:t>bgcolor</a:t>
            </a:r>
            <a:r>
              <a:rPr lang="ru-RU"/>
              <a:t> — задний фон страницы и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ru-RU"/>
              <a:t>text</a:t>
            </a:r>
            <a:r>
              <a:rPr lang="ru-RU"/>
              <a:t> — цвет текста на всей странице.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58" y="1787022"/>
            <a:ext cx="8751275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/>
          <p:nvPr/>
        </p:nvSpPr>
        <p:spPr>
          <a:xfrm>
            <a:off x="1451197" y="2132856"/>
            <a:ext cx="75963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задания цвета можно использовать названия цветов на английском языке, либо код цвета в шестнадцатеричной системе счисления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457200" y="274638"/>
            <a:ext cx="843528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Теги логического форматирования текста</a:t>
            </a:r>
            <a:endParaRPr sz="3600"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457200" y="1196752"/>
            <a:ext cx="8229600" cy="964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 html есть теги, которые несут больше не эстетическую нагрузку, а логическую или смысловую нагрузку.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25" y="2132856"/>
            <a:ext cx="68103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Элементы форматирования абзацев</a:t>
            </a:r>
            <a:endParaRPr sz="3600"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Для перехода на другую строку текста служит пустой элемент </a:t>
            </a:r>
            <a:r>
              <a:rPr b="1" i="1" lang="ru-RU"/>
              <a:t>&lt;br&gt;</a:t>
            </a:r>
            <a:r>
              <a:rPr lang="ru-RU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Тогда как для выделения в тексте абзаца служит элемент </a:t>
            </a:r>
            <a:r>
              <a:rPr b="1" i="1" lang="ru-RU"/>
              <a:t>&lt;p&gt;</a:t>
            </a:r>
            <a:r>
              <a:rPr lang="ru-RU"/>
              <a:t>, содержимое которого и является сам абзац. Перед абзацем и после него добавляются отступы, но красная строка при этом не предусмотрена.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ПРИМЕР</a:t>
            </a:r>
            <a:endParaRPr b="1" sz="3600"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38" y="1571203"/>
            <a:ext cx="747712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457200" y="274638"/>
            <a:ext cx="8219256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 cap="none"/>
              <a:t>ЦВЕТ И ГАРНИТУРА ШРИФТА</a:t>
            </a:r>
            <a:endParaRPr sz="3600"/>
          </a:p>
        </p:txBody>
      </p:sp>
      <p:sp>
        <p:nvSpPr>
          <p:cNvPr id="255" name="Google Shape;255;p39"/>
          <p:cNvSpPr/>
          <p:nvPr/>
        </p:nvSpPr>
        <p:spPr>
          <a:xfrm>
            <a:off x="785082" y="1196752"/>
            <a:ext cx="75313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форматирования шрифта существует тег &lt;font&gt;. Однако, тег уже практически не используется.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79" y="2171765"/>
            <a:ext cx="7866377" cy="428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23528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Лабораторная работа 1</a:t>
            </a:r>
            <a:endParaRPr/>
          </a:p>
        </p:txBody>
      </p:sp>
      <p:sp>
        <p:nvSpPr>
          <p:cNvPr id="262" name="Google Shape;262;p40"/>
          <p:cNvSpPr/>
          <p:nvPr/>
        </p:nvSpPr>
        <p:spPr>
          <a:xfrm>
            <a:off x="539552" y="2100912"/>
            <a:ext cx="825527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простейшего файла HTML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расположением текста на экране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Некоторые специальные команды форматирования текста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Выделение фрагментов текста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размеров символов Web-страницы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размера текущего шрифта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гарнитуры и цвета шрифта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Выравнивание текста по горизонтали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цвета фона и текста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116632"/>
            <a:ext cx="82296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Урок 2. Гиперссылки</a:t>
            </a:r>
            <a:endParaRPr b="1"/>
          </a:p>
        </p:txBody>
      </p:sp>
      <p:sp>
        <p:nvSpPr>
          <p:cNvPr id="268" name="Google Shape;268;p41"/>
          <p:cNvSpPr/>
          <p:nvPr/>
        </p:nvSpPr>
        <p:spPr>
          <a:xfrm>
            <a:off x="683568" y="1340768"/>
            <a:ext cx="784887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Noto Sans Symbols"/>
              <a:buChar char="▪"/>
            </a:pPr>
            <a:r>
              <a:rPr lang="ru-RU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Внутренние ссылки в HTML (якорная ссылка)</a:t>
            </a:r>
            <a:endParaRPr sz="28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 u="sng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Noto Sans Symbols"/>
              <a:buChar char="▪"/>
            </a:pPr>
            <a:r>
              <a:rPr lang="ru-RU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Оформление ссылок HTML для переходов к другим документам</a:t>
            </a:r>
            <a:endParaRPr sz="28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 u="sng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6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Noto Sans Symbols"/>
              <a:buChar char="▪"/>
            </a:pPr>
            <a:r>
              <a:rPr lang="ru-RU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Абсолютные ссылки HTML</a:t>
            </a:r>
            <a:endParaRPr sz="28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 u="sng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8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Noto Sans Symbols"/>
              <a:buChar char="▪"/>
            </a:pPr>
            <a:r>
              <a:rPr lang="ru-RU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Относительный путь ссылок HTML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Ресурсы для изучение HTML</a:t>
            </a:r>
            <a:endParaRPr b="1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50728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1.</a:t>
            </a:r>
            <a:r>
              <a:rPr lang="ru-RU" sz="2800" u="sng">
                <a:solidFill>
                  <a:schemeClr val="hlink"/>
                </a:solidFill>
                <a:hlinkClick r:id="rId3"/>
              </a:rPr>
              <a:t> https://html5book.ru/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2. </a:t>
            </a:r>
            <a:r>
              <a:rPr lang="ru-RU" sz="2800" u="sng">
                <a:solidFill>
                  <a:schemeClr val="hlink"/>
                </a:solidFill>
                <a:hlinkClick r:id="rId4"/>
              </a:rPr>
              <a:t>https://www.exlab.net/html/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3. </a:t>
            </a:r>
            <a:r>
              <a:rPr lang="ru-RU" sz="2800" u="sng">
                <a:solidFill>
                  <a:schemeClr val="hlink"/>
                </a:solidFill>
                <a:hlinkClick r:id="rId5"/>
              </a:rPr>
              <a:t>https://developer.mozilla.org/ru/docs/Learn/HTML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4. </a:t>
            </a:r>
            <a:r>
              <a:rPr lang="ru-RU" sz="2800" u="sng">
                <a:solidFill>
                  <a:schemeClr val="hlink"/>
                </a:solidFill>
                <a:hlinkClick r:id="rId6"/>
              </a:rPr>
              <a:t>https://htmlacademy.ru/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5. </a:t>
            </a:r>
            <a:r>
              <a:rPr lang="ru-RU" sz="2800" u="sng">
                <a:solidFill>
                  <a:schemeClr val="hlink"/>
                </a:solidFill>
                <a:hlinkClick r:id="rId7"/>
              </a:rPr>
              <a:t>https://www.codecademy.com/learn/learn-html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6. </a:t>
            </a:r>
            <a:r>
              <a:rPr lang="ru-RU" sz="2800" u="sng">
                <a:solidFill>
                  <a:schemeClr val="hlink"/>
                </a:solidFill>
                <a:hlinkClick r:id="rId8"/>
              </a:rPr>
              <a:t>https://www.learn-html.org/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323528" y="548680"/>
            <a:ext cx="836327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7B3A7"/>
              </a:buClr>
              <a:buSzPts val="3600"/>
              <a:buFont typeface="Open Sans"/>
              <a:buNone/>
            </a:pPr>
            <a:r>
              <a:rPr b="1" lang="ru-RU" sz="3600">
                <a:solidFill>
                  <a:srgbClr val="27B3A7"/>
                </a:solidFill>
                <a:latin typeface="Open Sans"/>
                <a:ea typeface="Open Sans"/>
                <a:cs typeface="Open Sans"/>
                <a:sym typeface="Open Sans"/>
              </a:rPr>
              <a:t>Внутренние ссылки в HTML (якорная ссылка)</a:t>
            </a:r>
            <a:br>
              <a:rPr b="1" lang="ru-RU" sz="3600">
                <a:solidFill>
                  <a:srgbClr val="27B3A7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3600"/>
          </a:p>
        </p:txBody>
      </p:sp>
      <p:sp>
        <p:nvSpPr>
          <p:cNvPr id="274" name="Google Shape;274;p42"/>
          <p:cNvSpPr/>
          <p:nvPr/>
        </p:nvSpPr>
        <p:spPr>
          <a:xfrm>
            <a:off x="539552" y="1416041"/>
            <a:ext cx="288032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Пример</a:t>
            </a:r>
            <a:endParaRPr b="1" sz="14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Представим себе реферат, состоящий из нескольких глав, изложенный в электронном виде на одной веб-странице. Как бы красиво ни был оформлен текст, для того чтобы искать главы придется использовать полосу прокрутки и спускаться «вниз» по странице в поисках необходимой главы.</a:t>
            </a:r>
            <a:endParaRPr sz="14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В таком случае обычно в самом начале страницы делается оглавление из гиперссылок. В HTML такие ссылки, которые организовывают переходы внутри одной страницы, называются </a:t>
            </a:r>
            <a:r>
              <a:rPr b="1" lang="ru-RU" sz="1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внутренними или якорными ссылками</a:t>
            </a:r>
            <a:r>
              <a:rPr lang="ru-RU" sz="1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4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5" name="Google Shape;275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1713734"/>
            <a:ext cx="5280620" cy="437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Шаг 1 </a:t>
            </a:r>
            <a:br>
              <a:rPr b="1" lang="ru-RU" sz="3600"/>
            </a:br>
            <a:r>
              <a:rPr b="1" lang="ru-RU" sz="3600"/>
              <a:t>Создание закладок или якорей</a:t>
            </a:r>
            <a:endParaRPr sz="3600"/>
          </a:p>
        </p:txBody>
      </p:sp>
      <p:pic>
        <p:nvPicPr>
          <p:cNvPr id="281" name="Google Shape;2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916832"/>
            <a:ext cx="7824119" cy="43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251520" y="188640"/>
            <a:ext cx="8435280" cy="1138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Шаг 2</a:t>
            </a:r>
            <a:br>
              <a:rPr b="1" lang="ru-RU" sz="3600"/>
            </a:br>
            <a:r>
              <a:rPr b="1" lang="ru-RU" sz="3600"/>
              <a:t>Создание ссылок на якоря (на закладки)</a:t>
            </a:r>
            <a:endParaRPr sz="3600"/>
          </a:p>
        </p:txBody>
      </p:sp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9567"/>
            <a:ext cx="8435280" cy="16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</a:t>
            </a:r>
            <a:endParaRPr/>
          </a:p>
        </p:txBody>
      </p:sp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815" y="1124744"/>
            <a:ext cx="7975625" cy="387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Лабораторная работа 2.1</a:t>
            </a:r>
            <a:endParaRPr b="1" sz="3600"/>
          </a:p>
        </p:txBody>
      </p:sp>
      <p:sp>
        <p:nvSpPr>
          <p:cNvPr id="299" name="Google Shape;299;p46"/>
          <p:cNvSpPr/>
          <p:nvPr/>
        </p:nvSpPr>
        <p:spPr>
          <a:xfrm>
            <a:off x="611560" y="1758295"/>
            <a:ext cx="784887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Скачайте </a:t>
            </a:r>
            <a:r>
              <a:rPr lang="ru-RU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файл</a:t>
            </a:r>
            <a:r>
              <a:rPr lang="ru-RU" sz="2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 Создайте оглавление, с каждого пункта которого осуществляется переход к нужной статье (Каждая статья начинается с тега </a:t>
            </a:r>
            <a:r>
              <a:rPr lang="ru-RU" sz="28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h3</a:t>
            </a:r>
            <a:r>
              <a:rPr lang="ru-RU" sz="2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179512" y="125760"/>
            <a:ext cx="878497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lang="ru-RU" sz="3200">
                <a:latin typeface="Open Sans"/>
                <a:ea typeface="Open Sans"/>
                <a:cs typeface="Open Sans"/>
                <a:sym typeface="Open Sans"/>
              </a:rPr>
              <a:t>Оформление ссылок HTML для переходов к другим документам</a:t>
            </a:r>
            <a:endParaRPr sz="3200"/>
          </a:p>
        </p:txBody>
      </p:sp>
      <p:pic>
        <p:nvPicPr>
          <p:cNvPr id="305" name="Google Shape;3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360" y="1487144"/>
            <a:ext cx="5878984" cy="5182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Лабораторная работа 2.1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Скачайте 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папку</a:t>
            </a:r>
            <a:r>
              <a:rPr lang="ru-RU"/>
              <a:t>. В файле </a:t>
            </a:r>
            <a:r>
              <a:rPr i="1" lang="ru-RU"/>
              <a:t>index.html</a:t>
            </a:r>
            <a:r>
              <a:rPr lang="ru-RU"/>
              <a:t> оформите меню в виде гиперссылок на файлы, соответствующие названиям пунктов меню (</a:t>
            </a:r>
            <a:r>
              <a:rPr i="1" lang="ru-RU"/>
              <a:t>«Кафедра ИТ и МПИ»</a:t>
            </a:r>
            <a:r>
              <a:rPr lang="ru-RU"/>
              <a:t> =&gt; </a:t>
            </a:r>
            <a:r>
              <a:rPr i="1" lang="ru-RU"/>
              <a:t>kafedra.html</a:t>
            </a:r>
            <a:r>
              <a:rPr lang="ru-RU"/>
              <a:t>, </a:t>
            </a:r>
            <a:r>
              <a:rPr i="1" lang="ru-RU"/>
              <a:t>«О НОЦ»</a:t>
            </a:r>
            <a:r>
              <a:rPr lang="ru-RU"/>
              <a:t> =&gt; </a:t>
            </a:r>
            <a:r>
              <a:rPr i="1" lang="ru-RU"/>
              <a:t>noc.html</a:t>
            </a:r>
            <a:r>
              <a:rPr lang="ru-RU"/>
              <a:t>, </a:t>
            </a:r>
            <a:r>
              <a:rPr i="1" lang="ru-RU"/>
              <a:t>«Сведения о поступлении»</a:t>
            </a:r>
            <a:r>
              <a:rPr lang="ru-RU"/>
              <a:t> =&gt; </a:t>
            </a:r>
            <a:r>
              <a:rPr i="1" lang="ru-RU"/>
              <a:t>postuplenie.html</a:t>
            </a:r>
            <a:r>
              <a:rPr lang="ru-RU"/>
              <a:t>, </a:t>
            </a:r>
            <a:r>
              <a:rPr i="1" lang="ru-RU"/>
              <a:t>«Новости образования»</a:t>
            </a:r>
            <a:r>
              <a:rPr lang="ru-RU"/>
              <a:t> =&gt; </a:t>
            </a:r>
            <a:r>
              <a:rPr i="1" lang="ru-RU"/>
              <a:t>news.html</a:t>
            </a:r>
            <a:r>
              <a:rPr lang="ru-RU"/>
              <a:t>, </a:t>
            </a:r>
            <a:r>
              <a:rPr i="1" lang="ru-RU"/>
              <a:t>«Новости дистанционного обучения»</a:t>
            </a:r>
            <a:r>
              <a:rPr lang="ru-RU"/>
              <a:t> =&gt; </a:t>
            </a:r>
            <a:r>
              <a:rPr i="1" lang="ru-RU"/>
              <a:t>distancenews.html</a:t>
            </a:r>
            <a:r>
              <a:rPr lang="ru-RU"/>
              <a:t>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 cap="none"/>
              <a:t>ПЕРЕХОД К ДРУГОМУ ДОКУМЕНТУ С ЯКОРЕМ</a:t>
            </a:r>
            <a:endParaRPr sz="3600"/>
          </a:p>
        </p:txBody>
      </p:sp>
      <p:sp>
        <p:nvSpPr>
          <p:cNvPr id="317" name="Google Shape;317;p49"/>
          <p:cNvSpPr/>
          <p:nvPr/>
        </p:nvSpPr>
        <p:spPr>
          <a:xfrm>
            <a:off x="251520" y="2272804"/>
            <a:ext cx="259228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Иногда необходимо организовать ссылку не просто на другой документ, а на конкретное место — якорь — другого документа.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320" y="1497684"/>
            <a:ext cx="6156176" cy="5111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457200" y="1268760"/>
            <a:ext cx="8229600" cy="1684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Организовать ссылку на файл </a:t>
            </a:r>
            <a:r>
              <a:rPr i="1" lang="ru-RU"/>
              <a:t>1.html</a:t>
            </a:r>
            <a:r>
              <a:rPr lang="ru-RU"/>
              <a:t>, а, конкретнее, на якорь, расположенный в данном файле</a:t>
            </a:r>
            <a:endParaRPr/>
          </a:p>
        </p:txBody>
      </p:sp>
      <p:pic>
        <p:nvPicPr>
          <p:cNvPr id="325" name="Google Shape;32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3356992"/>
            <a:ext cx="8104940" cy="252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Лабораторная работа №3.1</a:t>
            </a:r>
            <a:endParaRPr/>
          </a:p>
        </p:txBody>
      </p:sp>
      <p:sp>
        <p:nvSpPr>
          <p:cNvPr id="331" name="Google Shape;331;p51"/>
          <p:cNvSpPr/>
          <p:nvPr/>
        </p:nvSpPr>
        <p:spPr>
          <a:xfrm>
            <a:off x="467544" y="1615440"/>
            <a:ext cx="828092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Скачайте </a:t>
            </a:r>
            <a:r>
              <a:rPr lang="ru-RU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папку</a:t>
            </a:r>
            <a:r>
              <a:rPr lang="ru-RU" sz="2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 Запустите файл </a:t>
            </a:r>
            <a:r>
              <a:rPr i="1" lang="ru-RU" sz="2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menu.html</a:t>
            </a:r>
            <a:r>
              <a:rPr lang="ru-RU" sz="2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 В файле </a:t>
            </a:r>
            <a:r>
              <a:rPr i="1" lang="ru-RU" sz="2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menu.html</a:t>
            </a:r>
            <a:r>
              <a:rPr lang="ru-RU" sz="2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оформите меню в виде гиперссылок на файл </a:t>
            </a:r>
            <a:r>
              <a:rPr i="1" lang="ru-RU" sz="2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content.html</a:t>
            </a:r>
            <a:r>
              <a:rPr lang="ru-RU" sz="2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и показом статьи, соответствующий названию пункта меню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116632"/>
            <a:ext cx="82296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Урок 1</a:t>
            </a:r>
            <a:endParaRPr b="1"/>
          </a:p>
        </p:txBody>
      </p:sp>
      <p:sp>
        <p:nvSpPr>
          <p:cNvPr id="103" name="Google Shape;103;p16"/>
          <p:cNvSpPr/>
          <p:nvPr/>
        </p:nvSpPr>
        <p:spPr>
          <a:xfrm>
            <a:off x="683568" y="1340768"/>
            <a:ext cx="763284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1:</a:t>
            </a:r>
            <a:endParaRPr sz="32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Структура языка гипертекстовой разметки</a:t>
            </a:r>
            <a:b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Структурные элементы языка</a:t>
            </a:r>
            <a:b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Блочные и строчные элементы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2:</a:t>
            </a:r>
            <a:b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Элементы форматирования текста</a:t>
            </a:r>
            <a:b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Атрибуты тегов</a:t>
            </a:r>
            <a:b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Элементы форматирования абзацев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Абсолютные ссылки HTML</a:t>
            </a:r>
            <a:endParaRPr/>
          </a:p>
        </p:txBody>
      </p:sp>
      <p:pic>
        <p:nvPicPr>
          <p:cNvPr id="337" name="Google Shape;33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556792"/>
            <a:ext cx="8636682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717032"/>
            <a:ext cx="736282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2"/>
          <p:cNvSpPr txBox="1"/>
          <p:nvPr>
            <p:ph idx="1" type="body"/>
          </p:nvPr>
        </p:nvSpPr>
        <p:spPr>
          <a:xfrm>
            <a:off x="457200" y="3212976"/>
            <a:ext cx="166652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Примеры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Относительный путь ссылок HTML</a:t>
            </a:r>
            <a:endParaRPr/>
          </a:p>
        </p:txBody>
      </p:sp>
      <p:pic>
        <p:nvPicPr>
          <p:cNvPr id="345" name="Google Shape;34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968" y="1327373"/>
            <a:ext cx="7010400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/>
          <p:nvPr/>
        </p:nvSpPr>
        <p:spPr>
          <a:xfrm>
            <a:off x="899592" y="5879013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На изображении файлом для ссылки является </a:t>
            </a:r>
            <a:r>
              <a:rPr i="1"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target.html</a:t>
            </a: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 Сама же ссылка оформляется в файле </a:t>
            </a:r>
            <a:r>
              <a:rPr i="1"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current.html</a:t>
            </a:r>
            <a:r>
              <a:rPr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Еще пример</a:t>
            </a:r>
            <a:endParaRPr/>
          </a:p>
        </p:txBody>
      </p:sp>
      <p:pic>
        <p:nvPicPr>
          <p:cNvPr id="352" name="Google Shape;35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556792"/>
            <a:ext cx="6552728" cy="4784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В каком окне открывать ссылку?</a:t>
            </a:r>
            <a:endParaRPr/>
          </a:p>
        </p:txBody>
      </p:sp>
      <p:sp>
        <p:nvSpPr>
          <p:cNvPr id="358" name="Google Shape;358;p55"/>
          <p:cNvSpPr/>
          <p:nvPr/>
        </p:nvSpPr>
        <p:spPr>
          <a:xfrm>
            <a:off x="539552" y="1711836"/>
            <a:ext cx="7859216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За это отвечает атрибут тега гиперссылки — </a:t>
            </a: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Рассмотрим возможные значения атрибута:</a:t>
            </a:r>
            <a:b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_blank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— открывает документ в новом окне</a:t>
            </a:r>
            <a:b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_self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— открывает документ в том же окне</a:t>
            </a:r>
            <a:b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_parent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— открывает документ в родительском окне</a:t>
            </a:r>
            <a:b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_top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— открывает документ на весь экран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Изменение цвета гиперссылки</a:t>
            </a:r>
            <a:endParaRPr/>
          </a:p>
        </p:txBody>
      </p:sp>
      <p:sp>
        <p:nvSpPr>
          <p:cNvPr id="364" name="Google Shape;364;p56"/>
          <p:cNvSpPr/>
          <p:nvPr/>
        </p:nvSpPr>
        <p:spPr>
          <a:xfrm>
            <a:off x="611560" y="1484784"/>
            <a:ext cx="8208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За цвет гиперссылки отвечают ее атрибуты: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alink</a:t>
            </a:r>
            <a:r>
              <a:rPr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lang="ru-RU" sz="20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vlink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853" y="2743919"/>
            <a:ext cx="48863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55576" y="25649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ru-RU" sz="6600"/>
              <a:t>ЧАСТЬ 1</a:t>
            </a:r>
            <a:endParaRPr b="1" sz="6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116632"/>
            <a:ext cx="82296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Структурные элементы языка</a:t>
            </a:r>
            <a:endParaRPr b="1" sz="3600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27584" y="3429000"/>
            <a:ext cx="7992888" cy="3024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31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900"/>
              <a:t>Единицей языка HTML является </a:t>
            </a:r>
            <a:r>
              <a:rPr b="1" lang="ru-RU" sz="2900"/>
              <a:t>тег</a:t>
            </a:r>
            <a:r>
              <a:rPr lang="ru-RU" sz="2900"/>
              <a:t> — команда, заключенная в угловые скобки.</a:t>
            </a:r>
            <a:endParaRPr/>
          </a:p>
          <a:p>
            <a:pPr indent="-342931" lvl="0" marL="342900" rtl="0" algn="just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900"/>
              <a:t>Теги бывают </a:t>
            </a:r>
            <a:r>
              <a:rPr b="1" lang="ru-RU" sz="2900"/>
              <a:t>открывающие</a:t>
            </a:r>
            <a:r>
              <a:rPr lang="ru-RU" sz="2900"/>
              <a:t> (запускающие действие команды) и </a:t>
            </a:r>
            <a:r>
              <a:rPr b="1" lang="ru-RU" sz="2900"/>
              <a:t>закрывающие  </a:t>
            </a:r>
            <a:r>
              <a:rPr lang="ru-RU" sz="2900"/>
              <a:t>(останавливающие действие команды, соответственно).</a:t>
            </a:r>
            <a:endParaRPr/>
          </a:p>
          <a:p>
            <a:pPr indent="-342931" lvl="0" marL="342900" rtl="0" algn="l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900"/>
              <a:t>Закрывающий тег отличается наличием прямого слэша /.</a:t>
            </a:r>
            <a:endParaRPr/>
          </a:p>
          <a:p>
            <a:pPr indent="-342931" lvl="0" marL="342900" rtl="0" algn="just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900"/>
              <a:t>Команды тегов распространяются на их </a:t>
            </a:r>
            <a:r>
              <a:rPr b="1" lang="ru-RU" sz="2900"/>
              <a:t>содержимое</a:t>
            </a:r>
            <a:r>
              <a:rPr lang="ru-RU" sz="2900"/>
              <a:t>:</a:t>
            </a:r>
            <a:endParaRPr/>
          </a:p>
          <a:p>
            <a:pPr indent="-342931" lvl="0" marL="342900" rtl="0" algn="just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900"/>
              <a:t>Целиком пара открывающий-закрывающий тег называется </a:t>
            </a:r>
            <a:r>
              <a:rPr b="1" lang="ru-RU" sz="2900"/>
              <a:t>элементом </a:t>
            </a:r>
            <a:r>
              <a:rPr lang="ru-RU" sz="2900"/>
              <a:t>или контейнером</a:t>
            </a:r>
            <a:r>
              <a:rPr lang="ru-RU" sz="2400"/>
              <a:t>.</a:t>
            </a:r>
            <a:endParaRPr sz="2800"/>
          </a:p>
          <a:p>
            <a:pPr indent="-205105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http://labs-org.ru/wp-content/uploads/2016/04/1-15.png"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018" y="980728"/>
            <a:ext cx="6229350" cy="20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116632"/>
            <a:ext cx="82296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Пример html-документа</a:t>
            </a:r>
            <a:endParaRPr sz="3600"/>
          </a:p>
        </p:txBody>
      </p:sp>
      <p:pic>
        <p:nvPicPr>
          <p:cNvPr descr="http://labs-org.ru/wp-content/uploads/2016/04/1-16-e1467202706460.png"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258821"/>
            <a:ext cx="7488832" cy="5122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116632"/>
            <a:ext cx="82296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Еще пример HTML-страницы</a:t>
            </a:r>
            <a:endParaRPr sz="3600"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12576" y="1412776"/>
            <a:ext cx="10092289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188640"/>
            <a:ext cx="8229600" cy="926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ru-RU" sz="4800"/>
              <a:t>Комментарии </a:t>
            </a:r>
            <a:endParaRPr b="1" sz="480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052736"/>
            <a:ext cx="8229600" cy="1324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Строчный комментарий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Блочный комментарий</a:t>
            </a:r>
            <a:endParaRPr sz="2800"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37" y="2420888"/>
            <a:ext cx="808889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365537" y="4509120"/>
            <a:ext cx="8229600" cy="1324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Строчный комментарий занимает одну строку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Блочный комментарий занимает несколько строк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