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://labs-org.ru/html-5/" TargetMode="External"/><Relationship Id="rId10" Type="http://schemas.openxmlformats.org/officeDocument/2006/relationships/hyperlink" Target="http://labs-org.ru/html-4/#_HTML-3" TargetMode="External"/><Relationship Id="rId13" Type="http://schemas.openxmlformats.org/officeDocument/2006/relationships/hyperlink" Target="http://labs-org.ru/html-5/#i" TargetMode="External"/><Relationship Id="rId12" Type="http://schemas.openxmlformats.org/officeDocument/2006/relationships/hyperlink" Target="http://labs-org.ru/html-5/#__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abs-org.ru/html-3/" TargetMode="External"/><Relationship Id="rId4" Type="http://schemas.openxmlformats.org/officeDocument/2006/relationships/hyperlink" Target="http://labs-org.ru/html-3/#_img" TargetMode="External"/><Relationship Id="rId9" Type="http://schemas.openxmlformats.org/officeDocument/2006/relationships/hyperlink" Target="http://labs-org.ru/html-4/#_HTML-2" TargetMode="External"/><Relationship Id="rId15" Type="http://schemas.openxmlformats.org/officeDocument/2006/relationships/hyperlink" Target="http://labs-org.ru/html-5/#HTML" TargetMode="External"/><Relationship Id="rId14" Type="http://schemas.openxmlformats.org/officeDocument/2006/relationships/hyperlink" Target="http://labs-org.ru/html-5/#_COLGROUP" TargetMode="External"/><Relationship Id="rId17" Type="http://schemas.openxmlformats.org/officeDocument/2006/relationships/hyperlink" Target="http://labs-org.ru/html-8/#i" TargetMode="External"/><Relationship Id="rId16" Type="http://schemas.openxmlformats.org/officeDocument/2006/relationships/hyperlink" Target="http://labs-org.ru/html-8/" TargetMode="External"/><Relationship Id="rId5" Type="http://schemas.openxmlformats.org/officeDocument/2006/relationships/hyperlink" Target="http://labs-org.ru/html-3/#i" TargetMode="External"/><Relationship Id="rId19" Type="http://schemas.openxmlformats.org/officeDocument/2006/relationships/hyperlink" Target="http://labs-org.ru/html-8/#_Favicon" TargetMode="External"/><Relationship Id="rId6" Type="http://schemas.openxmlformats.org/officeDocument/2006/relationships/hyperlink" Target="http://labs-org.ru/html-3/#i-2" TargetMode="External"/><Relationship Id="rId18" Type="http://schemas.openxmlformats.org/officeDocument/2006/relationships/hyperlink" Target="http://labs-org.ru/html-8/#i-2" TargetMode="External"/><Relationship Id="rId7" Type="http://schemas.openxmlformats.org/officeDocument/2006/relationships/hyperlink" Target="http://labs-org.ru/html-4/" TargetMode="External"/><Relationship Id="rId8" Type="http://schemas.openxmlformats.org/officeDocument/2006/relationships/hyperlink" Target="http://labs-org.ru/html-4/#_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abs-org.ru/html-8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abs-org.ru/html-3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labs-org.ru/html-8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Relationship Id="rId4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abs-org.ru/html-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11560" y="230783"/>
            <a:ext cx="7772400" cy="749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HTML. ДЕНЬ 2</a:t>
            </a:r>
            <a:endParaRPr b="1" sz="3200"/>
          </a:p>
        </p:txBody>
      </p:sp>
      <p:sp>
        <p:nvSpPr>
          <p:cNvPr id="85" name="Google Shape;85;p13"/>
          <p:cNvSpPr/>
          <p:nvPr/>
        </p:nvSpPr>
        <p:spPr>
          <a:xfrm>
            <a:off x="792088" y="1196753"/>
            <a:ext cx="730830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Урок 3: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Вставка изображения</a:t>
            </a:r>
            <a:br>
              <a:rPr b="0" i="0" lang="ru-RU" sz="1800" u="none" cap="none" strike="noStrik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Атрибуты тега img</a:t>
            </a:r>
            <a:br>
              <a:rPr b="0" i="0" lang="ru-RU" sz="1800" u="none" cap="none" strike="noStrik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Изображение как ссылка</a:t>
            </a:r>
            <a:br>
              <a:rPr b="0" i="0" lang="ru-RU" sz="1800" u="none" cap="none" strike="noStrik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Фоновое изображение страницы</a:t>
            </a:r>
            <a:endParaRPr sz="18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Урок 4:</a:t>
            </a:r>
            <a:r>
              <a:rPr lang="ru-RU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списков</a:t>
            </a:r>
            <a:br>
              <a:rPr lang="ru-RU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Неупорядоченный список HTML</a:t>
            </a:r>
            <a:br>
              <a:rPr lang="ru-RU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Упорядоченный список HTML</a:t>
            </a:r>
            <a:br>
              <a:rPr lang="ru-RU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Многоуровневый список HTML</a:t>
            </a:r>
            <a:endParaRPr sz="18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Урок 5: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таблицы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Создание таблицы в HTML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Объединение ячеек в таблице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Группировка ячеек: COLGROUP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HTML вложенные таблицы</a:t>
            </a:r>
            <a:endParaRPr sz="18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Урок 6: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Вставка видео и аудио на сайт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Вставка аудио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Вставка видео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Добавление Фавикон Favicon</a:t>
            </a:r>
            <a:endParaRPr sz="18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611560" y="963034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116632"/>
            <a:ext cx="8229600" cy="88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 cap="none"/>
              <a:t>НЕУПОРЯДОЧЕННЫЙ СПИСОК HTML</a:t>
            </a:r>
            <a:endParaRPr sz="3200"/>
          </a:p>
        </p:txBody>
      </p:sp>
      <p:sp>
        <p:nvSpPr>
          <p:cNvPr id="149" name="Google Shape;149;p22"/>
          <p:cNvSpPr/>
          <p:nvPr/>
        </p:nvSpPr>
        <p:spPr>
          <a:xfrm>
            <a:off x="457200" y="980728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Неупорядоченный или ненумерованный список HTML содержит следующие теги: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57200" y="3933056"/>
            <a:ext cx="83529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Т.е. каждый пункт списка должен начинаться тегом </a:t>
            </a:r>
            <a:r>
              <a:rPr lang="ru-RU" sz="18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ru-RU" sz="12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и завершаться его закрывающей парой, вместо которого будет отображаться маркер (диск, окружность или квадрат — зависит от предустановок браузера)</a:t>
            </a:r>
            <a:r>
              <a:rPr lang="ru-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376" y="5373216"/>
            <a:ext cx="5184576" cy="9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7783" y="1796623"/>
            <a:ext cx="3110043" cy="1920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2"/>
          <p:cNvCxnSpPr/>
          <p:nvPr/>
        </p:nvCxnSpPr>
        <p:spPr>
          <a:xfrm>
            <a:off x="467544" y="836712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74638"/>
            <a:ext cx="8229600" cy="492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 cap="none"/>
              <a:t>УПОРЯДОЧЕННЫЙ СПИСОК HTML</a:t>
            </a:r>
            <a:endParaRPr sz="3200"/>
          </a:p>
        </p:txBody>
      </p:sp>
      <p:sp>
        <p:nvSpPr>
          <p:cNvPr id="159" name="Google Shape;159;p23"/>
          <p:cNvSpPr/>
          <p:nvPr/>
        </p:nvSpPr>
        <p:spPr>
          <a:xfrm>
            <a:off x="457200" y="980728"/>
            <a:ext cx="33227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Упорядоченный список в HTML или нумерованный список практически такой же, как и ненумерованный, за исключением первого главного тега: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232" y="1023318"/>
            <a:ext cx="3658247" cy="208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490231" y="3513782"/>
            <a:ext cx="37712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Для нумерованного списка тоже есть различные варианты нумерации: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984" y="3366469"/>
            <a:ext cx="2904072" cy="143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457200" y="5014917"/>
            <a:ext cx="36107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Можно также применять к отдельному пункту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9992" y="5158260"/>
            <a:ext cx="3160520" cy="43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490231" y="5805264"/>
            <a:ext cx="35777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Для того, чтобы продолжить список с определенного номера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5989980"/>
            <a:ext cx="3087298" cy="391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>
            <a:off x="663207" y="3212976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601216" y="836712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539552" y="5733256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3"/>
          <p:cNvCxnSpPr/>
          <p:nvPr/>
        </p:nvCxnSpPr>
        <p:spPr>
          <a:xfrm>
            <a:off x="615498" y="4941168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57200" y="188640"/>
            <a:ext cx="8229600" cy="8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 cap="none"/>
              <a:t>МНОГОУРОВНЕВЫЙ СПИСОК HTML</a:t>
            </a:r>
            <a:endParaRPr sz="3200"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056" y="1428006"/>
            <a:ext cx="3774501" cy="25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293096"/>
            <a:ext cx="4789389" cy="22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565894" y="2001614"/>
            <a:ext cx="40781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Списки с определениями или многоуровневые списки в HTML создаются следующим образом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4"/>
          <p:cNvCxnSpPr/>
          <p:nvPr/>
        </p:nvCxnSpPr>
        <p:spPr>
          <a:xfrm>
            <a:off x="529208" y="1067966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 cap="none"/>
              <a:t>СМЕШАННЫЙ СПИСОК</a:t>
            </a:r>
            <a:endParaRPr sz="3200"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23528" y="1484784"/>
            <a:ext cx="2880320" cy="1724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Чтобы сделать список максимально красивым, можно использовать в одном списке разные виды списков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9242" y="1491357"/>
            <a:ext cx="5308998" cy="186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4005064"/>
            <a:ext cx="5107767" cy="2304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5"/>
          <p:cNvCxnSpPr/>
          <p:nvPr/>
        </p:nvCxnSpPr>
        <p:spPr>
          <a:xfrm>
            <a:off x="529208" y="1196752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ЛАБОРАТОРНАЯ РАБОТА 4.1 </a:t>
            </a:r>
            <a:endParaRPr sz="3600"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560889"/>
            <a:ext cx="5400600" cy="4892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6"/>
          <p:cNvCxnSpPr/>
          <p:nvPr/>
        </p:nvCxnSpPr>
        <p:spPr>
          <a:xfrm>
            <a:off x="457200" y="1268760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95536" y="2204864"/>
            <a:ext cx="842493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УРОК 5:</a:t>
            </a:r>
            <a:r>
              <a:rPr lang="ru-RU"/>
              <a:t> </a:t>
            </a:r>
            <a:br>
              <a:rPr lang="ru-RU"/>
            </a:br>
            <a:r>
              <a:rPr b="1" lang="ru-RU"/>
              <a:t>СОЗДАНИЕ ТАБЛИЦЫ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57200" y="188640"/>
            <a:ext cx="8229600" cy="85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СОЗДАНИЕ ТАБЛИЦЫ В HTML</a:t>
            </a:r>
            <a:endParaRPr sz="3200"/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508" y="1484784"/>
            <a:ext cx="6730060" cy="231690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683568" y="4365104"/>
            <a:ext cx="344457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Создания таблицы начинается с тега </a:t>
            </a:r>
            <a:r>
              <a:rPr lang="ru-RU" sz="16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table </a:t>
            </a:r>
            <a:r>
              <a:rPr lang="ru-RU" sz="16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(от англ. «таблица»). Тег </a:t>
            </a:r>
            <a:r>
              <a:rPr lang="ru-RU" sz="16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ru-RU" sz="16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служит для создания строки. В строке располагаются ячейки — тег </a:t>
            </a:r>
            <a:r>
              <a:rPr lang="ru-RU" sz="16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ru-RU" sz="16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 Завершается таблица закрывающим тегом </a:t>
            </a:r>
            <a:r>
              <a:rPr lang="ru-RU" sz="16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/table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2950" y="4275162"/>
            <a:ext cx="4591050" cy="196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8"/>
          <p:cNvCxnSpPr/>
          <p:nvPr/>
        </p:nvCxnSpPr>
        <p:spPr>
          <a:xfrm>
            <a:off x="745232" y="4005064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745232" y="1038747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457200" y="188640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 ПРИМЕР ТАБЛИЦЫ</a:t>
            </a:r>
            <a:endParaRPr b="1" sz="3200"/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994" y="1437672"/>
            <a:ext cx="6694599" cy="479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457200" y="44624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 cap="none"/>
              <a:t>АТРИБУТЫ ТЕГА TABLE</a:t>
            </a:r>
            <a:endParaRPr sz="3200"/>
          </a:p>
        </p:txBody>
      </p:sp>
      <p:pic>
        <p:nvPicPr>
          <p:cNvPr id="222" name="Google Shape;22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535" y="813594"/>
            <a:ext cx="5693945" cy="556664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/>
          <p:nvPr/>
        </p:nvSpPr>
        <p:spPr>
          <a:xfrm>
            <a:off x="359369" y="1391865"/>
            <a:ext cx="2052391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Важно: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Для ячеек-заголовка таблицы используется тег </a:t>
            </a: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th 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вместо  </a:t>
            </a: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 Браузер размещает содержимое таких ячеек по центру и делает шрифт полужирным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cap="none"/>
              <a:t>АТРИБУТЫ ТЕГА TR — СТРОКИ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916832"/>
            <a:ext cx="8819233" cy="224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23528" y="2348880"/>
            <a:ext cx="8229600" cy="1296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УРОК 3:</a:t>
            </a:r>
            <a:r>
              <a:rPr lang="ru-RU"/>
              <a:t> </a:t>
            </a:r>
            <a:br>
              <a:rPr lang="ru-RU"/>
            </a:br>
            <a:r>
              <a:rPr b="1" lang="ru-RU">
                <a:solidFill>
                  <a:srgbClr val="555555"/>
                </a:solidFill>
              </a:rPr>
              <a:t>ВСТАВКА ИЗОБРАЖЕНИЯ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 cap="none"/>
              <a:t>АТРИБУТЫ ТЕГА TD ИЛИ TH — ЯЧЕЙКИ</a:t>
            </a:r>
            <a:endParaRPr sz="3200"/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215" y="1448370"/>
            <a:ext cx="8082265" cy="500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23528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ВАЖНО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340768"/>
            <a:ext cx="7870757" cy="50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57200" y="188640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ТЕГ CAPTION</a:t>
            </a:r>
            <a:endParaRPr b="1" sz="3200"/>
          </a:p>
        </p:txBody>
      </p:sp>
      <p:sp>
        <p:nvSpPr>
          <p:cNvPr id="247" name="Google Shape;247;p34"/>
          <p:cNvSpPr/>
          <p:nvPr/>
        </p:nvSpPr>
        <p:spPr>
          <a:xfrm>
            <a:off x="611560" y="980728"/>
            <a:ext cx="80752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Тег </a:t>
            </a: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caption 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заголовка таблицы может иметь атрибут, определяющий расположение заголовка — </a:t>
            </a: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align 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— со следующими значениями:</a:t>
            </a:r>
            <a:endParaRPr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7254E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top 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— заголовок над таблицей,</a:t>
            </a:r>
            <a:endParaRPr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7254E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bottom 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— заголовок под таблицей,</a:t>
            </a:r>
            <a:endParaRPr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7254E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left 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— заголовок вверху и выровнен влево,</a:t>
            </a:r>
            <a:endParaRPr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7254E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right 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— заголовок вверху и выровнен вправо. </a:t>
            </a:r>
            <a:endParaRPr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К сожалению не все значения «работают» во всех браузерах.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3933056"/>
            <a:ext cx="5199274" cy="258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ПРИМЕР</a:t>
            </a:r>
            <a:endParaRPr b="1" sz="3200"/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095128"/>
            <a:ext cx="5904656" cy="5214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18864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Объединение ячеек в таблице</a:t>
            </a:r>
            <a:endParaRPr sz="3200"/>
          </a:p>
        </p:txBody>
      </p:sp>
      <p:sp>
        <p:nvSpPr>
          <p:cNvPr id="260" name="Google Shape;260;p36"/>
          <p:cNvSpPr/>
          <p:nvPr/>
        </p:nvSpPr>
        <p:spPr>
          <a:xfrm>
            <a:off x="457200" y="1209526"/>
            <a:ext cx="84460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 происходит при помощи двух атрибутов тега td: </a:t>
            </a:r>
            <a:r>
              <a:rPr lang="ru-RU" sz="18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COLSPAN </a:t>
            </a: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— объединение ячеек по горизонтали, </a:t>
            </a:r>
            <a:r>
              <a:rPr lang="ru-RU" sz="18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ROWSPAN </a:t>
            </a: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— объединение ячеек по вертикали.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492896"/>
            <a:ext cx="4191208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238" y="2492896"/>
            <a:ext cx="4006561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95536" y="11663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ПРИМЕР</a:t>
            </a:r>
            <a:endParaRPr b="1" sz="3600"/>
          </a:p>
        </p:txBody>
      </p:sp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776" y="3429000"/>
            <a:ext cx="5962955" cy="325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985590"/>
            <a:ext cx="4649959" cy="244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457200" y="188640"/>
            <a:ext cx="82296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ЛАБОРАТОРНАЯ РАБОТА 5.1</a:t>
            </a:r>
            <a:endParaRPr sz="3200"/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052736"/>
            <a:ext cx="6786852" cy="554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457200" y="44624"/>
            <a:ext cx="8229600" cy="678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ГРУППИРОВКА ЯЧЕЕК: COLGROUP</a:t>
            </a:r>
            <a:endParaRPr sz="3200"/>
          </a:p>
        </p:txBody>
      </p:sp>
      <p:sp>
        <p:nvSpPr>
          <p:cNvPr id="281" name="Google Shape;281;p39"/>
          <p:cNvSpPr/>
          <p:nvPr/>
        </p:nvSpPr>
        <p:spPr>
          <a:xfrm>
            <a:off x="440287" y="998773"/>
            <a:ext cx="251810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Элемент </a:t>
            </a: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colgroup 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позволяет создавать группы колонок с одинаковыми свойствами.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685" y="998773"/>
            <a:ext cx="5732530" cy="198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856" y="3140968"/>
            <a:ext cx="5338936" cy="35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200" cap="none"/>
              <a:t>АТРИБУТЫ ТЕГА COLGROUP</a:t>
            </a:r>
            <a:endParaRPr sz="3200"/>
          </a:p>
        </p:txBody>
      </p:sp>
      <p:pic>
        <p:nvPicPr>
          <p:cNvPr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988295"/>
            <a:ext cx="5412668" cy="568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200" cap="none"/>
              <a:t>АТРИБУТЫ ТЕГА COLGROUP</a:t>
            </a:r>
            <a:endParaRPr sz="3200"/>
          </a:p>
        </p:txBody>
      </p:sp>
      <p:pic>
        <p:nvPicPr>
          <p:cNvPr id="295" name="Google Shape;2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196752"/>
            <a:ext cx="6642785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79512" y="188640"/>
            <a:ext cx="8712968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РАЗМЕЩЕНИЕ ИЗОБРАЖЕНИЯ В HTML</a:t>
            </a:r>
            <a:endParaRPr b="1" sz="320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412776"/>
            <a:ext cx="8229600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Форматы изображений для размещения на сайте: </a:t>
            </a:r>
            <a:r>
              <a:rPr i="1" lang="ru-RU" sz="2800"/>
              <a:t>.gif</a:t>
            </a:r>
            <a:r>
              <a:rPr lang="ru-RU" sz="2800"/>
              <a:t>, </a:t>
            </a:r>
            <a:r>
              <a:rPr i="1" lang="ru-RU" sz="2800"/>
              <a:t>.png-8</a:t>
            </a:r>
            <a:r>
              <a:rPr lang="ru-RU" sz="2800"/>
              <a:t>, </a:t>
            </a:r>
            <a:r>
              <a:rPr i="1" lang="ru-RU" sz="2800"/>
              <a:t>.png-24</a:t>
            </a:r>
            <a:r>
              <a:rPr lang="ru-RU" sz="2800"/>
              <a:t>, </a:t>
            </a:r>
            <a:r>
              <a:rPr i="1" lang="ru-RU" sz="2800"/>
              <a:t>.png-32</a:t>
            </a:r>
            <a:r>
              <a:rPr lang="ru-RU" sz="2800"/>
              <a:t> и </a:t>
            </a:r>
            <a:r>
              <a:rPr i="1" lang="ru-RU" sz="2800"/>
              <a:t>.jpg</a:t>
            </a:r>
            <a:r>
              <a:rPr lang="ru-RU" sz="2800"/>
              <a:t> (в случае необходимости размещения качественного фото)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3717032"/>
            <a:ext cx="8138436" cy="2016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5"/>
          <p:cNvCxnSpPr/>
          <p:nvPr/>
        </p:nvCxnSpPr>
        <p:spPr>
          <a:xfrm>
            <a:off x="611560" y="1003468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HTML вложенные таблицы</a:t>
            </a:r>
            <a:endParaRPr sz="3200"/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764704"/>
            <a:ext cx="6086414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437" y="3068959"/>
            <a:ext cx="7417931" cy="35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Лабораторная работа 5.2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903644"/>
            <a:ext cx="4968552" cy="58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457200" y="20263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Лабораторная работа 5.3</a:t>
            </a:r>
            <a:endParaRPr sz="3200"/>
          </a:p>
        </p:txBody>
      </p:sp>
      <p:pic>
        <p:nvPicPr>
          <p:cNvPr id="314" name="Google Shape;3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1052736"/>
            <a:ext cx="5085835" cy="552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95536" y="2204864"/>
            <a:ext cx="842493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УРОК 6:</a:t>
            </a:r>
            <a:r>
              <a:rPr lang="ru-RU"/>
              <a:t> </a:t>
            </a:r>
            <a:br>
              <a:rPr lang="ru-RU"/>
            </a:br>
            <a:r>
              <a:rPr b="1" lang="ru-RU"/>
              <a:t>ВСТАВКА ВИДЕО И АУДИО НА САЙТЕ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683568" y="188640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ВСТАВКА АУДИО</a:t>
            </a:r>
            <a:endParaRPr sz="3200"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683568" y="1052736"/>
            <a:ext cx="3618280" cy="1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Форматы аудио-файлов: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mp3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wav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ogg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26" name="Google Shape;326;p46"/>
          <p:cNvSpPr/>
          <p:nvPr/>
        </p:nvSpPr>
        <p:spPr>
          <a:xfrm>
            <a:off x="683568" y="2967335"/>
            <a:ext cx="7776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вставки аудио-плеера используется следующий код: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3615407"/>
            <a:ext cx="6617321" cy="110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696" y="5034231"/>
            <a:ext cx="5844630" cy="1491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46"/>
          <p:cNvCxnSpPr/>
          <p:nvPr/>
        </p:nvCxnSpPr>
        <p:spPr>
          <a:xfrm>
            <a:off x="683568" y="912206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/>
          <p:nvPr/>
        </p:nvSpPr>
        <p:spPr>
          <a:xfrm>
            <a:off x="467544" y="188640"/>
            <a:ext cx="82192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АТРИБУТЫ ТЕГА &lt;audio&gt; ДЛЯ ПЛЕЕРА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340768"/>
            <a:ext cx="8138578" cy="4320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47"/>
          <p:cNvCxnSpPr/>
          <p:nvPr/>
        </p:nvCxnSpPr>
        <p:spPr>
          <a:xfrm>
            <a:off x="827584" y="836712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ВСТАВКА ВИДЕО</a:t>
            </a:r>
            <a:endParaRPr sz="3200"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5436096" y="3861048"/>
            <a:ext cx="3538736" cy="132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Формат видео-файлов: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MP4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WebM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Ogg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" y="1196752"/>
            <a:ext cx="8867328" cy="1357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2842648"/>
            <a:ext cx="4419600" cy="405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8"/>
          <p:cNvCxnSpPr/>
          <p:nvPr/>
        </p:nvCxnSpPr>
        <p:spPr>
          <a:xfrm>
            <a:off x="323528" y="1052736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457200" y="26064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Другие возможности вставки аудио на сайт</a:t>
            </a:r>
            <a:endParaRPr sz="3200"/>
          </a:p>
        </p:txBody>
      </p:sp>
      <p:pic>
        <p:nvPicPr>
          <p:cNvPr id="351" name="Google Shape;351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556792"/>
            <a:ext cx="7649030" cy="4176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49"/>
          <p:cNvCxnSpPr/>
          <p:nvPr/>
        </p:nvCxnSpPr>
        <p:spPr>
          <a:xfrm>
            <a:off x="827584" y="1052736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/>
          <p:nvPr/>
        </p:nvSpPr>
        <p:spPr>
          <a:xfrm>
            <a:off x="569248" y="188640"/>
            <a:ext cx="81072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Атрибуты тега </a:t>
            </a:r>
            <a:r>
              <a:rPr b="1" lang="ru-RU" sz="32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&lt;video&gt; </a:t>
            </a:r>
            <a:r>
              <a:rPr b="1" lang="ru-RU" sz="32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для плеера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412776"/>
            <a:ext cx="8640960" cy="3960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50"/>
          <p:cNvCxnSpPr/>
          <p:nvPr/>
        </p:nvCxnSpPr>
        <p:spPr>
          <a:xfrm>
            <a:off x="569248" y="908720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457200" y="274638"/>
            <a:ext cx="8003232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ПРИМЕР</a:t>
            </a:r>
            <a:endParaRPr b="1" sz="3200"/>
          </a:p>
        </p:txBody>
      </p:sp>
      <p:pic>
        <p:nvPicPr>
          <p:cNvPr id="365" name="Google Shape;365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783776"/>
            <a:ext cx="8798520" cy="42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8" y="3140968"/>
            <a:ext cx="6780315" cy="2160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51"/>
          <p:cNvCxnSpPr/>
          <p:nvPr/>
        </p:nvCxnSpPr>
        <p:spPr>
          <a:xfrm>
            <a:off x="457200" y="1052736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ПРИМЕР</a:t>
            </a:r>
            <a:endParaRPr b="1" sz="3200"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96581"/>
            <a:ext cx="8435280" cy="2088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893" y="3645024"/>
            <a:ext cx="8123277" cy="2304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/>
          <p:nvPr/>
        </p:nvCxnSpPr>
        <p:spPr>
          <a:xfrm>
            <a:off x="817240" y="980728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title"/>
          </p:nvPr>
        </p:nvSpPr>
        <p:spPr>
          <a:xfrm>
            <a:off x="457200" y="274638"/>
            <a:ext cx="8229600" cy="824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ФАВИКОН FAVICON</a:t>
            </a:r>
            <a:endParaRPr sz="3200"/>
          </a:p>
        </p:txBody>
      </p:sp>
      <p:sp>
        <p:nvSpPr>
          <p:cNvPr id="373" name="Google Shape;373;p52"/>
          <p:cNvSpPr/>
          <p:nvPr/>
        </p:nvSpPr>
        <p:spPr>
          <a:xfrm>
            <a:off x="539552" y="1412776"/>
            <a:ext cx="83529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Фавиконка отображается в адресной строке браузера перед URL страницы, также Фавикон можно заметить во вкладке браузера страницы. Поисковые системы передают Favicon вместе с результатами поиска.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2"/>
          <p:cNvSpPr/>
          <p:nvPr/>
        </p:nvSpPr>
        <p:spPr>
          <a:xfrm>
            <a:off x="2627784" y="2926685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файлы с расширением </a:t>
            </a:r>
            <a:r>
              <a:rPr i="1"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.ico</a:t>
            </a:r>
            <a:endParaRPr sz="18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размер 16×16 пикселей</a:t>
            </a:r>
            <a:endParaRPr b="0" i="0" sz="18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5" name="Google Shape;375;p52"/>
          <p:cNvSpPr/>
          <p:nvPr/>
        </p:nvSpPr>
        <p:spPr>
          <a:xfrm>
            <a:off x="971600" y="3934797"/>
            <a:ext cx="77768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Сервис для преобразования в ico-формат: </a:t>
            </a:r>
            <a:endParaRPr sz="18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http://image.online-convert.com/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68" y="4976596"/>
            <a:ext cx="8263580" cy="111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52"/>
          <p:cNvCxnSpPr/>
          <p:nvPr/>
        </p:nvCxnSpPr>
        <p:spPr>
          <a:xfrm>
            <a:off x="889248" y="1052736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 cap="none"/>
              <a:t>АТРИБУТЫ ТЕГА IMG</a:t>
            </a:r>
            <a:endParaRPr sz="3600"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772816"/>
            <a:ext cx="3758264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960" y="1628800"/>
            <a:ext cx="4743450" cy="389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7"/>
          <p:cNvCxnSpPr/>
          <p:nvPr/>
        </p:nvCxnSpPr>
        <p:spPr>
          <a:xfrm>
            <a:off x="529208" y="1052736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116632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 cap="none"/>
              <a:t>ИЗОБРАЖЕНИЕ КАК ССЫЛКА</a:t>
            </a:r>
            <a:endParaRPr sz="3600"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556792"/>
            <a:ext cx="6042781" cy="4896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/>
          <p:nvPr/>
        </p:nvCxnSpPr>
        <p:spPr>
          <a:xfrm>
            <a:off x="683568" y="908720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116632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 cap="none"/>
              <a:t>ФОНОВОЕ ИЗОБРАЖЕНИЕ СТРАНИЦЫ</a:t>
            </a:r>
            <a:endParaRPr sz="3600"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908720"/>
            <a:ext cx="7859159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323528" y="2052131"/>
            <a:ext cx="259228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Изображение будет растиражировано по всей странице.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Атрибут </a:t>
            </a:r>
            <a:r>
              <a:rPr lang="ru-RU" sz="18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bgproperties </a:t>
            </a: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со значением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fixed </a:t>
            </a: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позволит сделать задний фон статичным во время использования прокрутки страницы.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848" y="2066121"/>
            <a:ext cx="5720916" cy="4531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/>
          <p:cNvCxnSpPr/>
          <p:nvPr/>
        </p:nvCxnSpPr>
        <p:spPr>
          <a:xfrm>
            <a:off x="467544" y="836712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ЛАБОРАТОРНАЯ РАБОТА 3.1</a:t>
            </a:r>
            <a:endParaRPr b="1" sz="3200"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67" y="1628800"/>
            <a:ext cx="8326666" cy="2434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0"/>
          <p:cNvCxnSpPr/>
          <p:nvPr/>
        </p:nvCxnSpPr>
        <p:spPr>
          <a:xfrm>
            <a:off x="457200" y="1196752"/>
            <a:ext cx="800323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395536" y="2279774"/>
            <a:ext cx="849694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УРОК 4:</a:t>
            </a:r>
            <a:r>
              <a:rPr lang="ru-RU" sz="32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32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СОЗДАНИЕ СПИСКОВ</a:t>
            </a:r>
            <a:endParaRPr b="1" sz="32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