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://labs-org.ru/html-7/#i" TargetMode="External"/><Relationship Id="rId10" Type="http://schemas.openxmlformats.org/officeDocument/2006/relationships/hyperlink" Target="http://labs-org.ru/html-7/#__HTML" TargetMode="External"/><Relationship Id="rId13" Type="http://schemas.openxmlformats.org/officeDocument/2006/relationships/hyperlink" Target="http://labs-org.ru/html-7/#i-2" TargetMode="External"/><Relationship Id="rId12" Type="http://schemas.openxmlformats.org/officeDocument/2006/relationships/hyperlink" Target="http://labs-org.ru/html-7/#i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labs-org.ru/html-7/" TargetMode="External"/><Relationship Id="rId4" Type="http://schemas.openxmlformats.org/officeDocument/2006/relationships/hyperlink" Target="http://labs-org.ru/html-7/#___html" TargetMode="External"/><Relationship Id="rId9" Type="http://schemas.openxmlformats.org/officeDocument/2006/relationships/hyperlink" Target="http://labs-org.ru/html-7/#__HTML" TargetMode="External"/><Relationship Id="rId14" Type="http://schemas.openxmlformats.org/officeDocument/2006/relationships/hyperlink" Target="http://labs-org.ru/html-7/#i-2" TargetMode="External"/><Relationship Id="rId5" Type="http://schemas.openxmlformats.org/officeDocument/2006/relationships/hyperlink" Target="http://labs-org.ru/html-7/#_html" TargetMode="External"/><Relationship Id="rId6" Type="http://schemas.openxmlformats.org/officeDocument/2006/relationships/hyperlink" Target="http://labs-org.ru/html-7/#_html" TargetMode="External"/><Relationship Id="rId7" Type="http://schemas.openxmlformats.org/officeDocument/2006/relationships/hyperlink" Target="http://labs-org.ru/html-7/#_HTML" TargetMode="External"/><Relationship Id="rId8" Type="http://schemas.openxmlformats.org/officeDocument/2006/relationships/hyperlink" Target="http://labs-org.ru/html-7/#_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130063" y="135968"/>
            <a:ext cx="10334444" cy="64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Урок 8:</a:t>
            </a:r>
            <a:r>
              <a:rPr b="0" i="0" lang="ru-RU" sz="3200" u="none" cap="none" strike="noStrike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1" i="0" lang="ru-RU" sz="3200" u="none" cap="none" strike="noStrike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Создание форм</a:t>
            </a:r>
            <a:endParaRPr b="1" i="0" sz="32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200"/>
              <a:buFont typeface="Noto Sans Symbols"/>
              <a:buChar char="▪"/>
            </a:pPr>
            <a:r>
              <a:rPr b="0" i="0" lang="ru-RU" sz="3200" u="sng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Создание и работа с формами в html</a:t>
            </a:r>
            <a:endParaRPr b="0" i="0" sz="3200" u="none" strike="noStrike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sng" strike="noStrike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5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200"/>
              <a:buFont typeface="Noto Sans Symbols"/>
              <a:buChar char="▪"/>
            </a:pPr>
            <a:r>
              <a:rPr b="0" i="0" lang="ru-RU" sz="3200" u="sng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Элементы формы html</a:t>
            </a:r>
            <a:endParaRPr b="0" i="0" sz="3200" u="none" strike="noStrike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sng" strike="noStrike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7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200"/>
              <a:buFont typeface="Noto Sans Symbols"/>
              <a:buChar char="▪"/>
            </a:pPr>
            <a:r>
              <a:rPr b="0" i="0" lang="ru-RU" sz="3200" u="sng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Выпадающий список HTML</a:t>
            </a:r>
            <a:endParaRPr b="0" i="0" sz="3200" u="none" strike="noStrike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sng" strike="noStrike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9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200"/>
              <a:buFont typeface="Noto Sans Symbols"/>
              <a:buChar char="▪"/>
            </a:pPr>
            <a:r>
              <a:rPr b="0" i="0" lang="ru-RU" sz="3200" u="sng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0"/>
              </a:rPr>
              <a:t>Текстовая область в HTML</a:t>
            </a:r>
            <a:endParaRPr b="0" i="0" sz="3200" u="none" strike="noStrike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sng" strike="noStrike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11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200"/>
              <a:buFont typeface="Noto Sans Symbols"/>
              <a:buChar char="▪"/>
            </a:pPr>
            <a:r>
              <a:rPr b="0" i="0" lang="ru-RU" sz="3200" u="sng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2"/>
              </a:rPr>
              <a:t>Другие элементы</a:t>
            </a:r>
            <a:endParaRPr b="0" i="0" sz="3200" u="none" strike="noStrike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sng" strike="noStrike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  <a:hlinkClick r:id="rId13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200"/>
              <a:buFont typeface="Noto Sans Symbols"/>
              <a:buChar char="▪"/>
            </a:pPr>
            <a:r>
              <a:rPr b="0" i="0" lang="ru-RU" sz="3200" u="sng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4"/>
              </a:rPr>
              <a:t>Дополнительные элементы и атрибуты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365125"/>
            <a:ext cx="10515600" cy="756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Выпадающий список HTML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195" y="1290367"/>
            <a:ext cx="9210616" cy="353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1528" y="4995412"/>
            <a:ext cx="72199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365126"/>
            <a:ext cx="10515600" cy="78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Выпадающий список HTML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1610" y="1629493"/>
            <a:ext cx="7100798" cy="449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838200" y="330621"/>
            <a:ext cx="10515600" cy="79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Сложные выпадающие списки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564" y="1378965"/>
            <a:ext cx="8164006" cy="474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Многозначный выбор в списке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37" y="2214025"/>
            <a:ext cx="9810774" cy="299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838200" y="330621"/>
            <a:ext cx="10515600" cy="842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Текстовая область в HTML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8361" y="1328380"/>
            <a:ext cx="8195277" cy="506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838200" y="365126"/>
            <a:ext cx="10515600" cy="652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Другие элементы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870" y="1607567"/>
            <a:ext cx="9457051" cy="3706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Другие элементы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415" y="1578360"/>
            <a:ext cx="7181850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Дополнительные элементы и атрибуты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839" y="1868696"/>
            <a:ext cx="9890847" cy="434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838200" y="365125"/>
            <a:ext cx="10515600" cy="747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Атрибут  disabled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175" y="1176062"/>
            <a:ext cx="7233372" cy="53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Атрибут readonly 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052" y="1419134"/>
            <a:ext cx="9989083" cy="3463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Создание и работа с формами в html</a:t>
            </a:r>
            <a:endParaRPr/>
          </a:p>
        </p:txBody>
      </p:sp>
      <p:pic>
        <p:nvPicPr>
          <p:cNvPr id="90" name="Google Shape;9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200" y="2175101"/>
            <a:ext cx="10412417" cy="288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560717" y="339248"/>
            <a:ext cx="10793083" cy="8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Элемент fieldset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9695" y="1387414"/>
            <a:ext cx="6820350" cy="495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838200" y="365125"/>
            <a:ext cx="10515600" cy="67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Лабораторная работа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5523" y="1286684"/>
            <a:ext cx="6606817" cy="5122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АТРИБУТЫ ФОРМЫ</a:t>
            </a:r>
            <a:endParaRPr/>
          </a:p>
        </p:txBody>
      </p:sp>
      <p:pic>
        <p:nvPicPr>
          <p:cNvPr id="96" name="Google Shape;9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924" y="1497665"/>
            <a:ext cx="6164691" cy="291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5453" y="4460437"/>
            <a:ext cx="71151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21996"/>
            <a:ext cx="10515600" cy="78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Текстовое поле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608" y="1543050"/>
            <a:ext cx="8584532" cy="440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6"/>
            <a:ext cx="10515600" cy="78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Поле ввода пароля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376" y="1343386"/>
            <a:ext cx="9778605" cy="4099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03696" y="365126"/>
            <a:ext cx="10515600" cy="730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Кнопка SUBMIT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78" y="1716566"/>
            <a:ext cx="10171974" cy="391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30621"/>
            <a:ext cx="10515600" cy="790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Кнопка очистки формы</a:t>
            </a:r>
            <a:endParaRPr/>
          </a:p>
        </p:txBody>
      </p:sp>
      <p:pic>
        <p:nvPicPr>
          <p:cNvPr id="121" name="Google Shape;12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441" y="1792302"/>
            <a:ext cx="9182865" cy="368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6"/>
            <a:ext cx="10515600" cy="73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HTML флажок</a:t>
            </a:r>
            <a:endParaRPr/>
          </a:p>
        </p:txBody>
      </p:sp>
      <p:pic>
        <p:nvPicPr>
          <p:cNvPr id="127" name="Google Shape;12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343" y="1130060"/>
            <a:ext cx="6747328" cy="527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77815" y="149464"/>
            <a:ext cx="10515600" cy="67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Radio кнопка</a:t>
            </a:r>
            <a:endParaRPr/>
          </a:p>
        </p:txBody>
      </p:sp>
      <p:pic>
        <p:nvPicPr>
          <p:cNvPr id="133" name="Google Shape;13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626" y="828135"/>
            <a:ext cx="6582016" cy="423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4783" y="5392497"/>
            <a:ext cx="73818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