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6" r:id="rId5"/>
    <p:sldId id="267" r:id="rId6"/>
    <p:sldId id="262" r:id="rId7"/>
    <p:sldId id="265" r:id="rId8"/>
    <p:sldId id="261" r:id="rId9"/>
    <p:sldId id="269" r:id="rId10"/>
    <p:sldId id="270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928"/>
    <a:srgbClr val="13092A"/>
    <a:srgbClr val="13092B"/>
    <a:srgbClr val="12092A"/>
    <a:srgbClr val="120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AB0DD-39B6-487D-9431-CF9616969E57}" v="1" dt="2025-02-11T06:06:08.655"/>
    <p1510:client id="{856ED191-154A-40D7-B29F-9B3C376B2A86}" v="660" dt="2025-02-10T17:48:47.353"/>
    <p1510:client id="{9C326C25-D3F4-A046-B18B-91223E1832E5}" v="1709" dt="2025-02-11T09:29: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AI Agents Market</a:t>
            </a:r>
            <a:r>
              <a:rPr lang="en-US" b="1" baseline="0">
                <a:solidFill>
                  <a:schemeClr val="bg1"/>
                </a:solidFill>
              </a:rPr>
              <a:t> Size (US $B)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(US $B)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  <c:pt idx="5">
                  <c:v>2028</c:v>
                </c:pt>
                <c:pt idx="6">
                  <c:v>2029</c:v>
                </c:pt>
                <c:pt idx="7">
                  <c:v>2030</c:v>
                </c:pt>
                <c:pt idx="8">
                  <c:v>2031</c:v>
                </c:pt>
                <c:pt idx="9">
                  <c:v>2032</c:v>
                </c:pt>
                <c:pt idx="10">
                  <c:v>2033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3.66</c:v>
                </c:pt>
                <c:pt idx="1">
                  <c:v>5.26</c:v>
                </c:pt>
                <c:pt idx="2">
                  <c:v>7.57</c:v>
                </c:pt>
                <c:pt idx="3">
                  <c:v>10.88</c:v>
                </c:pt>
                <c:pt idx="4">
                  <c:v>15.64</c:v>
                </c:pt>
                <c:pt idx="5">
                  <c:v>22.5</c:v>
                </c:pt>
                <c:pt idx="6">
                  <c:v>32.369999999999997</c:v>
                </c:pt>
                <c:pt idx="7">
                  <c:v>46.58</c:v>
                </c:pt>
                <c:pt idx="8">
                  <c:v>67.06</c:v>
                </c:pt>
                <c:pt idx="9">
                  <c:v>96.57</c:v>
                </c:pt>
                <c:pt idx="10">
                  <c:v>139.12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342-8D48-EB3266641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3021312"/>
        <c:axId val="2046982672"/>
      </c:barChart>
      <c:catAx>
        <c:axId val="9030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982672"/>
        <c:crosses val="autoZero"/>
        <c:auto val="1"/>
        <c:lblAlgn val="ctr"/>
        <c:lblOffset val="100"/>
        <c:noMultiLvlLbl val="0"/>
      </c:catAx>
      <c:valAx>
        <c:axId val="2046982672"/>
        <c:scaling>
          <c:orientation val="minMax"/>
          <c:max val="1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Global Embedded</a:t>
            </a:r>
            <a:r>
              <a:rPr lang="en-US" b="1" baseline="0">
                <a:solidFill>
                  <a:schemeClr val="bg1"/>
                </a:solidFill>
              </a:rPr>
              <a:t> Systems</a:t>
            </a:r>
            <a:r>
              <a:rPr lang="en-US" b="1">
                <a:solidFill>
                  <a:schemeClr val="bg1"/>
                </a:solidFill>
              </a:rPr>
              <a:t> Market</a:t>
            </a:r>
            <a:r>
              <a:rPr lang="en-US" b="1" baseline="0">
                <a:solidFill>
                  <a:schemeClr val="bg1"/>
                </a:solidFill>
              </a:rPr>
              <a:t> Size (US $B)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(US $B)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  <c:pt idx="5">
                  <c:v>2028</c:v>
                </c:pt>
                <c:pt idx="6">
                  <c:v>2029</c:v>
                </c:pt>
                <c:pt idx="7">
                  <c:v>2030</c:v>
                </c:pt>
                <c:pt idx="8">
                  <c:v>2031</c:v>
                </c:pt>
                <c:pt idx="9">
                  <c:v>2032</c:v>
                </c:pt>
                <c:pt idx="10">
                  <c:v>2033</c:v>
                </c:pt>
                <c:pt idx="11">
                  <c:v>2034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170.04</c:v>
                </c:pt>
                <c:pt idx="1">
                  <c:v>178.15</c:v>
                </c:pt>
                <c:pt idx="2">
                  <c:v>186.65</c:v>
                </c:pt>
                <c:pt idx="3">
                  <c:v>195.55</c:v>
                </c:pt>
                <c:pt idx="4">
                  <c:v>204.88</c:v>
                </c:pt>
                <c:pt idx="5">
                  <c:v>214.65</c:v>
                </c:pt>
                <c:pt idx="6">
                  <c:v>224.89</c:v>
                </c:pt>
                <c:pt idx="7">
                  <c:v>235.62</c:v>
                </c:pt>
                <c:pt idx="8">
                  <c:v>246.86</c:v>
                </c:pt>
                <c:pt idx="9">
                  <c:v>258.64</c:v>
                </c:pt>
                <c:pt idx="10">
                  <c:v>270.97000000000003</c:v>
                </c:pt>
                <c:pt idx="11">
                  <c:v>283.89999999999998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342-8D48-EB3266641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3021312"/>
        <c:axId val="2046982672"/>
      </c:barChart>
      <c:catAx>
        <c:axId val="9030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982672"/>
        <c:crosses val="autoZero"/>
        <c:auto val="1"/>
        <c:lblAlgn val="ctr"/>
        <c:lblOffset val="100"/>
        <c:noMultiLvlLbl val="0"/>
      </c:catAx>
      <c:valAx>
        <c:axId val="2046982672"/>
        <c:scaling>
          <c:orientation val="minMax"/>
          <c:max val="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Segment-wise</a:t>
            </a:r>
            <a:r>
              <a:rPr lang="en-US" b="1" baseline="0">
                <a:solidFill>
                  <a:schemeClr val="bg1"/>
                </a:solidFill>
              </a:rPr>
              <a:t> share (2023)</a:t>
            </a:r>
            <a:endParaRPr lang="en-US" b="1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3F-444C-834B-424C16DB32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3F-444C-834B-424C16DB32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3F-444C-834B-424C16DB32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3F-444C-834B-424C16DB32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3F-444C-834B-424C16DB32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Automotive</c:v>
                </c:pt>
                <c:pt idx="1">
                  <c:v>Telecom</c:v>
                </c:pt>
                <c:pt idx="2">
                  <c:v>Healthcare</c:v>
                </c:pt>
                <c:pt idx="3">
                  <c:v>Industrial</c:v>
                </c:pt>
                <c:pt idx="4">
                  <c:v>Consumer Electronics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0.34200000000000003</c:v>
                </c:pt>
                <c:pt idx="1">
                  <c:v>0.22500000000000001</c:v>
                </c:pt>
                <c:pt idx="2">
                  <c:v>0.20300000000000001</c:v>
                </c:pt>
                <c:pt idx="3" formatCode="0%">
                  <c:v>0.15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E-2D46-A6A2-846D8C4D4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/>
                </a:solidFill>
              </a:rPr>
              <a:t>Embedded/Edge</a:t>
            </a:r>
            <a:r>
              <a:rPr lang="en-US" b="1" baseline="0">
                <a:solidFill>
                  <a:schemeClr val="bg1"/>
                </a:solidFill>
              </a:rPr>
              <a:t> AI Market Estimation (US $B)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(US $B)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  <c:pt idx="5">
                  <c:v>2028</c:v>
                </c:pt>
                <c:pt idx="6">
                  <c:v>2029</c:v>
                </c:pt>
                <c:pt idx="7">
                  <c:v>2030</c:v>
                </c:pt>
                <c:pt idx="8">
                  <c:v>2031</c:v>
                </c:pt>
                <c:pt idx="9">
                  <c:v>2032</c:v>
                </c:pt>
                <c:pt idx="10">
                  <c:v>2033</c:v>
                </c:pt>
                <c:pt idx="11">
                  <c:v>2034</c:v>
                </c:pt>
              </c:numCache>
            </c:numRef>
          </c:cat>
          <c:val>
            <c:numRef>
              <c:f>Sheet1!$B$2:$B$13</c:f>
              <c:numCache>
                <c:formatCode>0.00</c:formatCode>
                <c:ptCount val="12"/>
                <c:pt idx="0">
                  <c:v>11.902800000000001</c:v>
                </c:pt>
                <c:pt idx="1">
                  <c:v>13.717550000000003</c:v>
                </c:pt>
                <c:pt idx="2">
                  <c:v>15.809255000000006</c:v>
                </c:pt>
                <c:pt idx="3">
                  <c:v>18.219393500000006</c:v>
                </c:pt>
                <c:pt idx="4">
                  <c:v>20.997536560000011</c:v>
                </c:pt>
                <c:pt idx="5">
                  <c:v>24.198718005000014</c:v>
                </c:pt>
                <c:pt idx="6">
                  <c:v>27.888444730300016</c:v>
                </c:pt>
                <c:pt idx="7">
                  <c:v>32.140970617140027</c:v>
                </c:pt>
                <c:pt idx="8">
                  <c:v>37.041643354562034</c:v>
                </c:pt>
                <c:pt idx="9">
                  <c:v>42.690171356016833</c:v>
                </c:pt>
                <c:pt idx="10">
                  <c:v>49.197847608930843</c:v>
                </c:pt>
                <c:pt idx="11">
                  <c:v>56.69998830052409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4-064B-8D21-56BB115F1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3021312"/>
        <c:axId val="2046982672"/>
      </c:barChart>
      <c:catAx>
        <c:axId val="9030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982672"/>
        <c:crosses val="autoZero"/>
        <c:auto val="1"/>
        <c:lblAlgn val="ctr"/>
        <c:lblOffset val="100"/>
        <c:noMultiLvlLbl val="0"/>
      </c:catAx>
      <c:valAx>
        <c:axId val="2046982672"/>
        <c:scaling>
          <c:orientation val="minMax"/>
          <c:max val="60"/>
          <c:min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4AB2-07F5-F644-AE79-FCAC6A590EF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113E2-10A9-574C-95CB-0E4E64EE4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113E2-10A9-574C-95CB-0E4E64EE4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8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68B7-26BB-A6E7-D685-3B6A03D6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A529AD-8A51-2EB6-26E1-6AE687C7C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92EA0-8EDF-2588-4777-5E6F5C442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4FFE-7A77-1E3E-F879-B2941CC51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113E2-10A9-574C-95CB-0E4E64EE4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A08F7-953E-C9AE-2C35-87CE9F9D9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CB07F-2538-4463-850E-D89799AFE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CD13E7-CF82-5B16-E201-7B53EC0F7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8120-A2AB-7878-F650-F0B3E2745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113E2-10A9-574C-95CB-0E4E64EE4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EAD9C-B91A-3A2A-0971-84199284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C9343-022A-CEEE-BD5C-8B310179F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AA1E9C-96F5-BE21-163B-9971D5D56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7BD-E986-EA3A-417C-67457897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113E2-10A9-574C-95CB-0E4E64EE4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24548-4C0E-4C45-2961-ADD1F1346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33E36-34E3-71A7-6F84-B6CB8CC02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D671CB-E4F1-1DF5-3AC9-E6429CA3E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889F-9872-2E90-FC5E-413D39513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113E2-10A9-574C-95CB-0E4E64EE4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0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CCBCB-BF1A-FBCC-A94A-184654378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FAD18-1D76-E8B6-C11A-4227F01CC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FFF10-419B-0464-3F1A-08B6E30FE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B50B8-F3D5-1CD0-6492-BE37AD3F1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113E2-10A9-574C-95CB-0E4E64EE4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87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84067-81F9-31DC-15A2-3A89214D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AD5AF-ED86-AF45-A2CF-8A40193F2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C0806-4070-E515-4216-915EC6F9D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CEDD-868C-CF09-E5C3-E9E952E75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113E2-10A9-574C-95CB-0E4E64EE48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FC3D-853F-B655-B9DA-DCB4FEC4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0233-10BE-335A-90BF-5A8D0E983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7596-8F1F-8FF0-2B98-29261AF2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7AB7-D3A7-3D24-9628-51A6A9B1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E133-ECEA-0884-BB7D-838E1296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06A8-4D47-CF68-D281-BC689DC6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7C4E9-FCE8-35A9-3B32-B4C3E5B44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2AB1-62DE-D56F-9AF1-0026C29D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563B-21DB-D5ED-48A2-A5EE1FB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52AD-E2AE-CF1A-8E6F-1E926D91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16069-4375-DBD8-1205-C8B8DCED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33E46-FFE3-79FD-394E-A223ED11F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459A-7633-BF5F-BB15-4688D8B1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A98C-8BB3-9FC2-0FE1-B9983F5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EBE8-4EC1-0E75-EF25-B4B67D29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0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5B88-0AB3-FAA9-50A7-75166D18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F005-1B41-5FE6-343D-23E02F30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D7BC-A913-DE6C-143A-D2EC7C5E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A598-36D4-83A5-B480-CE3E9891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5108-F9EF-4540-C7E3-DBDED424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2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2A4-300A-DEF2-46FC-B5D6BFC3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310B-9D12-6C0F-7B56-A5304FDF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CC67C-75E1-CEA1-C973-147177FF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0316-CFFD-0737-E8E5-C0EEE841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07D9-CC7A-3C32-5440-C4ED1DC3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1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835B-E39B-1D69-D1DE-D6D6D3A2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6DEF-715D-B0DF-6AC7-65072F75A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99DA9-37E4-4CF2-C95A-60257185F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4A9E2-3A30-D7E5-06D2-863E7018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53A0-A840-C56F-04C8-738EB5E8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6A18-6506-C25C-652E-FAFAE1C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C10E-4E6B-286C-F45C-C978F143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FDCB1-4300-7640-7E78-3DDDCDA6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8F1D-8931-30D5-5B19-011FE6B4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FE17E-2CC6-C44D-B9C2-F2AB0DC53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FA76D-A54F-8D77-A2CE-7DD037949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A17B9-FB9B-5BD0-BAF8-D6546D17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AE643-0D35-EF13-4F91-B58BBD07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0C0AE-6E62-8E83-3214-4D23742F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8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A7F5-806D-A8E2-BF0A-06D8E2A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FEA6D-9C77-2E06-1EA9-8A5E4B13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72EB6-B7FE-0038-3AAD-F8CEB63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495F9-A654-3616-94D9-33C921E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0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8241-5E7B-95E6-C700-667C660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73052-6DD0-9BEA-39EE-CDEC5A3B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E4105-5795-B333-2068-3D0563ED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EE69-E45B-C5DC-9CD7-00180C47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5055-B52F-F2A3-F0B6-6355CA62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B7D8D-2E85-25C8-3694-D150F073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4EDC-8387-8019-8E09-58F896DE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19F48-4EE8-679B-B1A6-5F894002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42540-20E3-523D-CF8C-1C16E1E4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42F0-895F-D858-EF02-F2B313B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530D2-E4B1-6E27-F7A0-0DA71FAB0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9054E-F2C2-A9B0-3EEF-AD33E8D1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97403-704B-5E82-AC8E-1A3583C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403B-015B-1F2C-6B0E-092460F5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B4B1-712D-7500-D674-DB259D03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6CCFA-52B1-0802-1970-6FE2C33E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BF15-2BC3-6744-2F8C-6B8ED1A7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F88A-678F-4658-578F-BC2FABA5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1EA8C-A525-418F-8C69-F332E525AB55}" type="datetimeFigureOut">
              <a:rPr lang="en-IN" smtClean="0"/>
              <a:t>11/02/25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890B-3769-97CB-96A9-7295F7D2E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D0CE-C05F-73CF-C383-30A8962E4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85DF-4A77-4DD4-ABDC-0B95E872D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716BF-42FD-62F7-A4EB-06A007A7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622006" cy="2846070"/>
          </a:xfrm>
        </p:spPr>
        <p:txBody>
          <a:bodyPr anchor="ctr">
            <a:normAutofit/>
          </a:bodyPr>
          <a:lstStyle/>
          <a:p>
            <a:pPr algn="l"/>
            <a:r>
              <a:rPr lang="en-IN" sz="4000">
                <a:solidFill>
                  <a:schemeClr val="bg1"/>
                </a:solidFill>
              </a:rPr>
              <a:t>YC Spring 2025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633D3-D5D3-E166-B7A3-BDEFCE94C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r>
              <a:rPr lang="en-IN" err="1">
                <a:solidFill>
                  <a:schemeClr val="bg1"/>
                </a:solidFill>
              </a:rPr>
              <a:t>Syvora</a:t>
            </a:r>
            <a:r>
              <a:rPr lang="en-IN">
                <a:solidFill>
                  <a:schemeClr val="bg1"/>
                </a:solidFill>
              </a:rPr>
              <a:t> Team</a:t>
            </a:r>
          </a:p>
          <a:p>
            <a:r>
              <a:rPr lang="en-IN">
                <a:solidFill>
                  <a:schemeClr val="bg1"/>
                </a:solidFill>
              </a:rPr>
              <a:t>Feb 2025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38C753D6-E9C4-1D14-C93C-2F4BFAA1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4" y="664308"/>
            <a:ext cx="8082634" cy="56003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83AABF-CDCA-78B5-D8AB-76AA10A11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9A97D7-0780-2EEA-FADE-378CF9BE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8191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Edge AI: Total Market Sizing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E1E29-7641-E18F-33CC-85C134F34F71}"/>
              </a:ext>
            </a:extLst>
          </p:cNvPr>
          <p:cNvSpPr txBox="1"/>
          <p:nvPr/>
        </p:nvSpPr>
        <p:spPr>
          <a:xfrm>
            <a:off x="9391973" y="6340839"/>
            <a:ext cx="246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>
                <a:solidFill>
                  <a:schemeClr val="bg1"/>
                </a:solidFill>
              </a:rPr>
              <a:t>Source: Global Market Insights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DEE756-CD03-56B5-2CAF-8D4FBF8E72AA}"/>
              </a:ext>
            </a:extLst>
          </p:cNvPr>
          <p:cNvSpPr txBox="1">
            <a:spLocks/>
          </p:cNvSpPr>
          <p:nvPr/>
        </p:nvSpPr>
        <p:spPr>
          <a:xfrm>
            <a:off x="976184" y="1543316"/>
            <a:ext cx="10775092" cy="550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>
                <a:solidFill>
                  <a:schemeClr val="bg1"/>
                </a:solidFill>
              </a:rPr>
              <a:t>Assuming 7% spend on Embedded AI enablement in 2023, growing at 10% CAGR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F9A5A15-328E-A693-5B29-12F8F3CDB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877891"/>
              </p:ext>
            </p:extLst>
          </p:nvPr>
        </p:nvGraphicFramePr>
        <p:xfrm>
          <a:off x="1606379" y="2266173"/>
          <a:ext cx="5350475" cy="4333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1AA27-EAF5-FEF2-477E-802FFA9535A4}"/>
              </a:ext>
            </a:extLst>
          </p:cNvPr>
          <p:cNvSpPr txBox="1"/>
          <p:nvPr/>
        </p:nvSpPr>
        <p:spPr>
          <a:xfrm>
            <a:off x="7343703" y="3879023"/>
            <a:ext cx="4407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accent6">
                    <a:lumMod val="40000"/>
                    <a:lumOff val="60000"/>
                  </a:schemeClr>
                </a:solidFill>
              </a:rPr>
              <a:t>Corresponding Global Edge/Embedded AI market in 2032 expected to be around US $12B </a:t>
            </a:r>
          </a:p>
        </p:txBody>
      </p:sp>
    </p:spTree>
    <p:extLst>
      <p:ext uri="{BB962C8B-B14F-4D97-AF65-F5344CB8AC3E}">
        <p14:creationId xmlns:p14="http://schemas.microsoft.com/office/powerpoint/2010/main" val="114622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BC396-12EB-6387-AFE2-94AAEF7AC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50F8C-A481-FDBA-7908-3D174ECA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349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Business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3AAF9-3A33-A181-6D8C-9368B08BF204}"/>
              </a:ext>
            </a:extLst>
          </p:cNvPr>
          <p:cNvSpPr txBox="1"/>
          <p:nvPr/>
        </p:nvSpPr>
        <p:spPr>
          <a:xfrm>
            <a:off x="407773" y="1185474"/>
            <a:ext cx="16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Primarily B2B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78E7D6-9E8F-065B-8420-1EBBDB1D8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33945"/>
              </p:ext>
            </p:extLst>
          </p:nvPr>
        </p:nvGraphicFramePr>
        <p:xfrm>
          <a:off x="506625" y="1554806"/>
          <a:ext cx="5016845" cy="176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56">
                  <a:extLst>
                    <a:ext uri="{9D8B030D-6E8A-4147-A177-3AD203B41FA5}">
                      <a16:colId xmlns:a16="http://schemas.microsoft.com/office/drawing/2014/main" val="3267744304"/>
                    </a:ext>
                  </a:extLst>
                </a:gridCol>
                <a:gridCol w="3089189">
                  <a:extLst>
                    <a:ext uri="{9D8B030D-6E8A-4147-A177-3AD203B41FA5}">
                      <a16:colId xmlns:a16="http://schemas.microsoft.com/office/drawing/2014/main" val="4175207589"/>
                    </a:ext>
                  </a:extLst>
                </a:gridCol>
              </a:tblGrid>
              <a:tr h="315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0891"/>
                  </a:ext>
                </a:extLst>
              </a:tr>
              <a:tr h="447397">
                <a:tc>
                  <a:txBody>
                    <a:bodyPr/>
                    <a:lstStyle/>
                    <a:p>
                      <a:r>
                        <a:rPr lang="en-US" sz="140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 Selling Price: Rs. 15000 (L), Rs. 9000 (Medium), Rs. 3500 (Small)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53403"/>
                  </a:ext>
                </a:extLst>
              </a:tr>
              <a:tr h="441193">
                <a:tc>
                  <a:txBody>
                    <a:bodyPr/>
                    <a:lstStyle/>
                    <a:p>
                      <a:r>
                        <a:rPr lang="en-US" sz="1400"/>
                        <a:t>SDK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$5 per month per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30314"/>
                  </a:ext>
                </a:extLst>
              </a:tr>
              <a:tr h="441193">
                <a:tc>
                  <a:txBody>
                    <a:bodyPr/>
                    <a:lstStyle/>
                    <a:p>
                      <a:r>
                        <a:rPr lang="en-US" sz="1400" err="1"/>
                        <a:t>Syvora</a:t>
                      </a:r>
                      <a:r>
                        <a:rPr lang="en-US" sz="1400"/>
                        <a:t> Platform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$49 per user per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337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9F2D9B-B016-7D4A-FB46-6142DBDA6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17774"/>
              </p:ext>
            </p:extLst>
          </p:nvPr>
        </p:nvGraphicFramePr>
        <p:xfrm>
          <a:off x="2025649" y="3468593"/>
          <a:ext cx="8140701" cy="2432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768">
                  <a:extLst>
                    <a:ext uri="{9D8B030D-6E8A-4147-A177-3AD203B41FA5}">
                      <a16:colId xmlns:a16="http://schemas.microsoft.com/office/drawing/2014/main" val="3780435017"/>
                    </a:ext>
                  </a:extLst>
                </a:gridCol>
                <a:gridCol w="826419">
                  <a:extLst>
                    <a:ext uri="{9D8B030D-6E8A-4147-A177-3AD203B41FA5}">
                      <a16:colId xmlns:a16="http://schemas.microsoft.com/office/drawing/2014/main" val="2564671885"/>
                    </a:ext>
                  </a:extLst>
                </a:gridCol>
                <a:gridCol w="826419">
                  <a:extLst>
                    <a:ext uri="{9D8B030D-6E8A-4147-A177-3AD203B41FA5}">
                      <a16:colId xmlns:a16="http://schemas.microsoft.com/office/drawing/2014/main" val="2246797865"/>
                    </a:ext>
                  </a:extLst>
                </a:gridCol>
                <a:gridCol w="826419">
                  <a:extLst>
                    <a:ext uri="{9D8B030D-6E8A-4147-A177-3AD203B41FA5}">
                      <a16:colId xmlns:a16="http://schemas.microsoft.com/office/drawing/2014/main" val="254253993"/>
                    </a:ext>
                  </a:extLst>
                </a:gridCol>
                <a:gridCol w="826419">
                  <a:extLst>
                    <a:ext uri="{9D8B030D-6E8A-4147-A177-3AD203B41FA5}">
                      <a16:colId xmlns:a16="http://schemas.microsoft.com/office/drawing/2014/main" val="3169160683"/>
                    </a:ext>
                  </a:extLst>
                </a:gridCol>
                <a:gridCol w="826419">
                  <a:extLst>
                    <a:ext uri="{9D8B030D-6E8A-4147-A177-3AD203B41FA5}">
                      <a16:colId xmlns:a16="http://schemas.microsoft.com/office/drawing/2014/main" val="1066039212"/>
                    </a:ext>
                  </a:extLst>
                </a:gridCol>
                <a:gridCol w="826419">
                  <a:extLst>
                    <a:ext uri="{9D8B030D-6E8A-4147-A177-3AD203B41FA5}">
                      <a16:colId xmlns:a16="http://schemas.microsoft.com/office/drawing/2014/main" val="3568175769"/>
                    </a:ext>
                  </a:extLst>
                </a:gridCol>
                <a:gridCol w="826419">
                  <a:extLst>
                    <a:ext uri="{9D8B030D-6E8A-4147-A177-3AD203B41FA5}">
                      <a16:colId xmlns:a16="http://schemas.microsoft.com/office/drawing/2014/main" val="195009992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Monthly subscription per car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0223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Hardware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$175.0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8478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Svora platform subscription per month per user (average)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$49.0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8034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5858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Cars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720,000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4259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# Users on Svora Platform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1,500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4822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Subscription Revenues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$2,100,000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$12,000,000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$21,600,000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$43,200,000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8077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Hardware Revenues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$1,750,000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$4,375,000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$11,375,000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$17,500,000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$28,000,000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$63,000,000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573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Platform subscription revenues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$29,400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$117,600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$294,000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$882,000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$2,940,000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$8,820,000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7888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7849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 $million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$2.38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$6.59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$17.67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$30.38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$52.54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$115.02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3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33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D3BC2-B601-8F63-DA13-074A31CB9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10E4-D528-A8F2-59AE-1F3FC8D2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27" y="316606"/>
            <a:ext cx="10644403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GTM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600E-73D6-1C3D-E7E6-1B38F502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16"/>
            <a:ext cx="10770030" cy="451335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IN" sz="2400" b="1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012E5-59B0-7D17-ACD7-A3A32051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02577"/>
              </p:ext>
            </p:extLst>
          </p:nvPr>
        </p:nvGraphicFramePr>
        <p:xfrm>
          <a:off x="1045861" y="1642169"/>
          <a:ext cx="1035471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1">
                  <a:extLst>
                    <a:ext uri="{9D8B030D-6E8A-4147-A177-3AD203B41FA5}">
                      <a16:colId xmlns:a16="http://schemas.microsoft.com/office/drawing/2014/main" val="162460955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1427932366"/>
                    </a:ext>
                  </a:extLst>
                </a:gridCol>
                <a:gridCol w="2340698">
                  <a:extLst>
                    <a:ext uri="{9D8B030D-6E8A-4147-A177-3AD203B41FA5}">
                      <a16:colId xmlns:a16="http://schemas.microsoft.com/office/drawing/2014/main" val="2753195228"/>
                    </a:ext>
                  </a:extLst>
                </a:gridCol>
                <a:gridCol w="2070942">
                  <a:extLst>
                    <a:ext uri="{9D8B030D-6E8A-4147-A177-3AD203B41FA5}">
                      <a16:colId xmlns:a16="http://schemas.microsoft.com/office/drawing/2014/main" val="561583611"/>
                    </a:ext>
                  </a:extLst>
                </a:gridCol>
                <a:gridCol w="2070942">
                  <a:extLst>
                    <a:ext uri="{9D8B030D-6E8A-4147-A177-3AD203B41FA5}">
                      <a16:colId xmlns:a16="http://schemas.microsoft.com/office/drawing/2014/main" val="378689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Beta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Establish PMF for Automotive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Founder-led initial customer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- 2-3 POCs completed; at least 1 paying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Scaling automotive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Scaled, self-sustaining growth in automotive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Internal sales team, and partner led growth in automotive; establish US, Europe &amp; Korea GTM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 3-3-2-2-2 revenue growth pattern from 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12m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9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Broad-basing solution for all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Establish PMF and service partner led strategy for other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Internal sales team and service partner led deployments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&gt; 18m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54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51B1-B13D-383A-8BD6-C57223E8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11"/>
            <a:ext cx="10515600" cy="1325563"/>
          </a:xfrm>
        </p:spPr>
        <p:txBody>
          <a:bodyPr/>
          <a:lstStyle/>
          <a:p>
            <a:r>
              <a:rPr lang="en-US"/>
              <a:t>AI </a:t>
            </a:r>
            <a:r>
              <a:rPr lang="en-US" b="1">
                <a:solidFill>
                  <a:schemeClr val="bg1"/>
                </a:solidFill>
              </a:rPr>
              <a:t>Agents slated for exponential growth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337F0F-0DCC-6E2A-6368-E3EAF7211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612956"/>
              </p:ext>
            </p:extLst>
          </p:nvPr>
        </p:nvGraphicFramePr>
        <p:xfrm>
          <a:off x="6096001" y="1825624"/>
          <a:ext cx="5257800" cy="451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FFD8FB-CFDD-FBEF-5036-9E3B691F6BEE}"/>
              </a:ext>
            </a:extLst>
          </p:cNvPr>
          <p:cNvSpPr txBox="1"/>
          <p:nvPr/>
        </p:nvSpPr>
        <p:spPr>
          <a:xfrm>
            <a:off x="838200" y="1825623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AI Agents Market expected to grow from </a:t>
            </a:r>
            <a:r>
              <a:rPr lang="en-US" sz="2400" b="1">
                <a:solidFill>
                  <a:schemeClr val="bg1"/>
                </a:solidFill>
              </a:rPr>
              <a:t>US $3.66B </a:t>
            </a:r>
            <a:r>
              <a:rPr lang="en-US" sz="2400">
                <a:solidFill>
                  <a:schemeClr val="bg1"/>
                </a:solidFill>
              </a:rPr>
              <a:t>in 2023 to around US </a:t>
            </a:r>
            <a:r>
              <a:rPr lang="en-US" sz="2400" b="1">
                <a:solidFill>
                  <a:schemeClr val="bg1"/>
                </a:solidFill>
              </a:rPr>
              <a:t>$139.12B </a:t>
            </a:r>
            <a:r>
              <a:rPr lang="en-US" sz="2400">
                <a:solidFill>
                  <a:schemeClr val="bg1"/>
                </a:solidFill>
              </a:rPr>
              <a:t>in 2033 at a CAGR of </a:t>
            </a:r>
            <a:r>
              <a:rPr lang="en-US" sz="2400" b="1">
                <a:solidFill>
                  <a:schemeClr val="bg1"/>
                </a:solidFill>
              </a:rPr>
              <a:t>43.88%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Ready-to-deploy agents </a:t>
            </a:r>
            <a:r>
              <a:rPr lang="en-US" sz="2400">
                <a:solidFill>
                  <a:schemeClr val="bg1"/>
                </a:solidFill>
              </a:rPr>
              <a:t>had dominant market-share in 2023 with </a:t>
            </a:r>
            <a:r>
              <a:rPr lang="en-US" sz="2400" b="1">
                <a:solidFill>
                  <a:schemeClr val="bg1"/>
                </a:solidFill>
              </a:rPr>
              <a:t>69.19% </a:t>
            </a:r>
            <a:r>
              <a:rPr lang="en-US" sz="2400">
                <a:solidFill>
                  <a:schemeClr val="bg1"/>
                </a:solidFill>
              </a:rPr>
              <a:t>of the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US" sz="2400" b="0" i="0">
                <a:solidFill>
                  <a:schemeClr val="bg1"/>
                </a:solidFill>
                <a:effectLst/>
              </a:rPr>
              <a:t>hese agents </a:t>
            </a:r>
            <a:r>
              <a:rPr lang="en-US" sz="2400">
                <a:solidFill>
                  <a:schemeClr val="bg1"/>
                </a:solidFill>
              </a:rPr>
              <a:t>expected to </a:t>
            </a:r>
            <a:r>
              <a:rPr lang="en-US" sz="2400" b="0" i="0">
                <a:solidFill>
                  <a:schemeClr val="bg1"/>
                </a:solidFill>
                <a:effectLst/>
              </a:rPr>
              <a:t>increase global GDP by </a:t>
            </a:r>
            <a:r>
              <a:rPr lang="en-US" sz="2400" b="1" i="0">
                <a:solidFill>
                  <a:schemeClr val="bg1"/>
                </a:solidFill>
                <a:effectLst/>
              </a:rPr>
              <a:t>26% by 2030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42F2B-B280-A013-C287-AE3BBB623733}"/>
              </a:ext>
            </a:extLst>
          </p:cNvPr>
          <p:cNvSpPr txBox="1"/>
          <p:nvPr/>
        </p:nvSpPr>
        <p:spPr>
          <a:xfrm>
            <a:off x="9391973" y="6340839"/>
            <a:ext cx="2307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>
                <a:solidFill>
                  <a:schemeClr val="bg1"/>
                </a:solidFill>
              </a:rPr>
              <a:t>Source: </a:t>
            </a:r>
            <a:r>
              <a:rPr lang="en-US" sz="1400" b="1" i="1" err="1">
                <a:solidFill>
                  <a:schemeClr val="bg1"/>
                </a:solidFill>
              </a:rPr>
              <a:t>Market.us</a:t>
            </a:r>
            <a:r>
              <a:rPr lang="en-US" sz="1400" b="1" i="1">
                <a:solidFill>
                  <a:schemeClr val="bg1"/>
                </a:solidFill>
              </a:rPr>
              <a:t>, Dec 2024</a:t>
            </a:r>
          </a:p>
        </p:txBody>
      </p:sp>
    </p:spTree>
    <p:extLst>
      <p:ext uri="{BB962C8B-B14F-4D97-AF65-F5344CB8AC3E}">
        <p14:creationId xmlns:p14="http://schemas.microsoft.com/office/powerpoint/2010/main" val="26480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6955-1157-6E9D-9C75-FB3D39B5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39" y="217752"/>
            <a:ext cx="11050291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Environmental Concerns with AI Proliferation*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0446-8DD1-EBD8-DCE1-3BEDCC573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15"/>
            <a:ext cx="10515600" cy="4563017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E-waste</a:t>
            </a:r>
          </a:p>
          <a:p>
            <a:pPr lvl="1"/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Only 22 per cent of e-waste is recycled and disposed of in an environmentally 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sound manner  &amp; with exponential growth of AI Data Centers, this is currently a big concern*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Water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I</a:t>
            </a: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t is estimated that the global demand for water resulting from AI may reach 4.2–6.6 billion cubic </a:t>
            </a:r>
            <a:r>
              <a:rPr lang="en-US" sz="2200" b="0" i="0" u="none" strike="noStrike" err="1">
                <a:solidFill>
                  <a:schemeClr val="bg1"/>
                </a:solidFill>
                <a:effectLst/>
              </a:rPr>
              <a:t>metres</a:t>
            </a: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 in 2027 (This would exceed half of the annual water use in the United Kingdom in 2023)*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Energy Consumption</a:t>
            </a:r>
          </a:p>
          <a:p>
            <a:pPr lvl="1"/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Large language models (LLMs), driving a significant increase in energy use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S</a:t>
            </a: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ingle LLM query requires 2.9 watt-hours of electricity (Inferencing), compared with 0.3 watt-hours for a regular internet search*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T</a:t>
            </a:r>
            <a:r>
              <a:rPr lang="en-US" sz="2200" b="0" i="0" u="none" strike="noStrike">
                <a:solidFill>
                  <a:schemeClr val="bg1"/>
                </a:solidFill>
                <a:effectLst/>
              </a:rPr>
              <a:t>raining a single LLM generates approximately 300,000 kg of carbon dioxide emissions, “which is five times the lifetime emissions of an average car or equivalent to 125 round-trip flights between New York and Beijing*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146B1-0DE3-E583-D047-5728EE855527}"/>
              </a:ext>
            </a:extLst>
          </p:cNvPr>
          <p:cNvSpPr txBox="1"/>
          <p:nvPr/>
        </p:nvSpPr>
        <p:spPr>
          <a:xfrm>
            <a:off x="714756" y="6106332"/>
            <a:ext cx="1147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>
                <a:solidFill>
                  <a:schemeClr val="bg1"/>
                </a:solidFill>
              </a:rPr>
              <a:t>* UN Issue Note, 09/24, </a:t>
            </a:r>
            <a:r>
              <a:rPr lang="en-US" sz="1400" b="1" i="1" u="none" strike="noStrike">
                <a:solidFill>
                  <a:schemeClr val="bg1"/>
                </a:solidFill>
                <a:effectLst/>
              </a:rPr>
              <a:t>Artificial Intelligence (AI) end-to-end: “The Environmental Impact of the Full AI Lifecycle Needs to be Comprehensively Assessed”</a:t>
            </a:r>
          </a:p>
        </p:txBody>
      </p:sp>
    </p:spTree>
    <p:extLst>
      <p:ext uri="{BB962C8B-B14F-4D97-AF65-F5344CB8AC3E}">
        <p14:creationId xmlns:p14="http://schemas.microsoft.com/office/powerpoint/2010/main" val="29019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2DC34-2461-8A08-1149-40C3E58A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4EF1-C02B-0D63-F10F-B89EE314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39" y="217752"/>
            <a:ext cx="11050291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Few Trends…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BE55-AB9E-26DB-CC92-BE56F825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16"/>
            <a:ext cx="10515600" cy="4748996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Accelerated Adoption of S(L)LM’s</a:t>
            </a:r>
          </a:p>
          <a:p>
            <a:r>
              <a:rPr lang="en-US">
                <a:solidFill>
                  <a:schemeClr val="bg1"/>
                </a:solidFill>
              </a:rPr>
              <a:t>Faced paced research &amp; results around Knowledge Distilling &amp; Reinforcement Learning (</a:t>
            </a:r>
            <a:r>
              <a:rPr lang="en-US" i="1">
                <a:solidFill>
                  <a:schemeClr val="accent2">
                    <a:lumMod val="40000"/>
                    <a:lumOff val="60000"/>
                  </a:schemeClr>
                </a:solidFill>
              </a:rPr>
              <a:t>reference a couple of results from </a:t>
            </a:r>
            <a:r>
              <a:rPr lang="en-US" i="1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DeepSeek</a:t>
            </a:r>
            <a:r>
              <a:rPr lang="en-US" i="1">
                <a:solidFill>
                  <a:schemeClr val="accent2">
                    <a:lumMod val="40000"/>
                    <a:lumOff val="60000"/>
                  </a:schemeClr>
                </a:solidFill>
              </a:rPr>
              <a:t> paper</a:t>
            </a:r>
            <a:r>
              <a:rPr lang="en-US">
                <a:solidFill>
                  <a:schemeClr val="bg1"/>
                </a:solidFill>
              </a:rPr>
              <a:t>)</a:t>
            </a:r>
          </a:p>
          <a:p>
            <a:r>
              <a:rPr lang="en-US">
                <a:solidFill>
                  <a:schemeClr val="bg1"/>
                </a:solidFill>
              </a:rPr>
              <a:t>Mature recipes for domain specific distilling from larger general purpose models (</a:t>
            </a:r>
            <a:r>
              <a:rPr lang="en-US" err="1">
                <a:solidFill>
                  <a:schemeClr val="bg1"/>
                </a:solidFill>
              </a:rPr>
              <a:t>eg</a:t>
            </a:r>
            <a:r>
              <a:rPr lang="en-US">
                <a:solidFill>
                  <a:schemeClr val="bg1"/>
                </a:solidFill>
              </a:rPr>
              <a:t> Llama 3.2 405B) to smaller models (</a:t>
            </a:r>
            <a:r>
              <a:rPr lang="en-US" err="1">
                <a:solidFill>
                  <a:schemeClr val="bg1"/>
                </a:solidFill>
              </a:rPr>
              <a:t>eg</a:t>
            </a:r>
            <a:r>
              <a:rPr lang="en-US">
                <a:solidFill>
                  <a:schemeClr val="bg1"/>
                </a:solidFill>
              </a:rPr>
              <a:t> Llama 3.2 2B)</a:t>
            </a:r>
          </a:p>
          <a:p>
            <a:r>
              <a:rPr lang="en-US">
                <a:solidFill>
                  <a:schemeClr val="bg1"/>
                </a:solidFill>
              </a:rPr>
              <a:t>Voice LLMs driving low-latency real-time voice agents</a:t>
            </a:r>
          </a:p>
          <a:p>
            <a:r>
              <a:rPr lang="en-US">
                <a:solidFill>
                  <a:schemeClr val="bg1"/>
                </a:solidFill>
              </a:rPr>
              <a:t>Continuously enhancing AI acceleration capability in lower end SoC’s (</a:t>
            </a:r>
            <a:r>
              <a:rPr lang="en-US" b="1" i="1">
                <a:solidFill>
                  <a:schemeClr val="bg1"/>
                </a:solidFill>
              </a:rPr>
              <a:t>Qualcomm Snapdragon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b="1" i="1" err="1">
                <a:solidFill>
                  <a:schemeClr val="bg1"/>
                </a:solidFill>
              </a:rPr>
              <a:t>Mediatek</a:t>
            </a:r>
            <a:r>
              <a:rPr lang="en-US" b="1" i="1">
                <a:solidFill>
                  <a:schemeClr val="bg1"/>
                </a:solidFill>
              </a:rPr>
              <a:t> </a:t>
            </a:r>
            <a:r>
              <a:rPr lang="en-US" b="1" i="1" err="1">
                <a:solidFill>
                  <a:schemeClr val="bg1"/>
                </a:solidFill>
              </a:rPr>
              <a:t>Dimensity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b="1" i="1">
                <a:solidFill>
                  <a:schemeClr val="bg1"/>
                </a:solidFill>
              </a:rPr>
              <a:t>AMD Versal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b="1" i="1">
                <a:solidFill>
                  <a:schemeClr val="bg1"/>
                </a:solidFill>
              </a:rPr>
              <a:t>NVIDIA Jetson Nano</a:t>
            </a:r>
            <a:r>
              <a:rPr lang="en-US">
                <a:solidFill>
                  <a:schemeClr val="bg1"/>
                </a:solidFill>
              </a:rPr>
              <a:t>, and many edge-AI semiconductor start-ups </a:t>
            </a:r>
            <a:r>
              <a:rPr lang="en-US" err="1">
                <a:solidFill>
                  <a:schemeClr val="bg1"/>
                </a:solidFill>
              </a:rPr>
              <a:t>etc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56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9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D7822-7FE3-1280-756D-8A463730D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28FB-4D6C-E489-B9AA-D0749931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12" y="1518602"/>
            <a:ext cx="8909223" cy="4748996"/>
          </a:xfrm>
        </p:spPr>
        <p:txBody>
          <a:bodyPr>
            <a:normAutofit fontScale="85000" lnSpcReduction="10000"/>
          </a:bodyPr>
          <a:lstStyle/>
          <a:p>
            <a:r>
              <a:rPr lang="en-US" sz="3000">
                <a:solidFill>
                  <a:schemeClr val="bg1"/>
                </a:solidFill>
              </a:rPr>
              <a:t>The HMI (Human-Machine-Interaction) is on the verge of being disrupted, driven by Voice based AI Agents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Every hardware device, appliance, machines hungry to become intelligent (ex. the legendary ”sentient” car Herbie from Walt Disney’s “The Love Bug”  becoming a reality)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Accelerated movement of LLM inferencing to the edge</a:t>
            </a: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Key challenges to making these embedded devices intelligent &amp; transforming their interaction with humans: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Optimized S(L)LLM’s for resource constrained hardware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Knowledge Distilling from general purpose SOTA large LLMs to these S(L)LLM’s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How to enable domain specific business experts to drive all of the above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4593CD-53F8-D121-F81D-03C6A0C0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92" y="217753"/>
            <a:ext cx="10891538" cy="1190918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Important Predictions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291923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92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50769-4BA0-30EE-F5E2-0EB1CAD0B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98BF-A652-1673-1923-219DE100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1080000"/>
          </a:xfrm>
        </p:spPr>
        <p:txBody>
          <a:bodyPr/>
          <a:lstStyle/>
          <a:p>
            <a:pPr algn="ctr"/>
            <a:r>
              <a:rPr lang="en-IN" b="1">
                <a:solidFill>
                  <a:schemeClr val="bg1"/>
                </a:solidFill>
              </a:rPr>
              <a:t>SYVORA: Solution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D7E1D-3596-407B-0C2D-1A031E249BA3}"/>
              </a:ext>
            </a:extLst>
          </p:cNvPr>
          <p:cNvSpPr/>
          <p:nvPr/>
        </p:nvSpPr>
        <p:spPr>
          <a:xfrm>
            <a:off x="560408" y="2004038"/>
            <a:ext cx="2703653" cy="4208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3F833-886C-5AC2-9C95-195CAF1ECCBE}"/>
              </a:ext>
            </a:extLst>
          </p:cNvPr>
          <p:cNvSpPr/>
          <p:nvPr/>
        </p:nvSpPr>
        <p:spPr>
          <a:xfrm>
            <a:off x="3363411" y="2004038"/>
            <a:ext cx="2703653" cy="4208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IN" sz="1700"/>
              <a:t>Hardware Optimization</a:t>
            </a:r>
          </a:p>
          <a:p>
            <a:pPr marL="285750" indent="-285750">
              <a:buFontTx/>
              <a:buChar char="-"/>
            </a:pPr>
            <a:r>
              <a:rPr lang="en-IN" sz="1700"/>
              <a:t>LLM Adaptation</a:t>
            </a:r>
          </a:p>
          <a:p>
            <a:pPr marL="742950" lvl="1" indent="-285750">
              <a:buFontTx/>
              <a:buChar char="-"/>
            </a:pPr>
            <a:r>
              <a:rPr lang="en-IN" sz="1700"/>
              <a:t>Distillation</a:t>
            </a:r>
          </a:p>
          <a:p>
            <a:pPr marL="742950" lvl="1" indent="-285750">
              <a:buFontTx/>
              <a:buChar char="-"/>
            </a:pPr>
            <a:r>
              <a:rPr lang="en-IN" sz="1700"/>
              <a:t>Domain Adaptation</a:t>
            </a:r>
          </a:p>
          <a:p>
            <a:pPr marL="742950" lvl="1" indent="-285750">
              <a:buFontTx/>
              <a:buChar char="-"/>
            </a:pPr>
            <a:endParaRPr lang="en-IN" sz="1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07F85-7771-C95D-F2B0-866C8B696F43}"/>
              </a:ext>
            </a:extLst>
          </p:cNvPr>
          <p:cNvSpPr/>
          <p:nvPr/>
        </p:nvSpPr>
        <p:spPr>
          <a:xfrm>
            <a:off x="6166414" y="2004038"/>
            <a:ext cx="2703653" cy="4208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IN"/>
              <a:t>A low code platform for authoring agentic workflows for multiple use cases</a:t>
            </a:r>
          </a:p>
          <a:p>
            <a:pPr marL="285750" indent="-285750" algn="ctr">
              <a:buFontTx/>
              <a:buChar char="-"/>
            </a:pP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F849B-AA02-267F-D816-07D354F50E8E}"/>
              </a:ext>
            </a:extLst>
          </p:cNvPr>
          <p:cNvSpPr/>
          <p:nvPr/>
        </p:nvSpPr>
        <p:spPr>
          <a:xfrm>
            <a:off x="9000280" y="2004038"/>
            <a:ext cx="2703653" cy="4208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- SDK Based integration with the product (</a:t>
            </a:r>
            <a:r>
              <a:rPr lang="en-IN" err="1"/>
              <a:t>eg.</a:t>
            </a:r>
            <a:r>
              <a:rPr lang="en-IN"/>
              <a:t> Electric Vehicle, Smart home device, plant machinery etc)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21C531-6DCB-7028-22B0-2772BB351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8" y="5132244"/>
            <a:ext cx="1116000" cy="11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195EE-DC21-6842-8A74-AC9DC197B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8" y="4052244"/>
            <a:ext cx="1116000" cy="111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7EF839-9CB0-8475-4D4C-C9398D442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8" y="2972244"/>
            <a:ext cx="1116000" cy="1116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E63559-11B9-6AEF-95B5-F48B8D9B7DFB}"/>
              </a:ext>
            </a:extLst>
          </p:cNvPr>
          <p:cNvSpPr/>
          <p:nvPr/>
        </p:nvSpPr>
        <p:spPr>
          <a:xfrm>
            <a:off x="560408" y="2004038"/>
            <a:ext cx="2703653" cy="968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AI-Capable Hardware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0CE17-E461-6DB3-6DF6-BF9A2F96C4CA}"/>
              </a:ext>
            </a:extLst>
          </p:cNvPr>
          <p:cNvSpPr/>
          <p:nvPr/>
        </p:nvSpPr>
        <p:spPr>
          <a:xfrm>
            <a:off x="3363411" y="2004038"/>
            <a:ext cx="2703653" cy="968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sLLM</a:t>
            </a:r>
            <a:r>
              <a:rPr lang="en-IN"/>
              <a:t> Adaptation 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ED274F-4BE1-D7BE-B15F-350E505FFECE}"/>
              </a:ext>
            </a:extLst>
          </p:cNvPr>
          <p:cNvSpPr/>
          <p:nvPr/>
        </p:nvSpPr>
        <p:spPr>
          <a:xfrm>
            <a:off x="6166413" y="2004038"/>
            <a:ext cx="2703653" cy="968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Low Code/No Code Agentic Workflow Authoring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973F8E-3FC4-E0E0-47D1-5B859815CD41}"/>
              </a:ext>
            </a:extLst>
          </p:cNvPr>
          <p:cNvSpPr/>
          <p:nvPr/>
        </p:nvSpPr>
        <p:spPr>
          <a:xfrm>
            <a:off x="9000279" y="2004038"/>
            <a:ext cx="2703653" cy="9682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SDKs for Integration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915910-AEA7-569F-7E15-E8F55B67A1C9}"/>
              </a:ext>
            </a:extLst>
          </p:cNvPr>
          <p:cNvSpPr/>
          <p:nvPr/>
        </p:nvSpPr>
        <p:spPr>
          <a:xfrm>
            <a:off x="1676408" y="2972244"/>
            <a:ext cx="1587653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Small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014F0-1756-AE2E-BF89-64612EAD530E}"/>
              </a:ext>
            </a:extLst>
          </p:cNvPr>
          <p:cNvSpPr/>
          <p:nvPr/>
        </p:nvSpPr>
        <p:spPr>
          <a:xfrm>
            <a:off x="1676408" y="4034244"/>
            <a:ext cx="1587653" cy="11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Medium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29D1AE-F4AA-DC44-05AB-3B1680277A8D}"/>
              </a:ext>
            </a:extLst>
          </p:cNvPr>
          <p:cNvSpPr/>
          <p:nvPr/>
        </p:nvSpPr>
        <p:spPr>
          <a:xfrm>
            <a:off x="1676408" y="5150244"/>
            <a:ext cx="1587653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Large</a:t>
            </a:r>
          </a:p>
        </p:txBody>
      </p:sp>
    </p:spTree>
    <p:extLst>
      <p:ext uri="{BB962C8B-B14F-4D97-AF65-F5344CB8AC3E}">
        <p14:creationId xmlns:p14="http://schemas.microsoft.com/office/powerpoint/2010/main" val="343009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6B9C0-9D8C-0EB5-384D-A8995FAB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004-E83A-DC24-567C-C298ABF1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59" y="193039"/>
            <a:ext cx="9578547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Introducing </a:t>
            </a:r>
            <a:r>
              <a:rPr lang="en-US" b="1" i="1" err="1">
                <a:solidFill>
                  <a:schemeClr val="bg1"/>
                </a:solidFill>
              </a:rPr>
              <a:t>Syvora</a:t>
            </a:r>
            <a:r>
              <a:rPr lang="en-US" b="1">
                <a:solidFill>
                  <a:schemeClr val="bg1"/>
                </a:solidFill>
              </a:rPr>
              <a:t>: Enabling Embedded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277B-E857-602E-A415-356096BD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98" y="1728667"/>
            <a:ext cx="9578547" cy="4054295"/>
          </a:xfrm>
        </p:spPr>
        <p:txBody>
          <a:bodyPr>
            <a:noAutofit/>
          </a:bodyPr>
          <a:lstStyle/>
          <a:p>
            <a:r>
              <a:rPr lang="en-IN" sz="2400" err="1">
                <a:solidFill>
                  <a:schemeClr val="bg1"/>
                </a:solidFill>
              </a:rPr>
              <a:t>Syvora</a:t>
            </a:r>
            <a:r>
              <a:rPr lang="en-IN" sz="2400">
                <a:solidFill>
                  <a:schemeClr val="bg1"/>
                </a:solidFill>
              </a:rPr>
              <a:t> enables AI-native devices with on-edge intelligence</a:t>
            </a:r>
          </a:p>
          <a:p>
            <a:r>
              <a:rPr lang="en-IN" sz="2400">
                <a:solidFill>
                  <a:schemeClr val="bg1"/>
                </a:solidFill>
              </a:rPr>
              <a:t>We provide:</a:t>
            </a:r>
          </a:p>
          <a:p>
            <a:pPr marL="457200" lvl="1" indent="0">
              <a:buNone/>
            </a:pPr>
            <a:r>
              <a:rPr lang="en-IN" sz="2000">
                <a:solidFill>
                  <a:schemeClr val="bg1"/>
                </a:solidFill>
              </a:rPr>
              <a:t> 1. </a:t>
            </a:r>
            <a:r>
              <a:rPr lang="en-IN" sz="2000" b="1">
                <a:solidFill>
                  <a:schemeClr val="bg1"/>
                </a:solidFill>
              </a:rPr>
              <a:t>AI-optimized hardware</a:t>
            </a:r>
            <a:r>
              <a:rPr lang="en-IN" sz="2000">
                <a:solidFill>
                  <a:schemeClr val="bg1"/>
                </a:solidFill>
              </a:rPr>
              <a:t> – Cost-effective, scalable hardware for on-device AI inferencing across industries.</a:t>
            </a:r>
            <a:br>
              <a:rPr lang="en-IN" sz="2000">
                <a:solidFill>
                  <a:schemeClr val="bg1"/>
                </a:solidFill>
              </a:rPr>
            </a:br>
            <a:r>
              <a:rPr lang="en-IN" sz="2000">
                <a:solidFill>
                  <a:schemeClr val="bg1"/>
                </a:solidFill>
              </a:rPr>
              <a:t> 2. </a:t>
            </a:r>
            <a:r>
              <a:rPr lang="en-IN" sz="2000" b="1">
                <a:solidFill>
                  <a:schemeClr val="bg1"/>
                </a:solidFill>
              </a:rPr>
              <a:t>Comprehensive software stack</a:t>
            </a:r>
            <a:r>
              <a:rPr lang="en-IN" sz="2000">
                <a:solidFill>
                  <a:schemeClr val="bg1"/>
                </a:solidFill>
              </a:rPr>
              <a:t> – Tools for domain adaptation, LLM distillation, and optimization tailored to device constraints.</a:t>
            </a:r>
          </a:p>
          <a:p>
            <a:pPr marL="457200" lvl="1" indent="0">
              <a:buNone/>
            </a:pPr>
            <a:r>
              <a:rPr lang="en-IN" sz="2000">
                <a:solidFill>
                  <a:schemeClr val="bg1"/>
                </a:solidFill>
              </a:rPr>
              <a:t> 3. </a:t>
            </a:r>
            <a:r>
              <a:rPr lang="en-IN" sz="2000" b="1">
                <a:solidFill>
                  <a:schemeClr val="bg1"/>
                </a:solidFill>
              </a:rPr>
              <a:t>Platform for Authoring Agentic Workflows </a:t>
            </a:r>
            <a:r>
              <a:rPr lang="en-IN" sz="2000">
                <a:solidFill>
                  <a:schemeClr val="bg1"/>
                </a:solidFill>
              </a:rPr>
              <a:t> – A platform to author personalized agentic workflows, through pre trained LLMs</a:t>
            </a:r>
            <a:br>
              <a:rPr lang="en-IN" sz="2000">
                <a:solidFill>
                  <a:schemeClr val="bg1"/>
                </a:solidFill>
              </a:rPr>
            </a:br>
            <a:r>
              <a:rPr lang="en-IN" sz="2000">
                <a:solidFill>
                  <a:schemeClr val="bg1"/>
                </a:solidFill>
              </a:rPr>
              <a:t> 4. </a:t>
            </a:r>
            <a:r>
              <a:rPr lang="en-IN" sz="2000" b="1">
                <a:solidFill>
                  <a:schemeClr val="bg1"/>
                </a:solidFill>
              </a:rPr>
              <a:t>SDKs</a:t>
            </a:r>
            <a:r>
              <a:rPr lang="en-IN" sz="2000">
                <a:solidFill>
                  <a:schemeClr val="bg1"/>
                </a:solidFill>
              </a:rPr>
              <a:t> – To integrate with the environment.</a:t>
            </a:r>
          </a:p>
          <a:p>
            <a:r>
              <a:rPr lang="en-IN" sz="2400">
                <a:solidFill>
                  <a:schemeClr val="bg1"/>
                </a:solidFill>
              </a:rPr>
              <a:t>With </a:t>
            </a:r>
            <a:r>
              <a:rPr lang="en-IN" sz="2400" b="1" err="1">
                <a:solidFill>
                  <a:schemeClr val="bg1"/>
                </a:solidFill>
              </a:rPr>
              <a:t>Syvora</a:t>
            </a:r>
            <a:r>
              <a:rPr lang="en-IN" sz="2400">
                <a:solidFill>
                  <a:schemeClr val="bg1"/>
                </a:solidFill>
              </a:rPr>
              <a:t>, businesses can build truly </a:t>
            </a:r>
            <a:r>
              <a:rPr lang="en-IN" sz="2400" b="1">
                <a:solidFill>
                  <a:schemeClr val="bg1"/>
                </a:solidFill>
              </a:rPr>
              <a:t>autonomous, intelligent devices</a:t>
            </a:r>
            <a:r>
              <a:rPr lang="en-IN" sz="2400">
                <a:solidFill>
                  <a:schemeClr val="bg1"/>
                </a:solidFill>
              </a:rPr>
              <a:t>—from EVs to home appliances—unlocking real-time AI capabilities </a:t>
            </a:r>
            <a:r>
              <a:rPr lang="en-IN" sz="2400" b="1">
                <a:solidFill>
                  <a:schemeClr val="bg1"/>
                </a:solidFill>
              </a:rPr>
              <a:t>without reliance on the cloud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5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AA095-F3A7-199F-F132-8975F8708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EC6-430A-920E-8E87-784F9CEE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736"/>
          </a:xfrm>
        </p:spPr>
        <p:txBody>
          <a:bodyPr/>
          <a:lstStyle/>
          <a:p>
            <a:pPr algn="ctr"/>
            <a:r>
              <a:rPr lang="en-IN" b="1">
                <a:solidFill>
                  <a:schemeClr val="bg1"/>
                </a:solidFill>
              </a:rPr>
              <a:t>Our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B07A7-3645-9901-4091-CDF6A81C8435}"/>
              </a:ext>
            </a:extLst>
          </p:cNvPr>
          <p:cNvSpPr/>
          <p:nvPr/>
        </p:nvSpPr>
        <p:spPr>
          <a:xfrm>
            <a:off x="560408" y="1941455"/>
            <a:ext cx="2703653" cy="4540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IN" sz="1600"/>
              <a:t>Completing his post grad at Arizona State University in May 2025</a:t>
            </a:r>
          </a:p>
          <a:p>
            <a:pPr marL="285750" indent="-285750">
              <a:buFontTx/>
              <a:buChar char="-"/>
            </a:pPr>
            <a:r>
              <a:rPr lang="en-IN" sz="1600"/>
              <a:t>Part of </a:t>
            </a:r>
            <a:r>
              <a:rPr lang="en-IN" sz="1600" err="1"/>
              <a:t>Cogint</a:t>
            </a:r>
            <a:r>
              <a:rPr lang="en-IN" sz="1600"/>
              <a:t> NLP lab, co-authored papers on LLM Safety &amp; …</a:t>
            </a:r>
          </a:p>
          <a:p>
            <a:pPr marL="285750" indent="-285750">
              <a:buFontTx/>
              <a:buChar char="-"/>
            </a:pPr>
            <a:r>
              <a:rPr lang="en-IN" sz="1600"/>
              <a:t>Worked as a software engineer for 3 years at Cadence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3DF4D-255E-77B6-AEF5-443CA4C3D66C}"/>
              </a:ext>
            </a:extLst>
          </p:cNvPr>
          <p:cNvSpPr/>
          <p:nvPr/>
        </p:nvSpPr>
        <p:spPr>
          <a:xfrm>
            <a:off x="3363411" y="1952787"/>
            <a:ext cx="2703653" cy="4540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IN" sz="1700"/>
              <a:t>Graduated from BITS Pilani, Hyderabad in 2024</a:t>
            </a:r>
          </a:p>
          <a:p>
            <a:pPr marL="742950" lvl="1" indent="-285750">
              <a:buFontTx/>
              <a:buChar char="-"/>
            </a:pPr>
            <a:endParaRPr lang="en-IN" sz="1700"/>
          </a:p>
          <a:p>
            <a:pPr marL="285750" indent="-285750">
              <a:buFontTx/>
              <a:buChar char="-"/>
            </a:pPr>
            <a:r>
              <a:rPr lang="en-IN" sz="1700"/>
              <a:t>Working as a software intern at Cadence</a:t>
            </a:r>
          </a:p>
          <a:p>
            <a:pPr marL="285750" indent="-285750">
              <a:buFontTx/>
              <a:buChar char="-"/>
            </a:pPr>
            <a:endParaRPr lang="en-IN" sz="1700"/>
          </a:p>
          <a:p>
            <a:pPr marL="285750" indent="-285750">
              <a:buFontTx/>
              <a:buChar char="-"/>
            </a:pPr>
            <a:r>
              <a:rPr lang="en-IN" sz="1700"/>
              <a:t>Worked upon deployment on cutting edge ML Models.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BF574-3000-CE23-5D31-79657164D5DC}"/>
              </a:ext>
            </a:extLst>
          </p:cNvPr>
          <p:cNvSpPr/>
          <p:nvPr/>
        </p:nvSpPr>
        <p:spPr>
          <a:xfrm>
            <a:off x="6166414" y="1968285"/>
            <a:ext cx="2703653" cy="452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BB42E-7ECB-9AE9-7086-72F843BD7F1E}"/>
              </a:ext>
            </a:extLst>
          </p:cNvPr>
          <p:cNvSpPr/>
          <p:nvPr/>
        </p:nvSpPr>
        <p:spPr>
          <a:xfrm>
            <a:off x="9000280" y="1968285"/>
            <a:ext cx="2855923" cy="4524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IN" sz="1500"/>
              <a:t>Senior Advisor</a:t>
            </a:r>
          </a:p>
          <a:p>
            <a:pPr marL="285750" indent="-285750">
              <a:buFontTx/>
              <a:buChar char="-"/>
            </a:pPr>
            <a:r>
              <a:rPr lang="en-IN" sz="1500" err="1"/>
              <a:t>GenAI</a:t>
            </a:r>
            <a:r>
              <a:rPr lang="en-IN" sz="1500"/>
              <a:t> Thought Leader</a:t>
            </a:r>
          </a:p>
          <a:p>
            <a:pPr marL="285750" indent="-285750">
              <a:buFontTx/>
              <a:buChar char="-"/>
            </a:pPr>
            <a:r>
              <a:rPr lang="en-IN" sz="1500"/>
              <a:t>30 Years experience in deep tech – semiconductor chip design, EDA, taking multiple cloud &amp; native AI/</a:t>
            </a:r>
            <a:r>
              <a:rPr lang="en-IN" sz="1500" err="1"/>
              <a:t>GenAI</a:t>
            </a:r>
            <a:r>
              <a:rPr lang="en-IN" sz="1500"/>
              <a:t>/ Deep-Learning applications to production</a:t>
            </a:r>
          </a:p>
          <a:p>
            <a:pPr marL="285750" indent="-285750">
              <a:buFontTx/>
              <a:buChar char="-"/>
            </a:pPr>
            <a:r>
              <a:rPr lang="en-IN" sz="1500"/>
              <a:t>Managed large x-functional, x-geo product teams </a:t>
            </a:r>
          </a:p>
          <a:p>
            <a:pPr marL="285750" indent="-285750">
              <a:buFontTx/>
              <a:buChar char="-"/>
            </a:pPr>
            <a:r>
              <a:rPr lang="en-IN" sz="1500"/>
              <a:t>Served as Principal AI/ML Advisor at Amazon AWS and nurtured the AI/ML Startup eco-system in APAC</a:t>
            </a:r>
          </a:p>
          <a:p>
            <a:pPr marL="285750" indent="-285750">
              <a:buFontTx/>
              <a:buChar char="-"/>
            </a:pPr>
            <a:r>
              <a:rPr lang="en-IN" sz="1500"/>
              <a:t>Senior management roles at Cadence, Motorola, Kawasaki</a:t>
            </a:r>
          </a:p>
          <a:p>
            <a:pPr marL="285750" indent="-285750">
              <a:buFontTx/>
              <a:buChar char="-"/>
            </a:pPr>
            <a:r>
              <a:rPr lang="en-IN" sz="1500"/>
              <a:t>Entrepreneurship, Venture Capital &amp; Startup Mentoring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ADD1EC-E55A-8E83-4F82-F88488363EC5}"/>
              </a:ext>
            </a:extLst>
          </p:cNvPr>
          <p:cNvSpPr/>
          <p:nvPr/>
        </p:nvSpPr>
        <p:spPr>
          <a:xfrm>
            <a:off x="560408" y="1270861"/>
            <a:ext cx="2703653" cy="6819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Agastya Seth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3C969C-F003-E73E-95DC-72FEBE0C8B8E}"/>
              </a:ext>
            </a:extLst>
          </p:cNvPr>
          <p:cNvSpPr/>
          <p:nvPr/>
        </p:nvSpPr>
        <p:spPr>
          <a:xfrm>
            <a:off x="3392347" y="1259529"/>
            <a:ext cx="2703653" cy="6932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Aditya Seth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26D586-A87F-54B5-1F6B-9A4EC517CF1C}"/>
              </a:ext>
            </a:extLst>
          </p:cNvPr>
          <p:cNvSpPr/>
          <p:nvPr/>
        </p:nvSpPr>
        <p:spPr>
          <a:xfrm>
            <a:off x="6166413" y="1275027"/>
            <a:ext cx="2703653" cy="6932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Yash Tomar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59CDC-C191-9FA2-DDA6-F8F654C16FC5}"/>
              </a:ext>
            </a:extLst>
          </p:cNvPr>
          <p:cNvSpPr/>
          <p:nvPr/>
        </p:nvSpPr>
        <p:spPr>
          <a:xfrm>
            <a:off x="9000280" y="1270861"/>
            <a:ext cx="2870531" cy="6974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Anurag Seth</a:t>
            </a:r>
          </a:p>
          <a:p>
            <a:pPr algn="ctr"/>
            <a:r>
              <a:rPr lang="en-US" sz="1250" b="0" i="0" u="none" strike="noStrike" err="1">
                <a:effectLst/>
                <a:latin typeface="-apple-system"/>
              </a:rPr>
              <a:t>linkedin.com</a:t>
            </a:r>
            <a:r>
              <a:rPr lang="en-US" sz="1250" b="0" i="0" u="none" strike="noStrike">
                <a:effectLst/>
                <a:latin typeface="-apple-system"/>
              </a:rPr>
              <a:t>/in/</a:t>
            </a:r>
            <a:r>
              <a:rPr lang="en-US" sz="1250" b="0" i="0" u="none" strike="noStrike" err="1">
                <a:effectLst/>
                <a:latin typeface="-apple-system"/>
              </a:rPr>
              <a:t>anuragseth</a:t>
            </a:r>
            <a:endParaRPr lang="en-IN" sz="12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5F7D1-D039-1841-E50D-FFF80DD0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266" y="1270861"/>
            <a:ext cx="493545" cy="6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9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2F3F7-8A08-FF90-0736-FF142642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BF50-5DD0-52B7-B039-ACB5DF86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12"/>
            <a:ext cx="10515600" cy="1198252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Embedded Systems Market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E2D16B-75C7-592E-D1DC-653EF7B15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88717"/>
              </p:ext>
            </p:extLst>
          </p:nvPr>
        </p:nvGraphicFramePr>
        <p:xfrm>
          <a:off x="6848330" y="1455810"/>
          <a:ext cx="4822557" cy="3935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FA746A-F2D2-B1EB-5A91-E488165768E9}"/>
              </a:ext>
            </a:extLst>
          </p:cNvPr>
          <p:cNvSpPr txBox="1"/>
          <p:nvPr/>
        </p:nvSpPr>
        <p:spPr>
          <a:xfrm>
            <a:off x="9577325" y="5296593"/>
            <a:ext cx="2326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>
                <a:solidFill>
                  <a:schemeClr val="bg1"/>
                </a:solidFill>
              </a:rPr>
              <a:t>Source: Precedence Research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80E682B-3F83-20F0-D8BE-F2C3AB73C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001040"/>
              </p:ext>
            </p:extLst>
          </p:nvPr>
        </p:nvGraphicFramePr>
        <p:xfrm>
          <a:off x="838200" y="1445741"/>
          <a:ext cx="4822556" cy="385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B825F0-DFB6-88F3-883A-1FBA445F7DCF}"/>
              </a:ext>
            </a:extLst>
          </p:cNvPr>
          <p:cNvSpPr txBox="1"/>
          <p:nvPr/>
        </p:nvSpPr>
        <p:spPr>
          <a:xfrm>
            <a:off x="4252224" y="4377364"/>
            <a:ext cx="1185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>
                <a:solidFill>
                  <a:schemeClr val="bg1"/>
                </a:solidFill>
              </a:rPr>
              <a:t>Source: MMR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8EFDE-E18E-0EFA-2749-AC6C3649A03E}"/>
              </a:ext>
            </a:extLst>
          </p:cNvPr>
          <p:cNvSpPr txBox="1"/>
          <p:nvPr/>
        </p:nvSpPr>
        <p:spPr>
          <a:xfrm>
            <a:off x="679622" y="5890492"/>
            <a:ext cx="11223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accent6">
                    <a:lumMod val="40000"/>
                    <a:lumOff val="60000"/>
                  </a:schemeClr>
                </a:solidFill>
              </a:rPr>
              <a:t>Automotive Embedded Market expected to grow at CAGR of 8% to about US $60.5B in 2032 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D40C6-3835-554C-BBB2-05A05329CBFC}"/>
              </a:ext>
            </a:extLst>
          </p:cNvPr>
          <p:cNvSpPr txBox="1"/>
          <p:nvPr/>
        </p:nvSpPr>
        <p:spPr>
          <a:xfrm>
            <a:off x="5282736" y="6354257"/>
            <a:ext cx="255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>
                <a:solidFill>
                  <a:schemeClr val="bg1"/>
                </a:solidFill>
              </a:rPr>
              <a:t>*Source: Global Market Insights</a:t>
            </a:r>
          </a:p>
        </p:txBody>
      </p:sp>
    </p:spTree>
    <p:extLst>
      <p:ext uri="{BB962C8B-B14F-4D97-AF65-F5344CB8AC3E}">
        <p14:creationId xmlns:p14="http://schemas.microsoft.com/office/powerpoint/2010/main" val="114638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1159</Words>
  <Application>Microsoft Macintosh PowerPoint</Application>
  <PresentationFormat>Widescreen</PresentationFormat>
  <Paragraphs>186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Aptos Narrow</vt:lpstr>
      <vt:lpstr>Arial</vt:lpstr>
      <vt:lpstr>Calibri</vt:lpstr>
      <vt:lpstr>Calibri Light</vt:lpstr>
      <vt:lpstr>Office Theme</vt:lpstr>
      <vt:lpstr>YC Spring 2025 Application</vt:lpstr>
      <vt:lpstr>AI Agents slated for exponential growth</vt:lpstr>
      <vt:lpstr>Environmental Concerns with AI Proliferation*</vt:lpstr>
      <vt:lpstr>Few Trends…</vt:lpstr>
      <vt:lpstr>Important Predictions &amp; Challenges</vt:lpstr>
      <vt:lpstr>SYVORA: Solution Components</vt:lpstr>
      <vt:lpstr>Introducing Syvora: Enabling Embedded Intelligence</vt:lpstr>
      <vt:lpstr>Our Team</vt:lpstr>
      <vt:lpstr>Embedded Systems Market</vt:lpstr>
      <vt:lpstr>Edge AI: Total Market Sizing</vt:lpstr>
      <vt:lpstr>Business Model</vt:lpstr>
      <vt:lpstr>GTM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Seth</dc:creator>
  <cp:lastModifiedBy>Agastya Seth</cp:lastModifiedBy>
  <cp:revision>1</cp:revision>
  <dcterms:created xsi:type="dcterms:W3CDTF">2025-02-09T18:24:31Z</dcterms:created>
  <dcterms:modified xsi:type="dcterms:W3CDTF">2025-02-13T17:58:29Z</dcterms:modified>
</cp:coreProperties>
</file>