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48">
          <p15:clr>
            <a:srgbClr val="A4A3A4"/>
          </p15:clr>
        </p15:guide>
        <p15:guide id="2" orient="horz" pos="10368">
          <p15:clr>
            <a:srgbClr val="A4A3A4"/>
          </p15:clr>
        </p15:guide>
        <p15:guide id="3" pos="17012">
          <p15:clr>
            <a:srgbClr val="A4A3A4"/>
          </p15:clr>
        </p15:guide>
        <p15:guide id="4" pos="6187">
          <p15:clr>
            <a:srgbClr val="A4A3A4"/>
          </p15:clr>
        </p15:guide>
        <p15:guide id="5" pos="26362">
          <p15:clr>
            <a:srgbClr val="A4A3A4"/>
          </p15:clr>
        </p15:guide>
        <p15:guide id="6" pos="7743">
          <p15:clr>
            <a:srgbClr val="A4A3A4"/>
          </p15:clr>
        </p15:guide>
        <p15:guide id="7" pos="12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veroni, Kyle" initials="KL" lastIdx="6" clrIdx="0">
    <p:extLst>
      <p:ext uri="{19B8F6BF-5375-455C-9EA6-DF929625EA0E}">
        <p15:presenceInfo xmlns:p15="http://schemas.microsoft.com/office/powerpoint/2012/main" userId="Laveroni, Ky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429"/>
    <p:restoredTop sz="95435" autoAdjust="0"/>
  </p:normalViewPr>
  <p:slideViewPr>
    <p:cSldViewPr snapToGrid="0" snapToObjects="1">
      <p:cViewPr>
        <p:scale>
          <a:sx n="31" d="100"/>
          <a:sy n="31" d="100"/>
        </p:scale>
        <p:origin x="312" y="-192"/>
      </p:cViewPr>
      <p:guideLst>
        <p:guide orient="horz" pos="13248"/>
        <p:guide orient="horz" pos="10368"/>
        <p:guide pos="17012"/>
        <p:guide pos="6187"/>
        <p:guide pos="26362"/>
        <p:guide pos="7743"/>
        <p:guide pos="12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Verdana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DBBF67-3F34-7B4F-9D22-6C5AACED205D}" type="datetimeFigureOut">
              <a:rPr lang="en-US" smtClean="0">
                <a:latin typeface="Verdana Regular" charset="0"/>
              </a:rPr>
              <a:t>12/5/19</a:t>
            </a:fld>
            <a:endParaRPr lang="en-US" dirty="0">
              <a:latin typeface="Verdana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Verdana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B4DB99-E856-3648-B51B-50059185FFD2}" type="slidenum">
              <a:rPr lang="en-US" smtClean="0">
                <a:latin typeface="Verdana Regular" charset="0"/>
              </a:rPr>
              <a:t>‹#›</a:t>
            </a:fld>
            <a:endParaRPr lang="en-US" dirty="0">
              <a:latin typeface="Verdana Regular" charset="0"/>
            </a:endParaRPr>
          </a:p>
        </p:txBody>
      </p:sp>
    </p:spTree>
    <p:extLst>
      <p:ext uri="{BB962C8B-B14F-4D97-AF65-F5344CB8AC3E}">
        <p14:creationId xmlns:p14="http://schemas.microsoft.com/office/powerpoint/2010/main" val="373794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12/5/19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3864376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292014" y="8919139"/>
            <a:ext cx="9430738" cy="10015074"/>
          </a:xfrm>
          <a:prstGeom prst="rect">
            <a:avLst/>
          </a:prstGeom>
        </p:spPr>
        <p:txBody>
          <a:bodyPr vert="horz"/>
          <a:lstStyle>
            <a:lvl1pPr>
              <a:defRPr>
                <a:latin typeface="Verdana"/>
                <a:cs typeface="Verdana"/>
              </a:defRPr>
            </a:lvl1pPr>
          </a:lstStyle>
          <a:p>
            <a:endParaRPr lang="en-US" dirty="0"/>
          </a:p>
        </p:txBody>
      </p:sp>
      <p:sp>
        <p:nvSpPr>
          <p:cNvPr id="6" name="Picture Placeholder 4"/>
          <p:cNvSpPr>
            <a:spLocks noGrp="1"/>
          </p:cNvSpPr>
          <p:nvPr>
            <p:ph type="pic" sz="quarter" idx="11"/>
          </p:nvPr>
        </p:nvSpPr>
        <p:spPr>
          <a:xfrm>
            <a:off x="22426612" y="8944674"/>
            <a:ext cx="19384187" cy="9993429"/>
          </a:xfrm>
          <a:prstGeom prst="rect">
            <a:avLst/>
          </a:prstGeom>
        </p:spPr>
        <p:txBody>
          <a:bodyPr vert="horz"/>
          <a:lstStyle>
            <a:lvl1pPr>
              <a:defRPr>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2" name="Rectangle 1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sp>
        <p:nvSpPr>
          <p:cNvPr id="13" name="Title 1"/>
          <p:cNvSpPr txBox="1">
            <a:spLocks/>
          </p:cNvSpPr>
          <p:nvPr userDrawn="1"/>
        </p:nvSpPr>
        <p:spPr>
          <a:xfrm>
            <a:off x="12280010" y="720448"/>
            <a:ext cx="30878431" cy="18287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endParaRPr lang="en-US" sz="5400" b="1" i="0" cap="none" spc="170" dirty="0">
              <a:latin typeface="Impact" charset="0"/>
            </a:endParaRPr>
          </a:p>
        </p:txBody>
      </p:sp>
      <p:sp>
        <p:nvSpPr>
          <p:cNvPr id="15" name="Rectangle 14"/>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2" userDrawn="1">
          <p15:clr>
            <a:srgbClr val="F26B43"/>
          </p15:clr>
        </p15:guide>
        <p15:guide id="2" pos="1382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6"/>
          <p:cNvSpPr txBox="1">
            <a:spLocks/>
          </p:cNvSpPr>
          <p:nvPr/>
        </p:nvSpPr>
        <p:spPr>
          <a:xfrm>
            <a:off x="27261393" y="24555190"/>
            <a:ext cx="6464035"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Features</a:t>
            </a:r>
          </a:p>
        </p:txBody>
      </p:sp>
      <p:sp>
        <p:nvSpPr>
          <p:cNvPr id="6" name="Text Placeholder 18"/>
          <p:cNvSpPr txBox="1">
            <a:spLocks/>
          </p:cNvSpPr>
          <p:nvPr/>
        </p:nvSpPr>
        <p:spPr>
          <a:xfrm>
            <a:off x="27154749" y="25530814"/>
            <a:ext cx="14966497" cy="5975995"/>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571500" indent="-571500">
              <a:buFont typeface="Arial" panose="020B0604020202020204" pitchFamily="34" charset="0"/>
              <a:buChar char="•"/>
            </a:pPr>
            <a:r>
              <a:rPr lang="en-US" sz="3800" dirty="0">
                <a:latin typeface="Verdana" panose="020B0604030504040204" pitchFamily="34" charset="0"/>
                <a:ea typeface="Verdana" panose="020B0604030504040204" pitchFamily="34" charset="0"/>
                <a:cs typeface="Verdana" panose="020B0604030504040204" pitchFamily="34" charset="0"/>
              </a:rPr>
              <a:t>Allow the user to dynamically interact with Study Seat using the up-to-date live Google Map on the website to look for a place to study.</a:t>
            </a:r>
          </a:p>
          <a:p>
            <a:pPr marL="571500" indent="-571500">
              <a:buFont typeface="Arial" panose="020B0604020202020204" pitchFamily="34" charset="0"/>
              <a:buChar char="•"/>
            </a:pPr>
            <a:r>
              <a:rPr lang="en-US" sz="3800" dirty="0">
                <a:latin typeface="Verdana" panose="020B0604030504040204" pitchFamily="34" charset="0"/>
                <a:ea typeface="Verdana" panose="020B0604030504040204" pitchFamily="34" charset="0"/>
                <a:cs typeface="Verdana" panose="020B0604030504040204" pitchFamily="34" charset="0"/>
              </a:rPr>
              <a:t>User may either enter a location or utilize Study Seat’s built-in function to locate the user and find places near them automatically.</a:t>
            </a:r>
          </a:p>
          <a:p>
            <a:pPr marL="571500" indent="-571500">
              <a:buFont typeface="Arial" panose="020B0604020202020204" pitchFamily="34" charset="0"/>
              <a:buChar char="•"/>
            </a:pPr>
            <a:r>
              <a:rPr lang="en-US" sz="3800" dirty="0">
                <a:latin typeface="Verdana" panose="020B0604030504040204" pitchFamily="34" charset="0"/>
                <a:ea typeface="Verdana" panose="020B0604030504040204" pitchFamily="34" charset="0"/>
                <a:cs typeface="Verdana" panose="020B0604030504040204" pitchFamily="34" charset="0"/>
              </a:rPr>
              <a:t>When the location is set, the user may filter the results by categories such as café, library, or bookstore. </a:t>
            </a:r>
          </a:p>
          <a:p>
            <a:pPr marL="571500" indent="-571500">
              <a:buFont typeface="Arial" panose="020B0604020202020204" pitchFamily="34" charset="0"/>
              <a:buChar char="•"/>
            </a:pPr>
            <a:r>
              <a:rPr lang="en-US" sz="3800" dirty="0">
                <a:latin typeface="Verdana" panose="020B0604030504040204" pitchFamily="34" charset="0"/>
                <a:ea typeface="Verdana" panose="020B0604030504040204" pitchFamily="34" charset="0"/>
                <a:cs typeface="Verdana" panose="020B0604030504040204" pitchFamily="34" charset="0"/>
              </a:rPr>
              <a:t>User may then click on information markers which are connected to Google’s places database that is constant and up-to-date to display more information about a location such as its name, address, rating, price range, and hours.</a:t>
            </a:r>
          </a:p>
        </p:txBody>
      </p:sp>
      <p:sp>
        <p:nvSpPr>
          <p:cNvPr id="7" name="Text Placeholder 16"/>
          <p:cNvSpPr txBox="1">
            <a:spLocks/>
          </p:cNvSpPr>
          <p:nvPr/>
        </p:nvSpPr>
        <p:spPr>
          <a:xfrm>
            <a:off x="1913468" y="17202579"/>
            <a:ext cx="2608536" cy="687380"/>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charset="0"/>
                <a:ea typeface="Verdana" charset="0"/>
                <a:cs typeface="Verdana" charset="0"/>
              </a:rPr>
              <a:t>Tools</a:t>
            </a:r>
            <a:r>
              <a:rPr lang="en-US" dirty="0">
                <a:solidFill>
                  <a:srgbClr val="E05529"/>
                </a:solidFill>
                <a:latin typeface="Verdana" charset="0"/>
                <a:ea typeface="Verdana" charset="0"/>
                <a:cs typeface="Verdana" charset="0"/>
              </a:rPr>
              <a:t> </a:t>
            </a:r>
          </a:p>
        </p:txBody>
      </p:sp>
      <p:sp>
        <p:nvSpPr>
          <p:cNvPr id="9" name="Text Placeholder 18"/>
          <p:cNvSpPr txBox="1">
            <a:spLocks/>
          </p:cNvSpPr>
          <p:nvPr/>
        </p:nvSpPr>
        <p:spPr>
          <a:xfrm>
            <a:off x="1913468" y="4574338"/>
            <a:ext cx="8103881" cy="12707197"/>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rPr>
              <a:t>Utilizing React library, Study Seat is built with the client project nested inside the server project. The intentional separation of client and server code provides better clarity and simplicity to navigate and view.</a:t>
            </a:r>
          </a:p>
          <a:p>
            <a:r>
              <a:rPr lang="en-US" dirty="0">
                <a:solidFill>
                  <a:schemeClr val="bg1"/>
                </a:solidFill>
              </a:rPr>
              <a:t>Study Seat is written in HTML/CSS and TypeScript. The choice to use TypeScript over simply just JavaScript is due to the fact that TypeScript offers static type analysis with features such as modules and classes. It’s great for projects with multiple developers. </a:t>
            </a:r>
          </a:p>
          <a:p>
            <a:r>
              <a:rPr lang="en-US" dirty="0">
                <a:solidFill>
                  <a:schemeClr val="bg1"/>
                </a:solidFill>
              </a:rPr>
              <a:t>Leveraging Google Maps and Places API, Study Seat is able to offer clients a highly interactive and dynamic hands-on experience in their search for study spots. </a:t>
            </a:r>
          </a:p>
          <a:p>
            <a:r>
              <a:rPr lang="en-US" dirty="0">
                <a:solidFill>
                  <a:schemeClr val="bg1"/>
                </a:solidFill>
              </a:rPr>
              <a:t>Instead of implementing a database, auth0 is used for authentication and login verifications.</a:t>
            </a:r>
          </a:p>
          <a:p>
            <a:r>
              <a:rPr lang="en-US" dirty="0">
                <a:solidFill>
                  <a:schemeClr val="bg1"/>
                </a:solidFill>
              </a:rPr>
              <a:t>The project is then hosted on our Amazon Web Service’s Elastic Beanstalk using a </a:t>
            </a:r>
            <a:r>
              <a:rPr lang="en-US" dirty="0" err="1">
                <a:solidFill>
                  <a:schemeClr val="bg1"/>
                </a:solidFill>
              </a:rPr>
              <a:t>Node.Js</a:t>
            </a:r>
            <a:r>
              <a:rPr lang="en-US" dirty="0">
                <a:solidFill>
                  <a:schemeClr val="bg1"/>
                </a:solidFill>
              </a:rPr>
              <a:t> server instance. Hosting on AWS ensures constant uptime and AWS provides reliability, scalability and security.</a:t>
            </a:r>
          </a:p>
          <a:p>
            <a:r>
              <a:rPr lang="en-US" dirty="0">
                <a:solidFill>
                  <a:schemeClr val="bg1"/>
                </a:solidFill>
              </a:rPr>
              <a:t>Last but not least, to further ensure the client’s safety and privacy, Study Seat’s Domain and Nameserver is transferred from GoDaddy using AWS’s Route53 and then certified using AWS’s Certification Manager. This lets Study Seat run using Hypertext Transfer Protocol Secure or HTTPS.</a:t>
            </a:r>
          </a:p>
        </p:txBody>
      </p:sp>
      <p:sp>
        <p:nvSpPr>
          <p:cNvPr id="10" name="Title 1"/>
          <p:cNvSpPr txBox="1">
            <a:spLocks/>
          </p:cNvSpPr>
          <p:nvPr/>
        </p:nvSpPr>
        <p:spPr>
          <a:xfrm>
            <a:off x="12292013" y="3463917"/>
            <a:ext cx="19813587"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z="15000" spc="100" dirty="0">
                <a:solidFill>
                  <a:srgbClr val="E05529"/>
                </a:solidFill>
                <a:latin typeface="Impact" charset="0"/>
                <a:ea typeface="Impact" charset="0"/>
                <a:cs typeface="Impact" charset="0"/>
              </a:rPr>
              <a:t>Study Seat</a:t>
            </a:r>
          </a:p>
        </p:txBody>
      </p:sp>
      <p:sp>
        <p:nvSpPr>
          <p:cNvPr id="11" name="Text Placeholder 16"/>
          <p:cNvSpPr txBox="1">
            <a:spLocks/>
          </p:cNvSpPr>
          <p:nvPr/>
        </p:nvSpPr>
        <p:spPr>
          <a:xfrm>
            <a:off x="1842891" y="3463917"/>
            <a:ext cx="8071603"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charset="0"/>
                <a:ea typeface="Verdana" charset="0"/>
                <a:cs typeface="Verdana" charset="0"/>
              </a:rPr>
              <a:t>Implementation</a:t>
            </a:r>
          </a:p>
        </p:txBody>
      </p:sp>
      <p:sp>
        <p:nvSpPr>
          <p:cNvPr id="16" name="Subtitle 2">
            <a:extLst>
              <a:ext uri="{FF2B5EF4-FFF2-40B4-BE49-F238E27FC236}">
                <a16:creationId xmlns:a16="http://schemas.microsoft.com/office/drawing/2014/main" id="{EBDA88D3-E0A8-C741-AB37-6101C41477E4}"/>
              </a:ext>
            </a:extLst>
          </p:cNvPr>
          <p:cNvSpPr txBox="1">
            <a:spLocks/>
          </p:cNvSpPr>
          <p:nvPr/>
        </p:nvSpPr>
        <p:spPr>
          <a:xfrm>
            <a:off x="32541840" y="4078946"/>
            <a:ext cx="10642826" cy="15169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4400" b="1" dirty="0">
                <a:latin typeface="Calibri" panose="020F0502020204030204" pitchFamily="34" charset="0"/>
                <a:ea typeface="Georgia" charset="0"/>
                <a:cs typeface="Calibri" panose="020F0502020204030204" pitchFamily="34" charset="0"/>
              </a:rPr>
              <a:t>SEAN HINDS, JOHN YOON, HSIANG LO</a:t>
            </a:r>
          </a:p>
        </p:txBody>
      </p:sp>
      <p:sp>
        <p:nvSpPr>
          <p:cNvPr id="25" name="Rectangle 24">
            <a:extLst>
              <a:ext uri="{FF2B5EF4-FFF2-40B4-BE49-F238E27FC236}">
                <a16:creationId xmlns:a16="http://schemas.microsoft.com/office/drawing/2014/main" id="{9F35ACA7-48D6-FB40-B76A-9C08B17B4A29}"/>
              </a:ext>
            </a:extLst>
          </p:cNvPr>
          <p:cNvSpPr/>
          <p:nvPr/>
        </p:nvSpPr>
        <p:spPr>
          <a:xfrm>
            <a:off x="2105648" y="25311935"/>
            <a:ext cx="5529607" cy="2674316"/>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FF8D2A-99A7-FD48-9275-D15330B746C7}"/>
              </a:ext>
            </a:extLst>
          </p:cNvPr>
          <p:cNvSpPr/>
          <p:nvPr/>
        </p:nvSpPr>
        <p:spPr>
          <a:xfrm>
            <a:off x="31888950" y="4903902"/>
            <a:ext cx="10341421" cy="707886"/>
          </a:xfrm>
          <a:prstGeom prst="rect">
            <a:avLst/>
          </a:prstGeom>
        </p:spPr>
        <p:txBody>
          <a:bodyPr wrap="none">
            <a:spAutoFit/>
          </a:bodyPr>
          <a:lstStyle/>
          <a:p>
            <a:r>
              <a:rPr lang="en-US" sz="4000" dirty="0"/>
              <a:t>https://</a:t>
            </a:r>
            <a:r>
              <a:rPr lang="en-US" sz="4000" dirty="0" err="1"/>
              <a:t>www.github.com</a:t>
            </a:r>
            <a:r>
              <a:rPr lang="en-US" sz="4000" dirty="0"/>
              <a:t>/JohnYoon13/</a:t>
            </a:r>
            <a:r>
              <a:rPr lang="en-US" sz="4000" dirty="0" err="1"/>
              <a:t>StudySeat</a:t>
            </a:r>
            <a:endParaRPr lang="en-US" sz="4000" dirty="0"/>
          </a:p>
        </p:txBody>
      </p:sp>
      <p:sp>
        <p:nvSpPr>
          <p:cNvPr id="37" name="Rectangle 36">
            <a:extLst>
              <a:ext uri="{FF2B5EF4-FFF2-40B4-BE49-F238E27FC236}">
                <a16:creationId xmlns:a16="http://schemas.microsoft.com/office/drawing/2014/main" id="{901B6FE6-8A31-954E-9060-56E359A392E0}"/>
              </a:ext>
            </a:extLst>
          </p:cNvPr>
          <p:cNvSpPr/>
          <p:nvPr/>
        </p:nvSpPr>
        <p:spPr>
          <a:xfrm>
            <a:off x="12292013" y="5332900"/>
            <a:ext cx="10641503" cy="1169551"/>
          </a:xfrm>
          <a:prstGeom prst="rect">
            <a:avLst/>
          </a:prstGeom>
        </p:spPr>
        <p:txBody>
          <a:bodyPr wrap="none">
            <a:spAutoFit/>
          </a:bodyPr>
          <a:lstStyle/>
          <a:p>
            <a:r>
              <a:rPr lang="en-US" dirty="0"/>
              <a:t>https://</a:t>
            </a:r>
            <a:r>
              <a:rPr lang="en-US" dirty="0" err="1"/>
              <a:t>www.study-seat.com</a:t>
            </a:r>
            <a:endParaRPr lang="en-US" dirty="0"/>
          </a:p>
        </p:txBody>
      </p:sp>
      <p:sp>
        <p:nvSpPr>
          <p:cNvPr id="38" name="Rectangle 37">
            <a:extLst>
              <a:ext uri="{FF2B5EF4-FFF2-40B4-BE49-F238E27FC236}">
                <a16:creationId xmlns:a16="http://schemas.microsoft.com/office/drawing/2014/main" id="{9C107AB0-B61B-4F49-8E38-CD36960F125E}"/>
              </a:ext>
            </a:extLst>
          </p:cNvPr>
          <p:cNvSpPr/>
          <p:nvPr/>
        </p:nvSpPr>
        <p:spPr>
          <a:xfrm>
            <a:off x="12292013" y="6823976"/>
            <a:ext cx="14003914" cy="5016758"/>
          </a:xfrm>
          <a:prstGeom prst="rect">
            <a:avLst/>
          </a:prstGeom>
        </p:spPr>
        <p:txBody>
          <a:bodyPr wrap="square">
            <a:spAutoFit/>
          </a:bodyPr>
          <a:lstStyle/>
          <a:p>
            <a:r>
              <a:rPr lang="en-US" sz="6400" dirty="0">
                <a:latin typeface="Verdana" panose="020B0604030504040204" pitchFamily="34" charset="0"/>
                <a:ea typeface="Verdana" panose="020B0604030504040204" pitchFamily="34" charset="0"/>
                <a:cs typeface="Verdana" panose="020B0604030504040204" pitchFamily="34" charset="0"/>
              </a:rPr>
              <a:t>Whether it's a café, a library, or even a bookstore, great places nearby to study or to get some work done are only clicks away!</a:t>
            </a:r>
          </a:p>
          <a:p>
            <a:endParaRPr lang="en-US" sz="6400" dirty="0">
              <a:latin typeface="Verdana" panose="020B0604030504040204" pitchFamily="34" charset="0"/>
              <a:ea typeface="Verdana" panose="020B0604030504040204" pitchFamily="34" charset="0"/>
              <a:cs typeface="Verdana" panose="020B0604030504040204" pitchFamily="34" charset="0"/>
            </a:endParaRPr>
          </a:p>
        </p:txBody>
      </p:sp>
      <p:sp>
        <p:nvSpPr>
          <p:cNvPr id="39" name="Rectangle 38">
            <a:extLst>
              <a:ext uri="{FF2B5EF4-FFF2-40B4-BE49-F238E27FC236}">
                <a16:creationId xmlns:a16="http://schemas.microsoft.com/office/drawing/2014/main" id="{9E574B01-BDE5-5D4D-ABFE-17EA8221CAB9}"/>
              </a:ext>
            </a:extLst>
          </p:cNvPr>
          <p:cNvSpPr/>
          <p:nvPr/>
        </p:nvSpPr>
        <p:spPr>
          <a:xfrm>
            <a:off x="12292013" y="12454974"/>
            <a:ext cx="14003914" cy="6863417"/>
          </a:xfrm>
          <a:prstGeom prst="rect">
            <a:avLst/>
          </a:prstGeom>
        </p:spPr>
        <p:txBody>
          <a:bodyPr wrap="square">
            <a:spAutoFit/>
          </a:bodyPr>
          <a:lstStyle/>
          <a:p>
            <a:r>
              <a:rPr lang="en-US" sz="4000" dirty="0">
                <a:latin typeface="Verdana" panose="020B0604030504040204" pitchFamily="34" charset="0"/>
                <a:ea typeface="Verdana" panose="020B0604030504040204" pitchFamily="34" charset="0"/>
                <a:cs typeface="Verdana" panose="020B0604030504040204" pitchFamily="34" charset="0"/>
              </a:rPr>
              <a:t>Utilizing Google Maps and Places API, users are able to dynamically interact with a live map that is complete with info windows that display the up-to-date address, rating, price range, and hours. Furthermore, Study Seat’s website is being hosted on Amazon Web Service, providing constant and reliable up-time. Lastly, user information is authenticated and stored through Auth0 and Study Seat is certified and uses https for more reliable connections. This ensures that the client’s personal information is safe and secure.</a:t>
            </a:r>
          </a:p>
        </p:txBody>
      </p:sp>
      <p:sp>
        <p:nvSpPr>
          <p:cNvPr id="40" name="Text Placeholder 16">
            <a:extLst>
              <a:ext uri="{FF2B5EF4-FFF2-40B4-BE49-F238E27FC236}">
                <a16:creationId xmlns:a16="http://schemas.microsoft.com/office/drawing/2014/main" id="{6CBCF06C-0E66-A04E-A7D1-0D81857FF918}"/>
              </a:ext>
            </a:extLst>
          </p:cNvPr>
          <p:cNvSpPr txBox="1">
            <a:spLocks/>
          </p:cNvSpPr>
          <p:nvPr/>
        </p:nvSpPr>
        <p:spPr>
          <a:xfrm>
            <a:off x="12292013" y="11536985"/>
            <a:ext cx="6464035"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Description</a:t>
            </a:r>
          </a:p>
        </p:txBody>
      </p:sp>
      <p:sp>
        <p:nvSpPr>
          <p:cNvPr id="43" name="Rectangle 42">
            <a:extLst>
              <a:ext uri="{FF2B5EF4-FFF2-40B4-BE49-F238E27FC236}">
                <a16:creationId xmlns:a16="http://schemas.microsoft.com/office/drawing/2014/main" id="{8AA6839E-A16A-F34E-8B82-03DE42C824BE}"/>
              </a:ext>
            </a:extLst>
          </p:cNvPr>
          <p:cNvSpPr/>
          <p:nvPr/>
        </p:nvSpPr>
        <p:spPr>
          <a:xfrm>
            <a:off x="3390599" y="18218016"/>
            <a:ext cx="1560472" cy="932264"/>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B4C0DE8A-E9D1-814C-81D9-FBB3976F5C7B}"/>
              </a:ext>
            </a:extLst>
          </p:cNvPr>
          <p:cNvSpPr/>
          <p:nvPr/>
        </p:nvSpPr>
        <p:spPr>
          <a:xfrm>
            <a:off x="5965409" y="19478221"/>
            <a:ext cx="2465670" cy="101703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09089FD-B8E8-6F4F-8EE7-2AA8AFF3CFD1}"/>
              </a:ext>
            </a:extLst>
          </p:cNvPr>
          <p:cNvSpPr/>
          <p:nvPr/>
        </p:nvSpPr>
        <p:spPr>
          <a:xfrm>
            <a:off x="5070295" y="20560411"/>
            <a:ext cx="1051900" cy="101703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3CEBDD8-054C-E745-8781-921A8FA9916A}"/>
              </a:ext>
            </a:extLst>
          </p:cNvPr>
          <p:cNvSpPr/>
          <p:nvPr/>
        </p:nvSpPr>
        <p:spPr>
          <a:xfrm>
            <a:off x="7626514" y="18034317"/>
            <a:ext cx="2747291" cy="1431379"/>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47" name="Rectangle 46">
            <a:extLst>
              <a:ext uri="{FF2B5EF4-FFF2-40B4-BE49-F238E27FC236}">
                <a16:creationId xmlns:a16="http://schemas.microsoft.com/office/drawing/2014/main" id="{917D6201-F867-BC47-AA6F-49EEB0DA6FDB}"/>
              </a:ext>
            </a:extLst>
          </p:cNvPr>
          <p:cNvSpPr/>
          <p:nvPr/>
        </p:nvSpPr>
        <p:spPr>
          <a:xfrm>
            <a:off x="1709505" y="19433968"/>
            <a:ext cx="4255903" cy="1047436"/>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710BED24-FE80-454A-AC15-FD72D467A16D}"/>
              </a:ext>
            </a:extLst>
          </p:cNvPr>
          <p:cNvSpPr/>
          <p:nvPr/>
        </p:nvSpPr>
        <p:spPr>
          <a:xfrm>
            <a:off x="8785801" y="19564853"/>
            <a:ext cx="1128693" cy="843768"/>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C912CE88-3E71-9540-B12C-86D851A30CE2}"/>
              </a:ext>
            </a:extLst>
          </p:cNvPr>
          <p:cNvSpPr/>
          <p:nvPr/>
        </p:nvSpPr>
        <p:spPr>
          <a:xfrm>
            <a:off x="1769954" y="17889959"/>
            <a:ext cx="1418151" cy="1379969"/>
          </a:xfrm>
          <a:prstGeom prst="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7BC3C90-01CE-EE44-BF34-3103B7286A43}"/>
              </a:ext>
            </a:extLst>
          </p:cNvPr>
          <p:cNvSpPr/>
          <p:nvPr/>
        </p:nvSpPr>
        <p:spPr>
          <a:xfrm>
            <a:off x="1878544" y="20546089"/>
            <a:ext cx="3024109" cy="1047435"/>
          </a:xfrm>
          <a:prstGeom prst="rect">
            <a:avLst/>
          </a:prstGeom>
          <a:blipFill>
            <a:blip r:embed="rId1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303D7B8-DE29-3140-B024-CDACF29D5772}"/>
              </a:ext>
            </a:extLst>
          </p:cNvPr>
          <p:cNvSpPr/>
          <p:nvPr/>
        </p:nvSpPr>
        <p:spPr>
          <a:xfrm>
            <a:off x="5466961" y="18311092"/>
            <a:ext cx="2168294" cy="746113"/>
          </a:xfrm>
          <a:prstGeom prst="rect">
            <a:avLst/>
          </a:prstGeom>
          <a:blipFill>
            <a:blip r:embed="rId1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AD79741-CC6E-A94A-A977-6B9A8A906C78}"/>
              </a:ext>
            </a:extLst>
          </p:cNvPr>
          <p:cNvSpPr/>
          <p:nvPr/>
        </p:nvSpPr>
        <p:spPr>
          <a:xfrm>
            <a:off x="12260011" y="19693734"/>
            <a:ext cx="13773489" cy="11674161"/>
          </a:xfrm>
          <a:prstGeom prst="rect">
            <a:avLst/>
          </a:prstGeom>
          <a:blipFill>
            <a:blip r:embed="rId1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71EF51E-3034-E24E-B05D-5012D7A18670}"/>
              </a:ext>
            </a:extLst>
          </p:cNvPr>
          <p:cNvSpPr/>
          <p:nvPr/>
        </p:nvSpPr>
        <p:spPr>
          <a:xfrm>
            <a:off x="27253042" y="15284199"/>
            <a:ext cx="14868204" cy="7145624"/>
          </a:xfrm>
          <a:prstGeom prst="rect">
            <a:avLst/>
          </a:prstGeom>
          <a:blipFill>
            <a:blip r:embed="rId1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61FE9FB-2A4E-094D-8DEE-739AD037C820}"/>
              </a:ext>
            </a:extLst>
          </p:cNvPr>
          <p:cNvSpPr/>
          <p:nvPr/>
        </p:nvSpPr>
        <p:spPr>
          <a:xfrm>
            <a:off x="27154748" y="5883463"/>
            <a:ext cx="14822984" cy="7145624"/>
          </a:xfrm>
          <a:prstGeom prst="rect">
            <a:avLst/>
          </a:prstGeom>
          <a:blipFill>
            <a:blip r:embed="rId1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1DCCF29-5E4C-DA47-96C0-C95ADB515A32}"/>
              </a:ext>
            </a:extLst>
          </p:cNvPr>
          <p:cNvSpPr/>
          <p:nvPr/>
        </p:nvSpPr>
        <p:spPr>
          <a:xfrm>
            <a:off x="2142220" y="22156112"/>
            <a:ext cx="5520866" cy="2674316"/>
          </a:xfrm>
          <a:prstGeom prst="rect">
            <a:avLst/>
          </a:prstGeom>
          <a:blipFill>
            <a:blip r:embed="rId1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64B5CB0-5844-CA4A-9ABA-A6A4FC653EEC}"/>
              </a:ext>
            </a:extLst>
          </p:cNvPr>
          <p:cNvSpPr txBox="1"/>
          <p:nvPr/>
        </p:nvSpPr>
        <p:spPr>
          <a:xfrm>
            <a:off x="27046884" y="13067442"/>
            <a:ext cx="14822984" cy="1323439"/>
          </a:xfrm>
          <a:prstGeom prst="rect">
            <a:avLst/>
          </a:prstGeom>
          <a:noFill/>
        </p:spPr>
        <p:txBody>
          <a:bodyPr wrap="square" rtlCol="0">
            <a:spAutoFit/>
          </a:bodyPr>
          <a:lstStyle/>
          <a:p>
            <a:r>
              <a:rPr lang="en-US" sz="4000" dirty="0"/>
              <a:t>Study Seat can locate user’s location or utilizing a string input to find/filter places nearby dynamically using Google Maps &amp; Places API.</a:t>
            </a:r>
          </a:p>
        </p:txBody>
      </p:sp>
      <p:sp>
        <p:nvSpPr>
          <p:cNvPr id="3" name="TextBox 2">
            <a:extLst>
              <a:ext uri="{FF2B5EF4-FFF2-40B4-BE49-F238E27FC236}">
                <a16:creationId xmlns:a16="http://schemas.microsoft.com/office/drawing/2014/main" id="{A598F733-FD72-0C40-9CAD-9D45DAEEC41A}"/>
              </a:ext>
            </a:extLst>
          </p:cNvPr>
          <p:cNvSpPr txBox="1"/>
          <p:nvPr/>
        </p:nvSpPr>
        <p:spPr>
          <a:xfrm>
            <a:off x="27253042" y="22451732"/>
            <a:ext cx="14822984" cy="1323439"/>
          </a:xfrm>
          <a:prstGeom prst="rect">
            <a:avLst/>
          </a:prstGeom>
          <a:noFill/>
        </p:spPr>
        <p:txBody>
          <a:bodyPr wrap="square" rtlCol="0">
            <a:spAutoFit/>
          </a:bodyPr>
          <a:lstStyle/>
          <a:p>
            <a:r>
              <a:rPr lang="en-US" sz="4000" dirty="0"/>
              <a:t>Clicking on an info window displays up-to-date information about that location.</a:t>
            </a:r>
          </a:p>
        </p:txBody>
      </p:sp>
      <p:sp>
        <p:nvSpPr>
          <p:cNvPr id="4" name="TextBox 3">
            <a:extLst>
              <a:ext uri="{FF2B5EF4-FFF2-40B4-BE49-F238E27FC236}">
                <a16:creationId xmlns:a16="http://schemas.microsoft.com/office/drawing/2014/main" id="{15A2F83A-0A1D-844B-91F9-165B14F05250}"/>
              </a:ext>
            </a:extLst>
          </p:cNvPr>
          <p:cNvSpPr txBox="1"/>
          <p:nvPr/>
        </p:nvSpPr>
        <p:spPr>
          <a:xfrm>
            <a:off x="7941404" y="22046811"/>
            <a:ext cx="2039368" cy="5016758"/>
          </a:xfrm>
          <a:prstGeom prst="rect">
            <a:avLst/>
          </a:prstGeom>
          <a:noFill/>
        </p:spPr>
        <p:txBody>
          <a:bodyPr wrap="square" rtlCol="0">
            <a:spAutoFit/>
          </a:bodyPr>
          <a:lstStyle/>
          <a:p>
            <a:r>
              <a:rPr lang="en-US" sz="3200" dirty="0">
                <a:solidFill>
                  <a:schemeClr val="bg1"/>
                </a:solidFill>
              </a:rPr>
              <a:t>User can register and login in on Study Seat utilizing Auth0 for authentication and privacy</a:t>
            </a:r>
          </a:p>
        </p:txBody>
      </p:sp>
      <p:sp>
        <p:nvSpPr>
          <p:cNvPr id="8" name="TextBox 7">
            <a:extLst>
              <a:ext uri="{FF2B5EF4-FFF2-40B4-BE49-F238E27FC236}">
                <a16:creationId xmlns:a16="http://schemas.microsoft.com/office/drawing/2014/main" id="{29457E27-01E5-0242-AFA7-9F5738D5AB11}"/>
              </a:ext>
            </a:extLst>
          </p:cNvPr>
          <p:cNvSpPr txBox="1"/>
          <p:nvPr/>
        </p:nvSpPr>
        <p:spPr>
          <a:xfrm>
            <a:off x="35717089" y="3358333"/>
            <a:ext cx="6331220" cy="116955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Team Study Seat</a:t>
            </a:r>
          </a:p>
        </p:txBody>
      </p:sp>
    </p:spTree>
    <p:extLst>
      <p:ext uri="{BB962C8B-B14F-4D97-AF65-F5344CB8AC3E}">
        <p14:creationId xmlns:p14="http://schemas.microsoft.com/office/powerpoint/2010/main" val="3083098748"/>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1508</TotalTime>
  <Words>529</Words>
  <Application>Microsoft Macintosh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Impact</vt:lpstr>
      <vt:lpstr>KievitPro-Regular</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Sean Lo</cp:lastModifiedBy>
  <cp:revision>71</cp:revision>
  <cp:lastPrinted>2019-12-03T23:49:30Z</cp:lastPrinted>
  <dcterms:created xsi:type="dcterms:W3CDTF">2017-04-19T21:01:26Z</dcterms:created>
  <dcterms:modified xsi:type="dcterms:W3CDTF">2019-12-06T01:17:00Z</dcterms:modified>
</cp:coreProperties>
</file>