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309" r:id="rId7"/>
    <p:sldId id="298" r:id="rId8"/>
    <p:sldId id="299" r:id="rId9"/>
    <p:sldId id="300" r:id="rId10"/>
    <p:sldId id="301" r:id="rId11"/>
    <p:sldId id="297" r:id="rId12"/>
    <p:sldId id="263" r:id="rId13"/>
    <p:sldId id="264" r:id="rId14"/>
    <p:sldId id="265" r:id="rId15"/>
    <p:sldId id="266" r:id="rId16"/>
    <p:sldId id="267" r:id="rId17"/>
    <p:sldId id="268" r:id="rId18"/>
    <p:sldId id="269" r:id="rId19"/>
    <p:sldId id="310" r:id="rId20"/>
    <p:sldId id="271" r:id="rId21"/>
    <p:sldId id="272" r:id="rId22"/>
    <p:sldId id="274" r:id="rId23"/>
    <p:sldId id="275" r:id="rId24"/>
    <p:sldId id="273" r:id="rId25"/>
    <p:sldId id="277" r:id="rId26"/>
    <p:sldId id="278" r:id="rId27"/>
    <p:sldId id="276" r:id="rId28"/>
    <p:sldId id="279" r:id="rId29"/>
    <p:sldId id="280" r:id="rId30"/>
    <p:sldId id="281" r:id="rId31"/>
    <p:sldId id="282" r:id="rId32"/>
    <p:sldId id="283" r:id="rId33"/>
    <p:sldId id="284" r:id="rId34"/>
    <p:sldId id="285" r:id="rId35"/>
    <p:sldId id="311" r:id="rId36"/>
    <p:sldId id="286" r:id="rId37"/>
    <p:sldId id="287" r:id="rId38"/>
    <p:sldId id="288" r:id="rId39"/>
    <p:sldId id="302" r:id="rId40"/>
    <p:sldId id="303" r:id="rId41"/>
    <p:sldId id="304" r:id="rId42"/>
    <p:sldId id="305" r:id="rId43"/>
    <p:sldId id="306" r:id="rId44"/>
    <p:sldId id="307" r:id="rId45"/>
    <p:sldId id="308" r:id="rId46"/>
    <p:sldId id="312" r:id="rId47"/>
    <p:sldId id="313" r:id="rId48"/>
    <p:sldId id="314" r:id="rId49"/>
    <p:sldId id="315" r:id="rId50"/>
    <p:sldId id="316" r:id="rId51"/>
    <p:sldId id="317" r:id="rId52"/>
    <p:sldId id="318" r:id="rId53"/>
    <p:sldId id="322" r:id="rId54"/>
    <p:sldId id="319" r:id="rId55"/>
    <p:sldId id="320" r:id="rId56"/>
    <p:sldId id="321"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85F8575D-28DA-43A5-AFC4-8C87F8586527}" type="slidenum">
              <a:rPr lang="zh-CN" altLang="en-US" smtClean="0"/>
              <a:pPr/>
              <a:t>‹#›</a:t>
            </a:fld>
            <a:endParaRPr lang="zh-CN" altLang="en-US"/>
          </a:p>
        </p:txBody>
      </p:sp>
      <p:sp>
        <p:nvSpPr>
          <p:cNvPr id="8" name="TextBox 7"/>
          <p:cNvSpPr txBox="1"/>
          <p:nvPr userDrawn="1"/>
        </p:nvSpPr>
        <p:spPr>
          <a:xfrm>
            <a:off x="357158" y="6286520"/>
            <a:ext cx="5786478" cy="369332"/>
          </a:xfrm>
          <a:prstGeom prst="rect">
            <a:avLst/>
          </a:prstGeom>
          <a:noFill/>
        </p:spPr>
        <p:txBody>
          <a:bodyPr wrap="square" rtlCol="0">
            <a:spAutoFit/>
          </a:bodyPr>
          <a:lstStyle/>
          <a:p>
            <a:r>
              <a:rPr lang="zh-CN" altLang="en-US" dirty="0" smtClean="0">
                <a:solidFill>
                  <a:schemeClr val="tx1">
                    <a:lumMod val="50000"/>
                    <a:lumOff val="50000"/>
                  </a:schemeClr>
                </a:solidFill>
              </a:rPr>
              <a:t>窗内网，免费看视频，轻松学编程        </a:t>
            </a:r>
            <a:r>
              <a:rPr lang="en-US" altLang="zh-CN" dirty="0" smtClean="0">
                <a:solidFill>
                  <a:schemeClr val="tx1">
                    <a:lumMod val="50000"/>
                    <a:lumOff val="50000"/>
                  </a:schemeClr>
                </a:solidFill>
              </a:rPr>
              <a:t>www.itzcn.com</a:t>
            </a:r>
            <a:endParaRPr lang="zh-CN" altLang="en-US" dirty="0">
              <a:solidFill>
                <a:schemeClr val="tx1">
                  <a:lumMod val="50000"/>
                  <a:lumOff val="5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hasCustomPrompt="1"/>
          </p:nvPr>
        </p:nvSpPr>
        <p:spPr/>
        <p:txBody>
          <a:bodyPr/>
          <a:lstStyle>
            <a:lvl1pPr>
              <a:buNone/>
              <a:defRPr>
                <a:solidFill>
                  <a:schemeClr val="tx1">
                    <a:lumMod val="65000"/>
                    <a:lumOff val="35000"/>
                  </a:schemeClr>
                </a:solidFill>
              </a:defRPr>
            </a:lvl1pPr>
          </a:lstStyle>
          <a:p>
            <a:pPr lvl="0" eaLnBrk="1" latinLnBrk="0" hangingPunct="1"/>
            <a:r>
              <a:rPr lang="zh-CN" altLang="en-US" dirty="0" smtClean="0"/>
              <a:t>        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25" name="日期占位符 24"/>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85F8575D-28DA-43A5-AFC4-8C87F858652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85F8575D-28DA-43A5-AFC4-8C87F8586527}"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85F8575D-28DA-43A5-AFC4-8C87F8586527}"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85F8575D-28DA-43A5-AFC4-8C87F8586527}"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4CDA6DF-19D6-4ACB-BE0B-108351D2BE90}" type="datetimeFigureOut">
              <a:rPr lang="zh-CN" altLang="en-US" smtClean="0"/>
              <a:pPr/>
              <a:t>2009-7-14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5F8575D-28DA-43A5-AFC4-8C87F8586527}"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TextBox 12"/>
          <p:cNvSpPr txBox="1"/>
          <p:nvPr userDrawn="1"/>
        </p:nvSpPr>
        <p:spPr>
          <a:xfrm>
            <a:off x="357158" y="6286520"/>
            <a:ext cx="5786478" cy="369332"/>
          </a:xfrm>
          <a:prstGeom prst="rect">
            <a:avLst/>
          </a:prstGeom>
          <a:noFill/>
        </p:spPr>
        <p:txBody>
          <a:bodyPr wrap="square" rtlCol="0">
            <a:spAutoFit/>
          </a:bodyPr>
          <a:lstStyle/>
          <a:p>
            <a:r>
              <a:rPr lang="zh-CN" altLang="en-US" dirty="0" smtClean="0">
                <a:solidFill>
                  <a:schemeClr val="tx1">
                    <a:lumMod val="50000"/>
                    <a:lumOff val="50000"/>
                  </a:schemeClr>
                </a:solidFill>
              </a:rPr>
              <a:t>窗内网，免费看视频，轻松学编程        </a:t>
            </a:r>
            <a:r>
              <a:rPr lang="en-US" altLang="zh-CN" dirty="0" smtClean="0">
                <a:solidFill>
                  <a:schemeClr val="tx1">
                    <a:lumMod val="50000"/>
                    <a:lumOff val="50000"/>
                  </a:schemeClr>
                </a:solidFill>
              </a:rPr>
              <a:t>www.itzcn.com</a:t>
            </a:r>
            <a:endParaRPr lang="zh-CN" altLang="en-US"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357158" y="2285992"/>
            <a:ext cx="8458200" cy="914400"/>
          </a:xfrm>
        </p:spPr>
        <p:txBody>
          <a:bodyPr>
            <a:normAutofit/>
          </a:bodyPr>
          <a:lstStyle/>
          <a:p>
            <a:pPr algn="ctr"/>
            <a:r>
              <a:rPr lang="zh-CN" altLang="en-US" sz="4400" b="1" dirty="0" smtClean="0"/>
              <a:t>第</a:t>
            </a:r>
            <a:r>
              <a:rPr lang="en-US" sz="4400" b="1" dirty="0" smtClean="0"/>
              <a:t>3</a:t>
            </a:r>
            <a:r>
              <a:rPr lang="zh-CN" altLang="en-US" sz="4400" b="1" dirty="0" smtClean="0"/>
              <a:t>章</a:t>
            </a:r>
            <a:r>
              <a:rPr lang="en-US" sz="4400" b="1" dirty="0" smtClean="0"/>
              <a:t>  ASP.NET</a:t>
            </a:r>
            <a:r>
              <a:rPr lang="zh-CN" altLang="en-US" sz="4400" b="1" dirty="0" smtClean="0"/>
              <a:t>内置对象和配置</a:t>
            </a:r>
            <a:endParaRPr lang="zh-CN" altLang="en-US" sz="4400" b="1" dirty="0"/>
          </a:p>
        </p:txBody>
      </p:sp>
    </p:spTree>
  </p:cSld>
  <p:clrMapOvr>
    <a:masterClrMapping/>
  </p:clrMapOvr>
  <p:transition spd="med">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3.1.2  </a:t>
            </a:r>
            <a:r>
              <a:rPr lang="zh-CN" altLang="en-US" b="1" dirty="0" smtClean="0"/>
              <a:t>运用</a:t>
            </a:r>
            <a:r>
              <a:rPr lang="en-US" b="1" dirty="0" smtClean="0"/>
              <a:t>Response</a:t>
            </a:r>
            <a:r>
              <a:rPr lang="zh-CN" altLang="en-US" b="1" dirty="0" smtClean="0"/>
              <a:t>对象</a:t>
            </a:r>
            <a:endParaRPr lang="zh-CN" altLang="en-US" dirty="0"/>
          </a:p>
        </p:txBody>
      </p:sp>
      <p:sp>
        <p:nvSpPr>
          <p:cNvPr id="3" name="内容占位符 2"/>
          <p:cNvSpPr>
            <a:spLocks noGrp="1"/>
          </p:cNvSpPr>
          <p:nvPr>
            <p:ph idx="1"/>
          </p:nvPr>
        </p:nvSpPr>
        <p:spPr/>
        <p:txBody>
          <a:bodyPr>
            <a:normAutofit lnSpcReduction="10000"/>
          </a:bodyPr>
          <a:lstStyle/>
          <a:p>
            <a:pPr latinLnBrk="1"/>
            <a:r>
              <a:rPr lang="zh-CN" altLang="en-US" dirty="0" smtClean="0"/>
              <a:t>           上面的实例运用</a:t>
            </a:r>
            <a:r>
              <a:rPr lang="en-US" dirty="0" err="1" smtClean="0"/>
              <a:t>Rrsponse</a:t>
            </a:r>
            <a:r>
              <a:rPr lang="zh-CN" altLang="en-US" dirty="0" smtClean="0"/>
              <a:t>对象的</a:t>
            </a:r>
            <a:r>
              <a:rPr lang="en-US" dirty="0" smtClean="0"/>
              <a:t>Write</a:t>
            </a:r>
            <a:r>
              <a:rPr lang="zh-CN" altLang="en-US" dirty="0" smtClean="0"/>
              <a:t>方法，向客户端输出了由服务器端发送的消息，除了能在客户端输出消息外，</a:t>
            </a:r>
            <a:r>
              <a:rPr lang="en-US" dirty="0" smtClean="0"/>
              <a:t>Response</a:t>
            </a:r>
            <a:r>
              <a:rPr lang="zh-CN" altLang="en-US" dirty="0" smtClean="0"/>
              <a:t>对象还能够将客户端浏览器重定向到另外的</a:t>
            </a:r>
            <a:r>
              <a:rPr lang="en-US" dirty="0" smtClean="0"/>
              <a:t>URL</a:t>
            </a:r>
            <a:r>
              <a:rPr lang="zh-CN" altLang="en-US" dirty="0" smtClean="0"/>
              <a:t>上，即跳转到指定的网页上，实现该功能只须使用</a:t>
            </a:r>
            <a:r>
              <a:rPr lang="en-US" dirty="0" smtClean="0"/>
              <a:t>Response</a:t>
            </a:r>
            <a:r>
              <a:rPr lang="zh-CN" altLang="en-US" dirty="0" smtClean="0"/>
              <a:t>对象</a:t>
            </a:r>
            <a:r>
              <a:rPr lang="en-US" dirty="0" smtClean="0"/>
              <a:t>Redirect</a:t>
            </a:r>
            <a:r>
              <a:rPr lang="zh-CN" altLang="en-US" dirty="0" smtClean="0"/>
              <a:t>方法，该方法使用方法如下所示：</a:t>
            </a:r>
          </a:p>
          <a:p>
            <a:r>
              <a:rPr lang="en-US" dirty="0" smtClean="0"/>
              <a:t>        string </a:t>
            </a:r>
            <a:r>
              <a:rPr lang="en-US" dirty="0" err="1" smtClean="0"/>
              <a:t>httpString</a:t>
            </a:r>
            <a:r>
              <a:rPr lang="en-US" dirty="0" smtClean="0"/>
              <a:t> = "http://www.baidu.com";</a:t>
            </a:r>
            <a:endParaRPr lang="zh-CN" altLang="en-US" dirty="0" smtClean="0"/>
          </a:p>
          <a:p>
            <a:r>
              <a:rPr lang="en-US" dirty="0" smtClean="0"/>
              <a:t>        </a:t>
            </a:r>
            <a:r>
              <a:rPr lang="en-US" dirty="0" err="1" smtClean="0"/>
              <a:t>Response.Redirect</a:t>
            </a:r>
            <a:r>
              <a:rPr lang="en-US" dirty="0" smtClean="0"/>
              <a:t>(</a:t>
            </a:r>
            <a:r>
              <a:rPr lang="en-US" dirty="0" err="1" smtClean="0"/>
              <a:t>httpString</a:t>
            </a:r>
            <a:r>
              <a:rPr lang="en-US" dirty="0" smtClean="0"/>
              <a:t>);</a:t>
            </a:r>
            <a:endParaRPr lang="zh-CN" altLang="en-US"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3.2  Request</a:t>
            </a:r>
            <a:r>
              <a:rPr lang="zh-CN" altLang="en-US" dirty="0" smtClean="0"/>
              <a:t>对象</a:t>
            </a:r>
            <a:endParaRPr lang="zh-CN" altLang="en-US" dirty="0"/>
          </a:p>
        </p:txBody>
      </p:sp>
      <p:sp>
        <p:nvSpPr>
          <p:cNvPr id="3" name="内容占位符 2"/>
          <p:cNvSpPr>
            <a:spLocks noGrp="1"/>
          </p:cNvSpPr>
          <p:nvPr>
            <p:ph idx="1"/>
          </p:nvPr>
        </p:nvSpPr>
        <p:spPr/>
        <p:txBody>
          <a:bodyPr>
            <a:normAutofit/>
          </a:bodyPr>
          <a:lstStyle/>
          <a:p>
            <a:pPr latinLnBrk="1"/>
            <a:r>
              <a:rPr lang="en-US" dirty="0" smtClean="0"/>
              <a:t>            Request</a:t>
            </a:r>
            <a:r>
              <a:rPr lang="zh-CN" altLang="en-US" dirty="0" smtClean="0"/>
              <a:t>对象派生自</a:t>
            </a:r>
            <a:r>
              <a:rPr lang="en-US" dirty="0" err="1" smtClean="0"/>
              <a:t>HttpRequest</a:t>
            </a:r>
            <a:r>
              <a:rPr lang="zh-CN" altLang="en-US" dirty="0" smtClean="0"/>
              <a:t>类，该对象是用来获取客户端在请求一个页面或者传送一个</a:t>
            </a:r>
            <a:r>
              <a:rPr lang="en-US" dirty="0" smtClean="0"/>
              <a:t>Form</a:t>
            </a:r>
            <a:r>
              <a:rPr lang="zh-CN" altLang="en-US" dirty="0" smtClean="0"/>
              <a:t>时提供的所有信息，包括能够标识浏览器和用户的</a:t>
            </a:r>
            <a:r>
              <a:rPr lang="en-US" dirty="0" smtClean="0"/>
              <a:t>HTTP</a:t>
            </a:r>
            <a:r>
              <a:rPr lang="zh-CN" altLang="en-US" dirty="0" smtClean="0"/>
              <a:t>变量，存储在客户端</a:t>
            </a:r>
            <a:r>
              <a:rPr lang="en-US" dirty="0" smtClean="0"/>
              <a:t>Cookie</a:t>
            </a:r>
            <a:r>
              <a:rPr lang="zh-CN" altLang="en-US" dirty="0" smtClean="0"/>
              <a:t>信息以及附在</a:t>
            </a:r>
            <a:r>
              <a:rPr lang="en-US" dirty="0" smtClean="0"/>
              <a:t>URL</a:t>
            </a:r>
            <a:r>
              <a:rPr lang="zh-CN" altLang="en-US" dirty="0" smtClean="0"/>
              <a:t>后面的值（这里怎么只有一个半角右括号呢？）查询字符串或者页面中</a:t>
            </a:r>
            <a:r>
              <a:rPr lang="en-US" dirty="0" smtClean="0"/>
              <a:t>&lt;Form&gt;</a:t>
            </a:r>
            <a:r>
              <a:rPr lang="zh-CN" altLang="en-US" dirty="0" smtClean="0"/>
              <a:t>段中的</a:t>
            </a:r>
            <a:r>
              <a:rPr lang="en-US" dirty="0" smtClean="0"/>
              <a:t>HTML</a:t>
            </a:r>
            <a:r>
              <a:rPr lang="zh-CN" altLang="en-US" dirty="0" smtClean="0"/>
              <a:t>控件内的值、</a:t>
            </a:r>
            <a:r>
              <a:rPr lang="en-US" dirty="0" smtClean="0"/>
              <a:t>Cookie</a:t>
            </a:r>
            <a:r>
              <a:rPr lang="zh-CN" altLang="en-US" dirty="0" smtClean="0"/>
              <a:t>、客户端证书、查询字符串等。可以使用此类读取浏览器已经发送的内容。</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3.2.1  Request</a:t>
            </a:r>
            <a:r>
              <a:rPr lang="zh-CN" altLang="en-US" b="1" dirty="0" smtClean="0"/>
              <a:t>对象的属性和方法</a:t>
            </a:r>
            <a:endParaRPr lang="zh-CN" altLang="en-US" b="1" dirty="0"/>
          </a:p>
        </p:txBody>
      </p:sp>
      <p:sp>
        <p:nvSpPr>
          <p:cNvPr id="3" name="内容占位符 2"/>
          <p:cNvSpPr>
            <a:spLocks noGrp="1"/>
          </p:cNvSpPr>
          <p:nvPr>
            <p:ph idx="1"/>
          </p:nvPr>
        </p:nvSpPr>
        <p:spPr>
          <a:xfrm>
            <a:off x="0" y="1571612"/>
            <a:ext cx="8686800" cy="4525963"/>
          </a:xfrm>
        </p:spPr>
        <p:txBody>
          <a:bodyPr/>
          <a:lstStyle/>
          <a:p>
            <a:r>
              <a:rPr lang="zh-CN" altLang="en-US" dirty="0" smtClean="0"/>
              <a:t>           利用</a:t>
            </a:r>
            <a:r>
              <a:rPr lang="en-US" dirty="0" err="1" smtClean="0"/>
              <a:t>Reuquest</a:t>
            </a:r>
            <a:r>
              <a:rPr lang="zh-CN" altLang="en-US" dirty="0" smtClean="0"/>
              <a:t>对象可以获得大量客户端信息，可以获得客户端</a:t>
            </a:r>
            <a:r>
              <a:rPr lang="en-US" dirty="0" smtClean="0"/>
              <a:t>IP</a:t>
            </a:r>
            <a:r>
              <a:rPr lang="zh-CN" altLang="en-US" dirty="0" smtClean="0"/>
              <a:t>、计算机</a:t>
            </a:r>
            <a:r>
              <a:rPr lang="en-US" dirty="0" smtClean="0"/>
              <a:t>DNS</a:t>
            </a:r>
            <a:r>
              <a:rPr lang="zh-CN" altLang="en-US" dirty="0" smtClean="0"/>
              <a:t>名称、获取当前请求的</a:t>
            </a:r>
            <a:r>
              <a:rPr lang="en-US" dirty="0" smtClean="0"/>
              <a:t>URL</a:t>
            </a:r>
            <a:r>
              <a:rPr lang="zh-CN" altLang="en-US" dirty="0" smtClean="0"/>
              <a:t>等值，这些都是通过</a:t>
            </a:r>
            <a:r>
              <a:rPr lang="en-US" dirty="0" smtClean="0"/>
              <a:t>Request</a:t>
            </a:r>
            <a:r>
              <a:rPr lang="zh-CN" altLang="en-US" dirty="0" smtClean="0"/>
              <a:t>对象的属性和方法获得，下面对</a:t>
            </a:r>
            <a:r>
              <a:rPr lang="en-US" dirty="0" smtClean="0"/>
              <a:t>Request</a:t>
            </a:r>
            <a:r>
              <a:rPr lang="zh-CN" altLang="en-US" dirty="0" smtClean="0"/>
              <a:t>对象的重要方法和属性进行介绍，如表</a:t>
            </a:r>
            <a:r>
              <a:rPr lang="en-US" dirty="0" smtClean="0"/>
              <a:t>3-2</a:t>
            </a:r>
            <a:r>
              <a:rPr lang="zh-CN" altLang="en-US" dirty="0" smtClean="0"/>
              <a:t>所示。</a:t>
            </a:r>
          </a:p>
          <a:p>
            <a:endParaRPr lang="zh-CN" altLang="en-US"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3.2.1  Request</a:t>
            </a:r>
            <a:r>
              <a:rPr lang="zh-CN" altLang="en-US" b="1" dirty="0" smtClean="0"/>
              <a:t>对象的属性和方法</a:t>
            </a:r>
            <a:endParaRPr lang="zh-CN" altLang="en-US" dirty="0"/>
          </a:p>
        </p:txBody>
      </p:sp>
      <p:graphicFrame>
        <p:nvGraphicFramePr>
          <p:cNvPr id="4" name="内容占位符 3"/>
          <p:cNvGraphicFramePr>
            <a:graphicFrameLocks noGrp="1"/>
          </p:cNvGraphicFramePr>
          <p:nvPr>
            <p:ph idx="1"/>
          </p:nvPr>
        </p:nvGraphicFramePr>
        <p:xfrm>
          <a:off x="214282" y="1857364"/>
          <a:ext cx="8715436" cy="4284355"/>
        </p:xfrm>
        <a:graphic>
          <a:graphicData uri="http://schemas.openxmlformats.org/drawingml/2006/table">
            <a:tbl>
              <a:tblPr firstRow="1" bandRow="1">
                <a:tableStyleId>{5C22544A-7EE6-4342-B048-85BDC9FD1C3A}</a:tableStyleId>
              </a:tblPr>
              <a:tblGrid>
                <a:gridCol w="2673744"/>
                <a:gridCol w="6041692"/>
              </a:tblGrid>
              <a:tr h="475458">
                <a:tc>
                  <a:txBody>
                    <a:bodyPr/>
                    <a:lstStyle/>
                    <a:p>
                      <a:pPr algn="just">
                        <a:spcAft>
                          <a:spcPts val="0"/>
                        </a:spcAft>
                      </a:pPr>
                      <a:r>
                        <a:rPr lang="zh-CN" sz="1800" b="1" kern="100" dirty="0">
                          <a:latin typeface="Times New Roman"/>
                          <a:ea typeface="宋体"/>
                        </a:rPr>
                        <a:t>名称</a:t>
                      </a:r>
                      <a:endParaRPr lang="zh-CN" sz="1800" kern="100" dirty="0">
                        <a:latin typeface="Times New Roman"/>
                        <a:ea typeface="宋体"/>
                      </a:endParaRPr>
                    </a:p>
                  </a:txBody>
                  <a:tcPr marL="68580" marR="68580" marT="0" marB="0" anchor="ctr"/>
                </a:tc>
                <a:tc>
                  <a:txBody>
                    <a:bodyPr/>
                    <a:lstStyle/>
                    <a:p>
                      <a:pPr algn="just">
                        <a:spcAft>
                          <a:spcPts val="0"/>
                        </a:spcAft>
                      </a:pPr>
                      <a:r>
                        <a:rPr lang="zh-CN" sz="1800" b="1" kern="100" dirty="0">
                          <a:latin typeface="Times New Roman"/>
                          <a:ea typeface="宋体"/>
                        </a:rPr>
                        <a:t>说明</a:t>
                      </a:r>
                      <a:endParaRPr lang="zh-CN" sz="1800" kern="100" dirty="0">
                        <a:latin typeface="Times New Roman"/>
                        <a:ea typeface="宋体"/>
                      </a:endParaRPr>
                    </a:p>
                  </a:txBody>
                  <a:tcPr marL="68580" marR="68580" marT="0" marB="0" anchor="ctr"/>
                </a:tc>
              </a:tr>
              <a:tr h="546896">
                <a:tc>
                  <a:txBody>
                    <a:bodyPr/>
                    <a:lstStyle/>
                    <a:p>
                      <a:pPr algn="just">
                        <a:spcAft>
                          <a:spcPts val="0"/>
                        </a:spcAft>
                      </a:pPr>
                      <a:r>
                        <a:rPr lang="en-US" sz="1800" kern="100">
                          <a:latin typeface="Times New Roman"/>
                          <a:ea typeface="宋体"/>
                        </a:rPr>
                        <a:t>BinaryRead</a:t>
                      </a:r>
                      <a:r>
                        <a:rPr lang="zh-CN" sz="1800" kern="100">
                          <a:latin typeface="Times New Roman"/>
                          <a:ea typeface="宋体"/>
                        </a:rPr>
                        <a:t>方法</a:t>
                      </a:r>
                    </a:p>
                  </a:txBody>
                  <a:tcPr marL="68580" marR="68580" marT="0" marB="0" anchor="ctr"/>
                </a:tc>
                <a:tc>
                  <a:txBody>
                    <a:bodyPr/>
                    <a:lstStyle/>
                    <a:p>
                      <a:pPr algn="just">
                        <a:spcAft>
                          <a:spcPts val="0"/>
                        </a:spcAft>
                      </a:pPr>
                      <a:r>
                        <a:rPr lang="zh-CN" sz="1800" kern="100">
                          <a:latin typeface="Times New Roman"/>
                          <a:ea typeface="宋体"/>
                        </a:rPr>
                        <a:t>执行对当前输入流进行指定字节数的二进制读取</a:t>
                      </a:r>
                    </a:p>
                  </a:txBody>
                  <a:tcPr marL="68580" marR="68580" marT="0" marB="0" anchor="ctr"/>
                </a:tc>
              </a:tr>
              <a:tr h="546896">
                <a:tc>
                  <a:txBody>
                    <a:bodyPr/>
                    <a:lstStyle/>
                    <a:p>
                      <a:pPr algn="just">
                        <a:spcAft>
                          <a:spcPts val="0"/>
                        </a:spcAft>
                      </a:pPr>
                      <a:r>
                        <a:rPr lang="en-US" sz="1800" kern="100">
                          <a:latin typeface="Times New Roman"/>
                          <a:ea typeface="宋体"/>
                        </a:rPr>
                        <a:t>MapImageCoordinates</a:t>
                      </a:r>
                      <a:r>
                        <a:rPr lang="zh-CN" sz="1800" kern="100">
                          <a:latin typeface="Times New Roman"/>
                          <a:ea typeface="宋体"/>
                        </a:rPr>
                        <a:t>方法</a:t>
                      </a:r>
                    </a:p>
                  </a:txBody>
                  <a:tcPr marL="68580" marR="68580" marT="0" marB="0" anchor="ctr"/>
                </a:tc>
                <a:tc>
                  <a:txBody>
                    <a:bodyPr/>
                    <a:lstStyle/>
                    <a:p>
                      <a:pPr algn="just">
                        <a:spcAft>
                          <a:spcPts val="0"/>
                        </a:spcAft>
                      </a:pPr>
                      <a:r>
                        <a:rPr lang="zh-CN" sz="1800" kern="100">
                          <a:latin typeface="Times New Roman"/>
                          <a:ea typeface="宋体"/>
                        </a:rPr>
                        <a:t>将传入图像字段窗体参数映射为适当的</a:t>
                      </a:r>
                      <a:r>
                        <a:rPr lang="en-US" sz="1800" kern="100">
                          <a:latin typeface="Times New Roman"/>
                          <a:ea typeface="宋体"/>
                        </a:rPr>
                        <a:t>x</a:t>
                      </a:r>
                      <a:r>
                        <a:rPr lang="zh-CN" sz="1800" kern="100">
                          <a:latin typeface="Times New Roman"/>
                          <a:ea typeface="宋体"/>
                        </a:rPr>
                        <a:t>坐标值和</a:t>
                      </a:r>
                      <a:r>
                        <a:rPr lang="en-US" sz="1800" kern="100">
                          <a:latin typeface="Times New Roman"/>
                          <a:ea typeface="宋体"/>
                        </a:rPr>
                        <a:t>y</a:t>
                      </a:r>
                      <a:r>
                        <a:rPr lang="zh-CN" sz="1800" kern="100">
                          <a:latin typeface="Times New Roman"/>
                          <a:ea typeface="宋体"/>
                        </a:rPr>
                        <a:t>坐标值</a:t>
                      </a:r>
                    </a:p>
                  </a:txBody>
                  <a:tcPr marL="68580" marR="68580" marT="0" marB="0" anchor="ctr"/>
                </a:tc>
              </a:tr>
              <a:tr h="546896">
                <a:tc>
                  <a:txBody>
                    <a:bodyPr/>
                    <a:lstStyle/>
                    <a:p>
                      <a:pPr algn="just">
                        <a:spcAft>
                          <a:spcPts val="0"/>
                        </a:spcAft>
                      </a:pPr>
                      <a:r>
                        <a:rPr lang="en-US" sz="1800" kern="100">
                          <a:latin typeface="Times New Roman"/>
                          <a:ea typeface="宋体"/>
                        </a:rPr>
                        <a:t>MapPath</a:t>
                      </a:r>
                      <a:r>
                        <a:rPr lang="zh-CN" sz="1800" kern="100">
                          <a:latin typeface="Times New Roman"/>
                          <a:ea typeface="宋体"/>
                        </a:rPr>
                        <a:t>方法</a:t>
                      </a:r>
                    </a:p>
                  </a:txBody>
                  <a:tcPr marL="68580" marR="68580" marT="0" marB="0" anchor="ctr"/>
                </a:tc>
                <a:tc>
                  <a:txBody>
                    <a:bodyPr/>
                    <a:lstStyle/>
                    <a:p>
                      <a:pPr algn="just">
                        <a:spcAft>
                          <a:spcPts val="0"/>
                        </a:spcAft>
                      </a:pPr>
                      <a:r>
                        <a:rPr lang="zh-CN" sz="1800" kern="100">
                          <a:latin typeface="Times New Roman"/>
                          <a:ea typeface="宋体"/>
                        </a:rPr>
                        <a:t>为当前请求将请求的</a:t>
                      </a:r>
                      <a:r>
                        <a:rPr lang="en-US" sz="1800" kern="100">
                          <a:latin typeface="Times New Roman"/>
                          <a:ea typeface="宋体"/>
                        </a:rPr>
                        <a:t>URL</a:t>
                      </a:r>
                      <a:r>
                        <a:rPr lang="zh-CN" sz="1800" kern="100">
                          <a:latin typeface="Times New Roman"/>
                          <a:ea typeface="宋体"/>
                        </a:rPr>
                        <a:t>中的虚拟路径映射到服务器上的物理路径</a:t>
                      </a:r>
                    </a:p>
                  </a:txBody>
                  <a:tcPr marL="68580" marR="68580" marT="0" marB="0" anchor="ctr"/>
                </a:tc>
              </a:tr>
              <a:tr h="546896">
                <a:tc>
                  <a:txBody>
                    <a:bodyPr/>
                    <a:lstStyle/>
                    <a:p>
                      <a:pPr algn="just">
                        <a:spcAft>
                          <a:spcPts val="0"/>
                        </a:spcAft>
                      </a:pPr>
                      <a:r>
                        <a:rPr lang="en-US" sz="1800" kern="100">
                          <a:latin typeface="Times New Roman"/>
                          <a:ea typeface="宋体"/>
                        </a:rPr>
                        <a:t>SaveAs</a:t>
                      </a:r>
                      <a:r>
                        <a:rPr lang="zh-CN" sz="1800" kern="100">
                          <a:latin typeface="Times New Roman"/>
                          <a:ea typeface="宋体"/>
                        </a:rPr>
                        <a:t>方法</a:t>
                      </a:r>
                    </a:p>
                  </a:txBody>
                  <a:tcPr marL="68580" marR="68580" marT="0" marB="0" anchor="ctr"/>
                </a:tc>
                <a:tc>
                  <a:txBody>
                    <a:bodyPr/>
                    <a:lstStyle/>
                    <a:p>
                      <a:pPr algn="just">
                        <a:spcAft>
                          <a:spcPts val="0"/>
                        </a:spcAft>
                      </a:pPr>
                      <a:r>
                        <a:rPr lang="zh-CN" sz="1800" kern="100" dirty="0">
                          <a:latin typeface="Times New Roman"/>
                          <a:ea typeface="宋体"/>
                        </a:rPr>
                        <a:t>将</a:t>
                      </a:r>
                      <a:r>
                        <a:rPr lang="en-US" sz="1800" kern="100" dirty="0">
                          <a:latin typeface="Times New Roman"/>
                          <a:ea typeface="宋体"/>
                        </a:rPr>
                        <a:t>HTTP</a:t>
                      </a:r>
                      <a:r>
                        <a:rPr lang="zh-CN" sz="1800" kern="100" dirty="0">
                          <a:latin typeface="Times New Roman"/>
                          <a:ea typeface="宋体"/>
                        </a:rPr>
                        <a:t>请求保存到磁盘</a:t>
                      </a:r>
                    </a:p>
                  </a:txBody>
                  <a:tcPr marL="68580" marR="68580" marT="0" marB="0" anchor="ctr"/>
                </a:tc>
              </a:tr>
              <a:tr h="546896">
                <a:tc>
                  <a:txBody>
                    <a:bodyPr/>
                    <a:lstStyle/>
                    <a:p>
                      <a:pPr algn="just">
                        <a:spcAft>
                          <a:spcPts val="0"/>
                        </a:spcAft>
                      </a:pPr>
                      <a:r>
                        <a:rPr lang="en-US" sz="1800" kern="100">
                          <a:latin typeface="Times New Roman"/>
                          <a:ea typeface="宋体"/>
                        </a:rPr>
                        <a:t>ValidateInput</a:t>
                      </a:r>
                      <a:endParaRPr lang="zh-CN" sz="1800" kern="100">
                        <a:latin typeface="Times New Roman"/>
                        <a:ea typeface="宋体"/>
                      </a:endParaRPr>
                    </a:p>
                  </a:txBody>
                  <a:tcPr marL="68580" marR="68580" marT="0" marB="0" anchor="ctr"/>
                </a:tc>
                <a:tc>
                  <a:txBody>
                    <a:bodyPr/>
                    <a:lstStyle/>
                    <a:p>
                      <a:pPr algn="just">
                        <a:spcAft>
                          <a:spcPts val="0"/>
                        </a:spcAft>
                      </a:pPr>
                      <a:r>
                        <a:rPr lang="zh-CN" sz="1800" kern="100">
                          <a:latin typeface="Times New Roman"/>
                          <a:ea typeface="宋体"/>
                        </a:rPr>
                        <a:t>对通过</a:t>
                      </a:r>
                      <a:r>
                        <a:rPr lang="en-US" sz="1800" kern="100">
                          <a:latin typeface="Times New Roman"/>
                          <a:ea typeface="宋体"/>
                        </a:rPr>
                        <a:t>Cookies</a:t>
                      </a:r>
                      <a:r>
                        <a:rPr lang="zh-CN" sz="1800" kern="100">
                          <a:latin typeface="Times New Roman"/>
                          <a:ea typeface="宋体"/>
                        </a:rPr>
                        <a:t>、</a:t>
                      </a:r>
                      <a:r>
                        <a:rPr lang="en-US" sz="1800" kern="100">
                          <a:latin typeface="Times New Roman"/>
                          <a:ea typeface="宋体"/>
                        </a:rPr>
                        <a:t>Form</a:t>
                      </a:r>
                      <a:r>
                        <a:rPr lang="zh-CN" sz="1800" kern="100">
                          <a:latin typeface="Times New Roman"/>
                          <a:ea typeface="宋体"/>
                        </a:rPr>
                        <a:t>和</a:t>
                      </a:r>
                      <a:r>
                        <a:rPr lang="en-US" sz="1800" kern="100">
                          <a:latin typeface="Times New Roman"/>
                          <a:ea typeface="宋体"/>
                        </a:rPr>
                        <a:t>QueryString</a:t>
                      </a:r>
                      <a:r>
                        <a:rPr lang="zh-CN" sz="1800" kern="100">
                          <a:latin typeface="Times New Roman"/>
                          <a:ea typeface="宋体"/>
                        </a:rPr>
                        <a:t>属性访问的集合进行验证</a:t>
                      </a:r>
                    </a:p>
                  </a:txBody>
                  <a:tcPr marL="68580" marR="68580" marT="0" marB="0" anchor="ctr"/>
                </a:tc>
              </a:tr>
              <a:tr h="522289">
                <a:tc>
                  <a:txBody>
                    <a:bodyPr/>
                    <a:lstStyle/>
                    <a:p>
                      <a:pPr algn="just">
                        <a:spcAft>
                          <a:spcPts val="0"/>
                        </a:spcAft>
                      </a:pPr>
                      <a:r>
                        <a:rPr lang="en-US" sz="1800" kern="100">
                          <a:latin typeface="Times New Roman"/>
                          <a:ea typeface="宋体"/>
                        </a:rPr>
                        <a:t>Browser</a:t>
                      </a:r>
                      <a:endParaRPr lang="zh-CN" sz="1800" kern="100">
                        <a:latin typeface="Times New Roman"/>
                        <a:ea typeface="宋体"/>
                      </a:endParaRPr>
                    </a:p>
                  </a:txBody>
                  <a:tcPr marL="68580" marR="68580" marT="0" marB="0" anchor="ctr"/>
                </a:tc>
                <a:tc>
                  <a:txBody>
                    <a:bodyPr/>
                    <a:lstStyle/>
                    <a:p>
                      <a:pPr algn="just">
                        <a:spcAft>
                          <a:spcPts val="0"/>
                        </a:spcAft>
                      </a:pPr>
                      <a:r>
                        <a:rPr lang="zh-CN" sz="1800" kern="100">
                          <a:latin typeface="Times New Roman"/>
                          <a:ea typeface="宋体"/>
                        </a:rPr>
                        <a:t>获取或者设置有关正在请求的客户端的浏览器功能的信息</a:t>
                      </a:r>
                    </a:p>
                  </a:txBody>
                  <a:tcPr marL="68580" marR="68580" marT="0" marB="0" anchor="ctr"/>
                </a:tc>
              </a:tr>
              <a:tr h="546896">
                <a:tc>
                  <a:txBody>
                    <a:bodyPr/>
                    <a:lstStyle/>
                    <a:p>
                      <a:pPr algn="just">
                        <a:spcAft>
                          <a:spcPts val="0"/>
                        </a:spcAft>
                      </a:pPr>
                      <a:r>
                        <a:rPr lang="en-US" sz="1800" kern="100" dirty="0" err="1">
                          <a:latin typeface="Times New Roman"/>
                          <a:ea typeface="宋体"/>
                        </a:rPr>
                        <a:t>ContentLength</a:t>
                      </a:r>
                      <a:endParaRPr lang="zh-CN" sz="1800" kern="100" dirty="0">
                        <a:latin typeface="Times New Roman"/>
                        <a:ea typeface="宋体"/>
                      </a:endParaRPr>
                    </a:p>
                  </a:txBody>
                  <a:tcPr marL="68580" marR="68580" marT="0" marB="0" anchor="ctr"/>
                </a:tc>
                <a:tc>
                  <a:txBody>
                    <a:bodyPr/>
                    <a:lstStyle/>
                    <a:p>
                      <a:pPr algn="just">
                        <a:spcAft>
                          <a:spcPts val="0"/>
                        </a:spcAft>
                      </a:pPr>
                      <a:r>
                        <a:rPr lang="zh-CN" sz="1800" kern="100" dirty="0">
                          <a:latin typeface="Times New Roman"/>
                          <a:ea typeface="宋体"/>
                        </a:rPr>
                        <a:t>指定客户端发送的内容长度</a:t>
                      </a:r>
                    </a:p>
                  </a:txBody>
                  <a:tcPr marL="68580" marR="68580" marT="0" marB="0" anchor="ctr"/>
                </a:tc>
              </a:tr>
            </a:tbl>
          </a:graphicData>
        </a:graphic>
      </p:graphicFrame>
      <p:sp>
        <p:nvSpPr>
          <p:cNvPr id="5" name="矩形 4"/>
          <p:cNvSpPr/>
          <p:nvPr/>
        </p:nvSpPr>
        <p:spPr>
          <a:xfrm>
            <a:off x="1857356" y="1285860"/>
            <a:ext cx="5572164" cy="523220"/>
          </a:xfrm>
          <a:prstGeom prst="rect">
            <a:avLst/>
          </a:prstGeom>
        </p:spPr>
        <p:txBody>
          <a:bodyPr wrap="square">
            <a:spAutoFit/>
          </a:bodyPr>
          <a:lstStyle/>
          <a:p>
            <a:r>
              <a:rPr lang="zh-CN" altLang="en-US" sz="2800" dirty="0" smtClean="0"/>
              <a:t>表</a:t>
            </a:r>
            <a:r>
              <a:rPr lang="en-US" sz="2800" dirty="0" smtClean="0"/>
              <a:t>3-2  Request</a:t>
            </a:r>
            <a:r>
              <a:rPr lang="zh-CN" altLang="en-US" sz="2800" dirty="0" smtClean="0"/>
              <a:t>对象的方法和属性</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3.2.1  Request</a:t>
            </a:r>
            <a:r>
              <a:rPr lang="zh-CN" altLang="en-US" b="1" dirty="0" smtClean="0"/>
              <a:t>对象的属性和方法</a:t>
            </a:r>
            <a:endParaRPr lang="zh-CN" altLang="en-US" dirty="0"/>
          </a:p>
        </p:txBody>
      </p:sp>
      <p:graphicFrame>
        <p:nvGraphicFramePr>
          <p:cNvPr id="4" name="内容占位符 3"/>
          <p:cNvGraphicFramePr>
            <a:graphicFrameLocks noGrp="1"/>
          </p:cNvGraphicFramePr>
          <p:nvPr>
            <p:ph idx="1"/>
          </p:nvPr>
        </p:nvGraphicFramePr>
        <p:xfrm>
          <a:off x="214313" y="1500188"/>
          <a:ext cx="8686800" cy="4643458"/>
        </p:xfrm>
        <a:graphic>
          <a:graphicData uri="http://schemas.openxmlformats.org/drawingml/2006/table">
            <a:tbl>
              <a:tblPr firstRow="1" bandRow="1">
                <a:tableStyleId>{5C22544A-7EE6-4342-B048-85BDC9FD1C3A}</a:tableStyleId>
              </a:tblPr>
              <a:tblGrid>
                <a:gridCol w="2000233"/>
                <a:gridCol w="6686567"/>
              </a:tblGrid>
              <a:tr h="481495">
                <a:tc>
                  <a:txBody>
                    <a:bodyPr/>
                    <a:lstStyle/>
                    <a:p>
                      <a:pPr algn="just">
                        <a:spcAft>
                          <a:spcPts val="0"/>
                        </a:spcAft>
                      </a:pPr>
                      <a:r>
                        <a:rPr lang="en-US" sz="2000" kern="100">
                          <a:latin typeface="Times New Roman"/>
                          <a:ea typeface="宋体"/>
                        </a:rPr>
                        <a:t>Cookies</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dirty="0">
                          <a:latin typeface="Times New Roman"/>
                          <a:ea typeface="宋体"/>
                        </a:rPr>
                        <a:t>获取客户端发送的</a:t>
                      </a:r>
                      <a:r>
                        <a:rPr lang="en-US" sz="2000" kern="100" dirty="0">
                          <a:latin typeface="Times New Roman"/>
                          <a:ea typeface="宋体"/>
                        </a:rPr>
                        <a:t>Cookie</a:t>
                      </a:r>
                      <a:r>
                        <a:rPr lang="zh-CN" sz="2000" kern="100" dirty="0">
                          <a:latin typeface="Times New Roman"/>
                          <a:ea typeface="宋体"/>
                        </a:rPr>
                        <a:t>的集合</a:t>
                      </a:r>
                    </a:p>
                  </a:txBody>
                  <a:tcPr marL="68580" marR="68580" marT="0" marB="0" anchor="ctr"/>
                </a:tc>
              </a:tr>
              <a:tr h="481495">
                <a:tc>
                  <a:txBody>
                    <a:bodyPr/>
                    <a:lstStyle/>
                    <a:p>
                      <a:pPr algn="just">
                        <a:spcAft>
                          <a:spcPts val="0"/>
                        </a:spcAft>
                      </a:pPr>
                      <a:r>
                        <a:rPr lang="en-US" sz="2000" kern="100">
                          <a:latin typeface="Times New Roman"/>
                          <a:ea typeface="宋体"/>
                        </a:rPr>
                        <a:t>Form</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获取窗体变量集合</a:t>
                      </a:r>
                    </a:p>
                  </a:txBody>
                  <a:tcPr marL="68580" marR="68580" marT="0" marB="0" anchor="ctr"/>
                </a:tc>
              </a:tr>
              <a:tr h="481495">
                <a:tc>
                  <a:txBody>
                    <a:bodyPr/>
                    <a:lstStyle/>
                    <a:p>
                      <a:pPr algn="just">
                        <a:spcAft>
                          <a:spcPts val="0"/>
                        </a:spcAft>
                      </a:pPr>
                      <a:r>
                        <a:rPr lang="en-US" sz="2000" kern="100">
                          <a:latin typeface="Times New Roman"/>
                          <a:ea typeface="宋体"/>
                        </a:rPr>
                        <a:t>QueryString</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a:t>
                      </a:r>
                      <a:r>
                        <a:rPr lang="en-US" sz="2000" kern="100">
                          <a:latin typeface="Times New Roman"/>
                          <a:ea typeface="宋体"/>
                        </a:rPr>
                        <a:t>HTTP</a:t>
                      </a:r>
                      <a:r>
                        <a:rPr lang="zh-CN" sz="2000" kern="100">
                          <a:latin typeface="Times New Roman"/>
                          <a:ea typeface="宋体"/>
                        </a:rPr>
                        <a:t>查询字符串变量集合</a:t>
                      </a:r>
                    </a:p>
                  </a:txBody>
                  <a:tcPr marL="68580" marR="68580" marT="0" marB="0" anchor="ctr"/>
                </a:tc>
              </a:tr>
              <a:tr h="481495">
                <a:tc>
                  <a:txBody>
                    <a:bodyPr/>
                    <a:lstStyle/>
                    <a:p>
                      <a:pPr algn="just">
                        <a:spcAft>
                          <a:spcPts val="0"/>
                        </a:spcAft>
                      </a:pPr>
                      <a:r>
                        <a:rPr lang="en-US" sz="2000" kern="100">
                          <a:latin typeface="Times New Roman"/>
                          <a:ea typeface="宋体"/>
                        </a:rPr>
                        <a:t>IsLocal</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获取一个值，该值指示该请求是否来自本地计算机</a:t>
                      </a:r>
                    </a:p>
                  </a:txBody>
                  <a:tcPr marL="68580" marR="68580" marT="0" marB="0" anchor="ctr"/>
                </a:tc>
              </a:tr>
              <a:tr h="791498">
                <a:tc>
                  <a:txBody>
                    <a:bodyPr/>
                    <a:lstStyle/>
                    <a:p>
                      <a:pPr algn="just">
                        <a:spcAft>
                          <a:spcPts val="0"/>
                        </a:spcAft>
                      </a:pPr>
                      <a:r>
                        <a:rPr lang="en-US" sz="2000" kern="100" dirty="0">
                          <a:latin typeface="Times New Roman"/>
                          <a:ea typeface="宋体"/>
                        </a:rPr>
                        <a:t>Item</a:t>
                      </a:r>
                      <a:endParaRPr lang="zh-CN" sz="2000" kern="100" dirty="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从</a:t>
                      </a:r>
                      <a:r>
                        <a:rPr lang="en-US" sz="2000" kern="100">
                          <a:latin typeface="Times New Roman"/>
                          <a:ea typeface="宋体"/>
                        </a:rPr>
                        <a:t>Cookies</a:t>
                      </a:r>
                      <a:r>
                        <a:rPr lang="zh-CN" sz="2000" kern="100">
                          <a:latin typeface="Times New Roman"/>
                          <a:ea typeface="宋体"/>
                        </a:rPr>
                        <a:t>、</a:t>
                      </a:r>
                      <a:r>
                        <a:rPr lang="en-US" sz="2000" kern="100">
                          <a:latin typeface="Times New Roman"/>
                          <a:ea typeface="宋体"/>
                        </a:rPr>
                        <a:t>Form</a:t>
                      </a:r>
                      <a:r>
                        <a:rPr lang="zh-CN" sz="2000" kern="100">
                          <a:latin typeface="Times New Roman"/>
                          <a:ea typeface="宋体"/>
                        </a:rPr>
                        <a:t>、</a:t>
                      </a:r>
                      <a:r>
                        <a:rPr lang="en-US" sz="2000" kern="100">
                          <a:latin typeface="Times New Roman"/>
                          <a:ea typeface="宋体"/>
                        </a:rPr>
                        <a:t>QueryString</a:t>
                      </a:r>
                      <a:r>
                        <a:rPr lang="zh-CN" sz="2000" kern="100">
                          <a:latin typeface="Times New Roman"/>
                          <a:ea typeface="宋体"/>
                        </a:rPr>
                        <a:t>或者</a:t>
                      </a:r>
                      <a:r>
                        <a:rPr lang="en-US" sz="2000" kern="100">
                          <a:latin typeface="Times New Roman"/>
                          <a:ea typeface="宋体"/>
                        </a:rPr>
                        <a:t>ServerVariables</a:t>
                      </a:r>
                      <a:r>
                        <a:rPr lang="zh-CN" sz="2000" kern="100">
                          <a:latin typeface="Times New Roman"/>
                          <a:ea typeface="宋体"/>
                        </a:rPr>
                        <a:t>集合中获取指定的对象</a:t>
                      </a:r>
                    </a:p>
                  </a:txBody>
                  <a:tcPr marL="68580" marR="68580" marT="0" marB="0" anchor="ctr"/>
                </a:tc>
              </a:tr>
              <a:tr h="481495">
                <a:tc>
                  <a:txBody>
                    <a:bodyPr/>
                    <a:lstStyle/>
                    <a:p>
                      <a:pPr algn="just">
                        <a:spcAft>
                          <a:spcPts val="0"/>
                        </a:spcAft>
                      </a:pPr>
                      <a:r>
                        <a:rPr lang="en-US" sz="2000" kern="100">
                          <a:latin typeface="Times New Roman"/>
                          <a:ea typeface="宋体"/>
                        </a:rPr>
                        <a:t>RawUrl</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获取当前请求的原始</a:t>
                      </a:r>
                      <a:r>
                        <a:rPr lang="en-US" sz="2000" kern="100">
                          <a:latin typeface="Times New Roman"/>
                          <a:ea typeface="宋体"/>
                        </a:rPr>
                        <a:t>URL</a:t>
                      </a:r>
                      <a:endParaRPr lang="zh-CN" sz="2000" kern="100">
                        <a:latin typeface="Times New Roman"/>
                        <a:ea typeface="宋体"/>
                      </a:endParaRPr>
                    </a:p>
                  </a:txBody>
                  <a:tcPr marL="68580" marR="68580" marT="0" marB="0" anchor="ctr"/>
                </a:tc>
              </a:tr>
              <a:tr h="481495">
                <a:tc>
                  <a:txBody>
                    <a:bodyPr/>
                    <a:lstStyle/>
                    <a:p>
                      <a:pPr algn="just">
                        <a:spcAft>
                          <a:spcPts val="0"/>
                        </a:spcAft>
                      </a:pPr>
                      <a:r>
                        <a:rPr lang="en-US" sz="2000" kern="100">
                          <a:latin typeface="Times New Roman"/>
                          <a:ea typeface="宋体"/>
                        </a:rPr>
                        <a:t>Url</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获取有关当前请求的</a:t>
                      </a:r>
                      <a:r>
                        <a:rPr lang="en-US" sz="2000" kern="100">
                          <a:latin typeface="Times New Roman"/>
                          <a:ea typeface="宋体"/>
                        </a:rPr>
                        <a:t>URL</a:t>
                      </a:r>
                      <a:r>
                        <a:rPr lang="zh-CN" sz="2000" kern="100">
                          <a:latin typeface="Times New Roman"/>
                          <a:ea typeface="宋体"/>
                        </a:rPr>
                        <a:t>的信息</a:t>
                      </a:r>
                    </a:p>
                  </a:txBody>
                  <a:tcPr marL="68580" marR="68580" marT="0" marB="0" anchor="ctr"/>
                </a:tc>
              </a:tr>
              <a:tr h="481495">
                <a:tc>
                  <a:txBody>
                    <a:bodyPr/>
                    <a:lstStyle/>
                    <a:p>
                      <a:pPr algn="just">
                        <a:spcAft>
                          <a:spcPts val="0"/>
                        </a:spcAft>
                      </a:pPr>
                      <a:r>
                        <a:rPr lang="en-US" sz="2000" kern="100">
                          <a:latin typeface="Times New Roman"/>
                          <a:ea typeface="宋体"/>
                        </a:rPr>
                        <a:t>UserHostAddress</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获取远程客户端的</a:t>
                      </a:r>
                      <a:r>
                        <a:rPr lang="en-US" sz="2000" kern="100">
                          <a:latin typeface="Times New Roman"/>
                          <a:ea typeface="宋体"/>
                        </a:rPr>
                        <a:t>IP</a:t>
                      </a:r>
                      <a:r>
                        <a:rPr lang="zh-CN" sz="2000" kern="100">
                          <a:latin typeface="Times New Roman"/>
                          <a:ea typeface="宋体"/>
                        </a:rPr>
                        <a:t>主机地址</a:t>
                      </a:r>
                    </a:p>
                  </a:txBody>
                  <a:tcPr marL="68580" marR="68580" marT="0" marB="0" anchor="ctr"/>
                </a:tc>
              </a:tr>
              <a:tr h="481495">
                <a:tc>
                  <a:txBody>
                    <a:bodyPr/>
                    <a:lstStyle/>
                    <a:p>
                      <a:pPr algn="just">
                        <a:spcAft>
                          <a:spcPts val="0"/>
                        </a:spcAft>
                      </a:pPr>
                      <a:r>
                        <a:rPr lang="en-US" sz="2000" kern="100">
                          <a:latin typeface="Times New Roman"/>
                          <a:ea typeface="宋体"/>
                        </a:rPr>
                        <a:t>UserHostName</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dirty="0">
                          <a:latin typeface="Times New Roman"/>
                          <a:ea typeface="宋体"/>
                        </a:rPr>
                        <a:t>获取远程客户端的</a:t>
                      </a:r>
                      <a:r>
                        <a:rPr lang="en-US" sz="2000" kern="100" dirty="0">
                          <a:latin typeface="Times New Roman"/>
                          <a:ea typeface="宋体"/>
                        </a:rPr>
                        <a:t>DNS</a:t>
                      </a:r>
                      <a:r>
                        <a:rPr lang="zh-CN" sz="2000" kern="100" dirty="0">
                          <a:latin typeface="Times New Roman"/>
                          <a:ea typeface="宋体"/>
                        </a:rPr>
                        <a:t>名称</a:t>
                      </a:r>
                    </a:p>
                  </a:txBody>
                  <a:tcPr marL="68580" marR="68580" marT="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3.2.2  Request</a:t>
            </a:r>
            <a:r>
              <a:rPr lang="zh-CN" altLang="en-US" b="1" dirty="0" smtClean="0"/>
              <a:t>对象的运用</a:t>
            </a:r>
            <a:endParaRPr lang="zh-CN" altLang="en-US" b="1" dirty="0"/>
          </a:p>
        </p:txBody>
      </p:sp>
      <p:sp>
        <p:nvSpPr>
          <p:cNvPr id="3" name="内容占位符 2"/>
          <p:cNvSpPr>
            <a:spLocks noGrp="1"/>
          </p:cNvSpPr>
          <p:nvPr>
            <p:ph idx="1"/>
          </p:nvPr>
        </p:nvSpPr>
        <p:spPr>
          <a:xfrm>
            <a:off x="214282" y="1500174"/>
            <a:ext cx="8686800" cy="4643470"/>
          </a:xfrm>
        </p:spPr>
        <p:txBody>
          <a:bodyPr>
            <a:normAutofit fontScale="85000" lnSpcReduction="10000"/>
          </a:bodyPr>
          <a:lstStyle/>
          <a:p>
            <a:pPr latinLnBrk="1"/>
            <a:r>
              <a:rPr lang="zh-CN" altLang="en-US" dirty="0" smtClean="0"/>
              <a:t>           在程序中，经常可以使用</a:t>
            </a:r>
            <a:r>
              <a:rPr lang="en-US" dirty="0" smtClean="0"/>
              <a:t>Request</a:t>
            </a:r>
            <a:r>
              <a:rPr lang="zh-CN" altLang="en-US" dirty="0" smtClean="0"/>
              <a:t>对象的属性</a:t>
            </a:r>
            <a:r>
              <a:rPr lang="en-US" dirty="0" err="1" smtClean="0"/>
              <a:t>QueryString</a:t>
            </a:r>
            <a:r>
              <a:rPr lang="zh-CN" altLang="en-US" dirty="0" smtClean="0"/>
              <a:t>来获得从上一个页面传递过来的字符串参数，例如在页面</a:t>
            </a:r>
            <a:r>
              <a:rPr lang="en-US" dirty="0" smtClean="0"/>
              <a:t>1</a:t>
            </a:r>
            <a:r>
              <a:rPr lang="zh-CN" altLang="en-US" dirty="0" smtClean="0"/>
              <a:t>中创建一个链接，指向页面</a:t>
            </a:r>
            <a:r>
              <a:rPr lang="en-US" dirty="0" smtClean="0"/>
              <a:t>2</a:t>
            </a:r>
            <a:r>
              <a:rPr lang="zh-CN" altLang="en-US" dirty="0" smtClean="0"/>
              <a:t>，并用</a:t>
            </a:r>
            <a:r>
              <a:rPr lang="en-US" dirty="0" err="1" smtClean="0"/>
              <a:t>QueryString</a:t>
            </a:r>
            <a:r>
              <a:rPr lang="zh-CN" altLang="en-US" dirty="0" smtClean="0"/>
              <a:t>属性获得这两个变量，该连接代码如下所示：</a:t>
            </a:r>
          </a:p>
          <a:p>
            <a:r>
              <a:rPr lang="en-US" dirty="0" smtClean="0"/>
              <a:t>           &lt;a </a:t>
            </a:r>
            <a:r>
              <a:rPr lang="en-US" dirty="0" err="1" smtClean="0"/>
              <a:t>href</a:t>
            </a:r>
            <a:r>
              <a:rPr lang="en-US" dirty="0" smtClean="0"/>
              <a:t>="Page2.aspx?ID=001&amp;Name=</a:t>
            </a:r>
            <a:r>
              <a:rPr lang="en-US" dirty="0" err="1" smtClean="0"/>
              <a:t>yound</a:t>
            </a:r>
            <a:r>
              <a:rPr lang="en-US" dirty="0" smtClean="0"/>
              <a:t>"&gt;</a:t>
            </a:r>
            <a:r>
              <a:rPr lang="zh-CN" altLang="en-US" dirty="0" smtClean="0"/>
              <a:t>查看</a:t>
            </a:r>
            <a:r>
              <a:rPr lang="en-US" dirty="0" smtClean="0"/>
              <a:t>&lt;/a&gt;</a:t>
            </a:r>
            <a:endParaRPr lang="zh-CN" altLang="en-US" dirty="0" smtClean="0"/>
          </a:p>
          <a:p>
            <a:pPr latinLnBrk="1"/>
            <a:r>
              <a:rPr lang="zh-CN" altLang="en-US" dirty="0" smtClean="0"/>
              <a:t>           在上面创建好了链接，并传递两个值，一个是用户的</a:t>
            </a:r>
            <a:r>
              <a:rPr lang="en-US" dirty="0" smtClean="0"/>
              <a:t>ID</a:t>
            </a:r>
            <a:r>
              <a:rPr lang="zh-CN" altLang="en-US" dirty="0" smtClean="0"/>
              <a:t>，另一个值为用户名，现在在页面</a:t>
            </a:r>
            <a:r>
              <a:rPr lang="en-US" dirty="0" smtClean="0"/>
              <a:t>2</a:t>
            </a:r>
            <a:r>
              <a:rPr lang="zh-CN" altLang="en-US" dirty="0" smtClean="0"/>
              <a:t>中获得从页面</a:t>
            </a:r>
            <a:r>
              <a:rPr lang="en-US" dirty="0" smtClean="0"/>
              <a:t>1</a:t>
            </a:r>
            <a:r>
              <a:rPr lang="zh-CN" altLang="en-US" dirty="0" smtClean="0"/>
              <a:t>传递过来的两个值，具体操作是：在页面</a:t>
            </a:r>
            <a:r>
              <a:rPr lang="en-US" dirty="0" smtClean="0"/>
              <a:t>2</a:t>
            </a:r>
            <a:r>
              <a:rPr lang="zh-CN" altLang="en-US" dirty="0" smtClean="0"/>
              <a:t>的</a:t>
            </a:r>
            <a:r>
              <a:rPr lang="en-US" dirty="0" err="1" smtClean="0"/>
              <a:t>Page_Load</a:t>
            </a:r>
            <a:r>
              <a:rPr lang="zh-CN" altLang="en-US" dirty="0" smtClean="0"/>
              <a:t>事件中编写如下代码：</a:t>
            </a:r>
          </a:p>
          <a:p>
            <a:r>
              <a:rPr lang="en-US" dirty="0" smtClean="0"/>
              <a:t>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3.2.2  Request</a:t>
            </a:r>
            <a:r>
              <a:rPr lang="zh-CN" altLang="en-US" b="1" dirty="0" smtClean="0"/>
              <a:t>对象的运用</a:t>
            </a:r>
            <a:endParaRPr lang="zh-CN" altLang="en-US" dirty="0"/>
          </a:p>
        </p:txBody>
      </p:sp>
      <p:sp>
        <p:nvSpPr>
          <p:cNvPr id="3" name="内容占位符 2"/>
          <p:cNvSpPr>
            <a:spLocks noGrp="1"/>
          </p:cNvSpPr>
          <p:nvPr>
            <p:ph idx="1"/>
          </p:nvPr>
        </p:nvSpPr>
        <p:spPr/>
        <p:txBody>
          <a:bodyPr>
            <a:normAutofit fontScale="70000" lnSpcReduction="20000"/>
          </a:bodyPr>
          <a:lstStyle/>
          <a:p>
            <a:r>
              <a:rPr lang="en-US" sz="3400" dirty="0" smtClean="0"/>
              <a:t>        protected void </a:t>
            </a:r>
            <a:r>
              <a:rPr lang="en-US" sz="3400" dirty="0" err="1" smtClean="0"/>
              <a:t>Page_Load</a:t>
            </a:r>
            <a:r>
              <a:rPr lang="en-US" sz="3400" dirty="0" smtClean="0"/>
              <a:t>(object sender, </a:t>
            </a:r>
            <a:r>
              <a:rPr lang="en-US" sz="3400" dirty="0" err="1" smtClean="0"/>
              <a:t>EventArgs</a:t>
            </a:r>
            <a:r>
              <a:rPr lang="en-US" sz="3400" dirty="0" smtClean="0"/>
              <a:t> e)</a:t>
            </a:r>
          </a:p>
          <a:p>
            <a:r>
              <a:rPr lang="en-US" sz="3400" dirty="0" smtClean="0"/>
              <a:t>   {</a:t>
            </a:r>
            <a:endParaRPr lang="zh-CN" altLang="en-US" sz="3400" dirty="0" smtClean="0"/>
          </a:p>
          <a:p>
            <a:r>
              <a:rPr lang="en-US" sz="3400" dirty="0" smtClean="0"/>
              <a:t>     </a:t>
            </a:r>
            <a:r>
              <a:rPr lang="en-US" sz="3400" dirty="0" err="1" smtClean="0"/>
              <a:t>Response.Write</a:t>
            </a:r>
            <a:r>
              <a:rPr lang="en-US" sz="3400" dirty="0" smtClean="0"/>
              <a:t>("</a:t>
            </a:r>
            <a:r>
              <a:rPr lang="zh-CN" altLang="en-US" sz="3400" dirty="0" smtClean="0"/>
              <a:t>获得的用户的</a:t>
            </a:r>
            <a:r>
              <a:rPr lang="en-US" sz="3400" dirty="0" smtClean="0"/>
              <a:t>ID</a:t>
            </a:r>
            <a:r>
              <a:rPr lang="zh-CN" altLang="en-US" sz="3400" dirty="0" smtClean="0"/>
              <a:t>值是：</a:t>
            </a:r>
            <a:r>
              <a:rPr lang="en-US" sz="3400" dirty="0" smtClean="0"/>
              <a:t>" +       </a:t>
            </a:r>
            <a:r>
              <a:rPr lang="en-US" sz="3400" dirty="0" err="1" smtClean="0"/>
              <a:t>Request.QueryString</a:t>
            </a:r>
            <a:r>
              <a:rPr lang="en-US" sz="3400" dirty="0" smtClean="0"/>
              <a:t>["ID"].</a:t>
            </a:r>
            <a:r>
              <a:rPr lang="en-US" sz="3400" dirty="0" err="1" smtClean="0"/>
              <a:t>ToString</a:t>
            </a:r>
            <a:r>
              <a:rPr lang="en-US" sz="3400" dirty="0" smtClean="0"/>
              <a:t>()+"&lt;</a:t>
            </a:r>
            <a:r>
              <a:rPr lang="en-US" sz="3400" dirty="0" err="1" smtClean="0"/>
              <a:t>br</a:t>
            </a:r>
            <a:r>
              <a:rPr lang="en-US" sz="3400" dirty="0" smtClean="0"/>
              <a:t>/&gt;");</a:t>
            </a:r>
            <a:endParaRPr lang="zh-CN" altLang="en-US" sz="3400" dirty="0" smtClean="0"/>
          </a:p>
          <a:p>
            <a:r>
              <a:rPr lang="en-US" sz="3400" dirty="0" smtClean="0"/>
              <a:t>     </a:t>
            </a:r>
            <a:r>
              <a:rPr lang="en-US" sz="3400" dirty="0" err="1" smtClean="0"/>
              <a:t>Response.Write</a:t>
            </a:r>
            <a:r>
              <a:rPr lang="en-US" sz="3400" dirty="0" smtClean="0"/>
              <a:t>("</a:t>
            </a:r>
            <a:r>
              <a:rPr lang="zh-CN" altLang="en-US" sz="3400" dirty="0" smtClean="0"/>
              <a:t>获得的用户的用户名是：</a:t>
            </a:r>
            <a:r>
              <a:rPr lang="en-US" sz="3400" dirty="0" smtClean="0"/>
              <a:t>" +     </a:t>
            </a:r>
            <a:r>
              <a:rPr lang="en-US" sz="3400" dirty="0" err="1" smtClean="0"/>
              <a:t>Request.QueryString</a:t>
            </a:r>
            <a:r>
              <a:rPr lang="en-US" sz="3400" dirty="0" smtClean="0"/>
              <a:t>["Name"].</a:t>
            </a:r>
            <a:r>
              <a:rPr lang="en-US" sz="3400" dirty="0" err="1" smtClean="0"/>
              <a:t>ToString</a:t>
            </a:r>
            <a:r>
              <a:rPr lang="en-US" sz="3400" dirty="0" smtClean="0"/>
              <a:t>());</a:t>
            </a:r>
            <a:endParaRPr lang="zh-CN" altLang="en-US" sz="3400" dirty="0" smtClean="0"/>
          </a:p>
          <a:p>
            <a:r>
              <a:rPr lang="en-US" sz="3400" dirty="0" smtClean="0"/>
              <a:t>    }</a:t>
            </a:r>
          </a:p>
          <a:p>
            <a:pPr latinLnBrk="1"/>
            <a:r>
              <a:rPr lang="zh-CN" altLang="en-US" sz="3400" dirty="0" smtClean="0"/>
              <a:t>            在该项目中右击</a:t>
            </a:r>
            <a:r>
              <a:rPr lang="en-US" sz="3400" dirty="0" smtClean="0"/>
              <a:t>Page1</a:t>
            </a:r>
            <a:r>
              <a:rPr lang="zh-CN" altLang="en-US" sz="3400" dirty="0" smtClean="0"/>
              <a:t>，从弹出快捷菜单中选择</a:t>
            </a:r>
            <a:r>
              <a:rPr lang="en-US" altLang="zh-CN" sz="3400" dirty="0" smtClean="0"/>
              <a:t>【</a:t>
            </a:r>
            <a:r>
              <a:rPr lang="zh-CN" altLang="en-US" sz="3400" dirty="0" smtClean="0"/>
              <a:t>设为起始项</a:t>
            </a:r>
            <a:r>
              <a:rPr lang="en-US" altLang="zh-CN" sz="3400" dirty="0" smtClean="0"/>
              <a:t>】</a:t>
            </a:r>
            <a:r>
              <a:rPr lang="zh-CN" altLang="en-US" sz="3400" dirty="0" smtClean="0"/>
              <a:t>命令。然后单击工具栏中</a:t>
            </a:r>
            <a:r>
              <a:rPr lang="en-US" altLang="zh-CN" sz="3400" dirty="0" smtClean="0"/>
              <a:t>【</a:t>
            </a:r>
            <a:r>
              <a:rPr lang="zh-CN" altLang="en-US" sz="3400" dirty="0" smtClean="0"/>
              <a:t>启动调试</a:t>
            </a:r>
            <a:r>
              <a:rPr lang="en-US" altLang="zh-CN" sz="3400" dirty="0" smtClean="0"/>
              <a:t>】</a:t>
            </a:r>
            <a:r>
              <a:rPr lang="zh-CN" altLang="en-US" sz="3400" dirty="0" smtClean="0"/>
              <a:t>按钮，运行程序。在页面</a:t>
            </a:r>
            <a:r>
              <a:rPr lang="en-US" sz="3400" dirty="0" smtClean="0"/>
              <a:t>1</a:t>
            </a:r>
            <a:r>
              <a:rPr lang="zh-CN" altLang="en-US" sz="3400" dirty="0" smtClean="0"/>
              <a:t>中单击</a:t>
            </a:r>
            <a:r>
              <a:rPr lang="en-US" altLang="zh-CN" sz="3400" dirty="0" smtClean="0"/>
              <a:t>【</a:t>
            </a:r>
            <a:r>
              <a:rPr lang="zh-CN" altLang="en-US" sz="3400" dirty="0" smtClean="0"/>
              <a:t>查看</a:t>
            </a:r>
            <a:r>
              <a:rPr lang="en-US" altLang="zh-CN" sz="3400" dirty="0" smtClean="0"/>
              <a:t>】</a:t>
            </a:r>
            <a:r>
              <a:rPr lang="zh-CN" altLang="en-US" sz="3400" dirty="0" smtClean="0"/>
              <a:t>链接跳转到页面</a:t>
            </a:r>
            <a:r>
              <a:rPr lang="en-US" sz="3400" dirty="0" smtClean="0"/>
              <a:t>2</a:t>
            </a:r>
            <a:r>
              <a:rPr lang="zh-CN" altLang="en-US" sz="3400" dirty="0" smtClean="0"/>
              <a:t>，在页面</a:t>
            </a:r>
            <a:r>
              <a:rPr lang="en-US" sz="3400" dirty="0" smtClean="0"/>
              <a:t>2</a:t>
            </a:r>
            <a:r>
              <a:rPr lang="zh-CN" altLang="en-US" sz="3400" dirty="0" smtClean="0"/>
              <a:t>上显示的结果为：</a:t>
            </a:r>
          </a:p>
          <a:p>
            <a:r>
              <a:rPr lang="zh-CN" altLang="en-US" sz="3400" dirty="0" smtClean="0"/>
              <a:t>            获得的用户的</a:t>
            </a:r>
            <a:r>
              <a:rPr lang="en-US" sz="3400" dirty="0" smtClean="0"/>
              <a:t>ID</a:t>
            </a:r>
            <a:r>
              <a:rPr lang="zh-CN" altLang="en-US" sz="3400" dirty="0" smtClean="0"/>
              <a:t>值是：</a:t>
            </a:r>
            <a:r>
              <a:rPr lang="en-US" sz="3400" dirty="0" smtClean="0"/>
              <a:t>6</a:t>
            </a:r>
            <a:endParaRPr lang="zh-CN" altLang="en-US" sz="3400" dirty="0" smtClean="0"/>
          </a:p>
          <a:p>
            <a:r>
              <a:rPr lang="zh-CN" altLang="en-US" sz="3400" dirty="0" smtClean="0"/>
              <a:t>            获得的用户的用户名是：</a:t>
            </a:r>
            <a:r>
              <a:rPr lang="en-US" sz="3400" dirty="0" err="1" smtClean="0"/>
              <a:t>yound</a:t>
            </a:r>
            <a:endParaRPr lang="zh-CN" altLang="en-US" sz="3400" dirty="0" smtClean="0"/>
          </a:p>
          <a:p>
            <a:endParaRPr lang="zh-CN"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3.2.2  Request</a:t>
            </a:r>
            <a:r>
              <a:rPr lang="zh-CN" altLang="en-US" b="1" dirty="0" smtClean="0"/>
              <a:t>对象的运用</a:t>
            </a:r>
            <a:endParaRPr lang="zh-CN" altLang="en-US" dirty="0"/>
          </a:p>
        </p:txBody>
      </p:sp>
      <p:sp>
        <p:nvSpPr>
          <p:cNvPr id="3" name="内容占位符 2"/>
          <p:cNvSpPr>
            <a:spLocks noGrp="1"/>
          </p:cNvSpPr>
          <p:nvPr>
            <p:ph idx="1"/>
          </p:nvPr>
        </p:nvSpPr>
        <p:spPr>
          <a:xfrm>
            <a:off x="142844" y="1554162"/>
            <a:ext cx="8848756" cy="4525963"/>
          </a:xfrm>
        </p:spPr>
        <p:txBody>
          <a:bodyPr>
            <a:normAutofit fontScale="92500" lnSpcReduction="10000"/>
          </a:bodyPr>
          <a:lstStyle/>
          <a:p>
            <a:pPr latinLnBrk="1"/>
            <a:r>
              <a:rPr lang="zh-CN" altLang="en-US" dirty="0" smtClean="0"/>
              <a:t>           通过分析以上案例程序，了解了</a:t>
            </a:r>
            <a:r>
              <a:rPr lang="en-US" dirty="0" smtClean="0"/>
              <a:t>Request</a:t>
            </a:r>
            <a:r>
              <a:rPr lang="zh-CN" altLang="en-US" dirty="0" smtClean="0"/>
              <a:t>对象的属性值的运用，下面利用</a:t>
            </a:r>
            <a:r>
              <a:rPr lang="en-US" dirty="0" smtClean="0"/>
              <a:t>Request</a:t>
            </a:r>
            <a:r>
              <a:rPr lang="zh-CN" altLang="en-US" dirty="0" smtClean="0"/>
              <a:t>对象提供的方法获取文件的物理路径，具体代码如下所示：</a:t>
            </a:r>
          </a:p>
          <a:p>
            <a:r>
              <a:rPr lang="en-US" dirty="0" smtClean="0"/>
              <a:t>        string </a:t>
            </a:r>
            <a:r>
              <a:rPr lang="en-US" dirty="0" err="1" smtClean="0"/>
              <a:t>fileName</a:t>
            </a:r>
            <a:r>
              <a:rPr lang="en-US" dirty="0" smtClean="0"/>
              <a:t> = "Page2.aspx";</a:t>
            </a:r>
            <a:endParaRPr lang="zh-CN" altLang="en-US" dirty="0" smtClean="0"/>
          </a:p>
          <a:p>
            <a:r>
              <a:rPr lang="en-US" dirty="0" smtClean="0"/>
              <a:t>        </a:t>
            </a:r>
            <a:r>
              <a:rPr lang="en-US" dirty="0" err="1" smtClean="0"/>
              <a:t>Response.Write</a:t>
            </a:r>
            <a:r>
              <a:rPr lang="en-US" dirty="0" smtClean="0"/>
              <a:t>(“</a:t>
            </a:r>
            <a:r>
              <a:rPr lang="zh-CN" altLang="en-US" dirty="0" smtClean="0"/>
              <a:t>获得完成的物理路径：      </a:t>
            </a:r>
            <a:r>
              <a:rPr lang="en-US" dirty="0" smtClean="0"/>
              <a:t>"+</a:t>
            </a:r>
            <a:r>
              <a:rPr lang="en-US" dirty="0" err="1" smtClean="0"/>
              <a:t>Request.MapPath</a:t>
            </a:r>
            <a:r>
              <a:rPr lang="en-US" dirty="0" smtClean="0"/>
              <a:t>(</a:t>
            </a:r>
            <a:r>
              <a:rPr lang="en-US" dirty="0" err="1" smtClean="0"/>
              <a:t>fileName</a:t>
            </a:r>
            <a:r>
              <a:rPr lang="en-US" dirty="0" smtClean="0"/>
              <a:t>));</a:t>
            </a:r>
            <a:endParaRPr lang="zh-CN" altLang="en-US" dirty="0" smtClean="0"/>
          </a:p>
          <a:p>
            <a:pPr latinLnBrk="1"/>
            <a:r>
              <a:rPr lang="zh-CN" altLang="en-US" dirty="0" smtClean="0"/>
              <a:t>            该实例的程序运行结果如下所示：</a:t>
            </a:r>
          </a:p>
          <a:p>
            <a:r>
              <a:rPr lang="zh-CN" altLang="en-US" dirty="0" smtClean="0"/>
              <a:t>            获得完成的物理路径：</a:t>
            </a:r>
            <a:r>
              <a:rPr lang="en-US" dirty="0" smtClean="0"/>
              <a:t>F:\</a:t>
            </a:r>
            <a:r>
              <a:rPr lang="zh-CN" altLang="en-US" dirty="0" smtClean="0"/>
              <a:t>工作</a:t>
            </a:r>
            <a:r>
              <a:rPr lang="en-US" dirty="0" smtClean="0"/>
              <a:t>\ASP.NET 3.5</a:t>
            </a:r>
            <a:r>
              <a:rPr lang="zh-CN" altLang="en-US" dirty="0" smtClean="0"/>
              <a:t>完全学习手册</a:t>
            </a:r>
            <a:r>
              <a:rPr lang="en-US" dirty="0" smtClean="0"/>
              <a:t>\</a:t>
            </a:r>
            <a:r>
              <a:rPr lang="zh-CN" altLang="en-US" dirty="0" smtClean="0"/>
              <a:t>程序</a:t>
            </a:r>
            <a:r>
              <a:rPr lang="en-US" dirty="0" smtClean="0"/>
              <a:t>\</a:t>
            </a:r>
            <a:r>
              <a:rPr lang="en-US" dirty="0" err="1" smtClean="0"/>
              <a:t>DemoRequest</a:t>
            </a:r>
            <a:r>
              <a:rPr lang="en-US" dirty="0" smtClean="0"/>
              <a:t>\Page2.aspx</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3.3  Server</a:t>
            </a:r>
            <a:r>
              <a:rPr lang="zh-CN" altLang="en-US" b="1" dirty="0" smtClean="0"/>
              <a:t>对象</a:t>
            </a:r>
            <a:endParaRPr lang="zh-CN" altLang="en-US" b="1" dirty="0"/>
          </a:p>
        </p:txBody>
      </p:sp>
      <p:sp>
        <p:nvSpPr>
          <p:cNvPr id="3" name="内容占位符 2"/>
          <p:cNvSpPr>
            <a:spLocks noGrp="1"/>
          </p:cNvSpPr>
          <p:nvPr>
            <p:ph idx="1"/>
          </p:nvPr>
        </p:nvSpPr>
        <p:spPr>
          <a:xfrm>
            <a:off x="214282" y="1357298"/>
            <a:ext cx="8777318" cy="4929222"/>
          </a:xfrm>
        </p:spPr>
        <p:txBody>
          <a:bodyPr>
            <a:normAutofit/>
          </a:bodyPr>
          <a:lstStyle/>
          <a:p>
            <a:pPr latinLnBrk="1"/>
            <a:r>
              <a:rPr lang="en-US" sz="2800" dirty="0" smtClean="0"/>
              <a:t>            Server</a:t>
            </a:r>
            <a:r>
              <a:rPr lang="zh-CN" altLang="en-US" sz="2800" dirty="0" smtClean="0"/>
              <a:t>对象提供对服务器上的方法和属性的访问，获取有关最新错误的信息，对</a:t>
            </a:r>
            <a:r>
              <a:rPr lang="en-US" sz="2800" dirty="0" smtClean="0"/>
              <a:t>HTML</a:t>
            </a:r>
            <a:r>
              <a:rPr lang="zh-CN" altLang="en-US" sz="2800" dirty="0" smtClean="0"/>
              <a:t>文本进行编码和解码。其中大多数方法和属性作为实用程序的功能服务。</a:t>
            </a:r>
            <a:r>
              <a:rPr lang="en-US" sz="2800" dirty="0" smtClean="0"/>
              <a:t>Server</a:t>
            </a:r>
            <a:r>
              <a:rPr lang="zh-CN" altLang="en-US" sz="2800" dirty="0" smtClean="0"/>
              <a:t>对象也是</a:t>
            </a:r>
            <a:r>
              <a:rPr lang="en-US" sz="2800" dirty="0" smtClean="0"/>
              <a:t>Page</a:t>
            </a:r>
            <a:r>
              <a:rPr lang="zh-CN" altLang="en-US" sz="2800" dirty="0" smtClean="0"/>
              <a:t>对象的成员之一，主要提供一些处理页面请求时所需的功能；例如建立</a:t>
            </a:r>
            <a:r>
              <a:rPr lang="en-US" sz="2800" dirty="0" smtClean="0"/>
              <a:t>COM</a:t>
            </a:r>
            <a:r>
              <a:rPr lang="zh-CN" altLang="en-US" sz="2800" dirty="0" smtClean="0"/>
              <a:t>对象、将字符串的编译码等工作。</a:t>
            </a:r>
          </a:p>
          <a:p>
            <a:pPr latinLnBrk="1"/>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3.3  Server</a:t>
            </a:r>
            <a:r>
              <a:rPr lang="zh-CN" altLang="en-US" b="1" dirty="0" smtClean="0"/>
              <a:t>对象</a:t>
            </a:r>
            <a:endParaRPr lang="zh-CN" altLang="en-US" dirty="0"/>
          </a:p>
        </p:txBody>
      </p:sp>
      <p:sp>
        <p:nvSpPr>
          <p:cNvPr id="3" name="内容占位符 2"/>
          <p:cNvSpPr>
            <a:spLocks noGrp="1"/>
          </p:cNvSpPr>
          <p:nvPr>
            <p:ph idx="1"/>
          </p:nvPr>
        </p:nvSpPr>
        <p:spPr/>
        <p:txBody>
          <a:bodyPr>
            <a:normAutofit fontScale="92500" lnSpcReduction="20000"/>
          </a:bodyPr>
          <a:lstStyle/>
          <a:p>
            <a:r>
              <a:rPr lang="en-US" b="1" dirty="0" smtClean="0"/>
              <a:t>1</a:t>
            </a:r>
            <a:r>
              <a:rPr lang="zh-CN" altLang="en-US" b="1" dirty="0" smtClean="0"/>
              <a:t>．</a:t>
            </a:r>
            <a:r>
              <a:rPr lang="en-US" b="1" dirty="0" smtClean="0"/>
              <a:t>Server</a:t>
            </a:r>
            <a:r>
              <a:rPr lang="zh-CN" altLang="en-US" b="1" dirty="0" smtClean="0"/>
              <a:t>对象的属性和方法</a:t>
            </a:r>
          </a:p>
          <a:p>
            <a:r>
              <a:rPr lang="en-US" dirty="0" smtClean="0"/>
              <a:t>           Server</a:t>
            </a:r>
            <a:r>
              <a:rPr lang="zh-CN" altLang="en-US" dirty="0" smtClean="0"/>
              <a:t>对象是类</a:t>
            </a:r>
            <a:r>
              <a:rPr lang="en-US" dirty="0" err="1" smtClean="0"/>
              <a:t>HttpServerUtility</a:t>
            </a:r>
            <a:r>
              <a:rPr lang="zh-CN" altLang="en-US" dirty="0" smtClean="0"/>
              <a:t>的一个实例，该类为</a:t>
            </a:r>
            <a:r>
              <a:rPr lang="en-US" dirty="0" smtClean="0"/>
              <a:t>Server</a:t>
            </a:r>
            <a:r>
              <a:rPr lang="zh-CN" altLang="en-US" dirty="0" smtClean="0"/>
              <a:t>对象提供了很多方法和属性，利用这些方法和属性能获取最新错误的信息以及对</a:t>
            </a:r>
            <a:r>
              <a:rPr lang="en-US" dirty="0" smtClean="0"/>
              <a:t>HTML</a:t>
            </a:r>
            <a:r>
              <a:rPr lang="zh-CN" altLang="en-US" dirty="0" smtClean="0"/>
              <a:t>文本进行编码和解码。</a:t>
            </a:r>
            <a:endParaRPr lang="en-US" altLang="zh-CN" dirty="0" smtClean="0"/>
          </a:p>
          <a:p>
            <a:r>
              <a:rPr lang="en-US" b="1" dirty="0" smtClean="0"/>
              <a:t>2</a:t>
            </a:r>
            <a:r>
              <a:rPr lang="zh-CN" altLang="en-US" b="1" dirty="0" smtClean="0"/>
              <a:t>．</a:t>
            </a:r>
            <a:r>
              <a:rPr lang="en-US" b="1" dirty="0" smtClean="0"/>
              <a:t>Server</a:t>
            </a:r>
            <a:r>
              <a:rPr lang="zh-CN" altLang="en-US" b="1" dirty="0" smtClean="0"/>
              <a:t>对象的运用</a:t>
            </a:r>
          </a:p>
          <a:p>
            <a:pPr latinLnBrk="1"/>
            <a:r>
              <a:rPr lang="zh-CN" altLang="en-US" dirty="0" smtClean="0"/>
              <a:t>           通过对</a:t>
            </a:r>
            <a:r>
              <a:rPr lang="en-US" dirty="0" smtClean="0"/>
              <a:t>Server</a:t>
            </a:r>
            <a:r>
              <a:rPr lang="zh-CN" altLang="en-US" dirty="0" smtClean="0"/>
              <a:t>对象的认识，应该知道</a:t>
            </a:r>
            <a:r>
              <a:rPr lang="en-US" dirty="0" smtClean="0"/>
              <a:t>Server</a:t>
            </a:r>
            <a:r>
              <a:rPr lang="zh-CN" altLang="en-US" dirty="0" smtClean="0"/>
              <a:t>对象主要是通过</a:t>
            </a:r>
            <a:r>
              <a:rPr lang="en-US" dirty="0" err="1" smtClean="0"/>
              <a:t>HttpServerUtility</a:t>
            </a:r>
            <a:r>
              <a:rPr lang="zh-CN" altLang="en-US" dirty="0" smtClean="0"/>
              <a:t>类提供的一些方法和属性，获取页面上的错误信息和编码等，对这些属性和方法也有了一定的了解，下面就运用这些属性和方法创建</a:t>
            </a:r>
            <a:r>
              <a:rPr lang="en-US" dirty="0" smtClean="0"/>
              <a:t>Server</a:t>
            </a:r>
            <a:r>
              <a:rPr lang="zh-CN" altLang="en-US" dirty="0" smtClean="0"/>
              <a:t>对象的实例。</a:t>
            </a:r>
          </a:p>
          <a:p>
            <a:endParaRPr lang="zh-CN" alt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内容摘要</a:t>
            </a:r>
            <a:endParaRPr lang="zh-CN" altLang="en-US" dirty="0"/>
          </a:p>
        </p:txBody>
      </p:sp>
      <p:sp>
        <p:nvSpPr>
          <p:cNvPr id="3" name="内容占位符 2"/>
          <p:cNvSpPr>
            <a:spLocks noGrp="1"/>
          </p:cNvSpPr>
          <p:nvPr>
            <p:ph idx="1"/>
          </p:nvPr>
        </p:nvSpPr>
        <p:spPr>
          <a:xfrm>
            <a:off x="214282" y="1500174"/>
            <a:ext cx="8686800" cy="4525963"/>
          </a:xfrm>
        </p:spPr>
        <p:txBody>
          <a:bodyPr>
            <a:normAutofit fontScale="92500" lnSpcReduction="20000"/>
          </a:bodyPr>
          <a:lstStyle/>
          <a:p>
            <a:pPr latinLnBrk="1"/>
            <a:r>
              <a:rPr lang="en-US" dirty="0" smtClean="0"/>
              <a:t>            ASP.NET</a:t>
            </a:r>
            <a:r>
              <a:rPr lang="zh-CN" altLang="en-US" dirty="0" smtClean="0"/>
              <a:t>内置对象是由</a:t>
            </a:r>
            <a:r>
              <a:rPr lang="en-US" dirty="0" smtClean="0"/>
              <a:t>IIS</a:t>
            </a:r>
            <a:r>
              <a:rPr lang="zh-CN" altLang="en-US" dirty="0" smtClean="0"/>
              <a:t>控制台初始化的</a:t>
            </a:r>
            <a:r>
              <a:rPr lang="en-US" dirty="0" smtClean="0"/>
              <a:t>ActiveX DLL</a:t>
            </a:r>
            <a:r>
              <a:rPr lang="zh-CN" altLang="en-US" dirty="0" smtClean="0"/>
              <a:t>组件。因为</a:t>
            </a:r>
            <a:r>
              <a:rPr lang="en-US" dirty="0" smtClean="0"/>
              <a:t>IIS</a:t>
            </a:r>
            <a:r>
              <a:rPr lang="zh-CN" altLang="en-US" dirty="0" smtClean="0"/>
              <a:t>可以初始化这些内置组件用于</a:t>
            </a:r>
            <a:r>
              <a:rPr lang="en-US" dirty="0" smtClean="0"/>
              <a:t>ASP.NET</a:t>
            </a:r>
            <a:r>
              <a:rPr lang="zh-CN" altLang="en-US" dirty="0" smtClean="0"/>
              <a:t>中，所以用户也可以直接引用这些组件来实现编程，即可以在应用程序中，通过引用这些组件来实现访问</a:t>
            </a:r>
            <a:r>
              <a:rPr lang="en-US" dirty="0" smtClean="0"/>
              <a:t>ASP.NET</a:t>
            </a:r>
            <a:r>
              <a:rPr lang="zh-CN" altLang="en-US" dirty="0" smtClean="0"/>
              <a:t>内置对象的功能。</a:t>
            </a:r>
          </a:p>
          <a:p>
            <a:pPr latinLnBrk="1"/>
            <a:r>
              <a:rPr lang="en-US" dirty="0" smtClean="0"/>
              <a:t>            ASP.NET</a:t>
            </a:r>
            <a:r>
              <a:rPr lang="zh-CN" altLang="en-US" dirty="0" smtClean="0"/>
              <a:t>提供了内置对象有</a:t>
            </a:r>
            <a:r>
              <a:rPr lang="en-US" dirty="0" smtClean="0"/>
              <a:t>Request</a:t>
            </a:r>
            <a:r>
              <a:rPr lang="zh-CN" altLang="en-US" dirty="0" smtClean="0"/>
              <a:t>、</a:t>
            </a:r>
            <a:r>
              <a:rPr lang="en-US" dirty="0" smtClean="0"/>
              <a:t>Response</a:t>
            </a:r>
            <a:r>
              <a:rPr lang="zh-CN" altLang="en-US" dirty="0" smtClean="0"/>
              <a:t>、</a:t>
            </a:r>
            <a:r>
              <a:rPr lang="en-US" dirty="0" smtClean="0"/>
              <a:t>Application</a:t>
            </a:r>
            <a:r>
              <a:rPr lang="zh-CN" altLang="en-US" dirty="0" smtClean="0"/>
              <a:t>、</a:t>
            </a:r>
            <a:r>
              <a:rPr lang="en-US" dirty="0" smtClean="0"/>
              <a:t>Session</a:t>
            </a:r>
            <a:r>
              <a:rPr lang="zh-CN" altLang="en-US" dirty="0" smtClean="0"/>
              <a:t>、</a:t>
            </a:r>
            <a:r>
              <a:rPr lang="en-US" dirty="0" smtClean="0"/>
              <a:t>Server</a:t>
            </a:r>
            <a:r>
              <a:rPr lang="zh-CN" altLang="en-US" dirty="0" smtClean="0"/>
              <a:t>和</a:t>
            </a:r>
            <a:r>
              <a:rPr lang="en-US" dirty="0" smtClean="0"/>
              <a:t>Cookies</a:t>
            </a:r>
            <a:r>
              <a:rPr lang="zh-CN" altLang="en-US" dirty="0" smtClean="0"/>
              <a:t>。这些对象使用户更容易收集通过浏览器请求发送的信息、响应浏览器以及存储用户信息，以实现其他特定的状态管理和页面信息传递。在本章中将对这些内置对象和配置文件进行逐一介绍。</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3.4  Application</a:t>
            </a:r>
            <a:r>
              <a:rPr lang="zh-CN" altLang="en-US" b="1" dirty="0" smtClean="0"/>
              <a:t>对象和</a:t>
            </a:r>
            <a:r>
              <a:rPr lang="en-US" b="1" dirty="0" smtClean="0"/>
              <a:t>Session</a:t>
            </a:r>
            <a:r>
              <a:rPr lang="zh-CN" altLang="en-US" b="1" dirty="0" smtClean="0"/>
              <a:t>对象</a:t>
            </a:r>
            <a:endParaRPr lang="zh-CN" altLang="en-US" b="1" dirty="0"/>
          </a:p>
        </p:txBody>
      </p:sp>
      <p:sp>
        <p:nvSpPr>
          <p:cNvPr id="3" name="内容占位符 2"/>
          <p:cNvSpPr>
            <a:spLocks noGrp="1"/>
          </p:cNvSpPr>
          <p:nvPr>
            <p:ph idx="1"/>
          </p:nvPr>
        </p:nvSpPr>
        <p:spPr/>
        <p:txBody>
          <a:bodyPr>
            <a:normAutofit/>
          </a:bodyPr>
          <a:lstStyle/>
          <a:p>
            <a:pPr latinLnBrk="1"/>
            <a:r>
              <a:rPr lang="zh-CN" altLang="en-US" dirty="0" smtClean="0"/>
              <a:t>          在前面的章节中介绍了</a:t>
            </a:r>
            <a:r>
              <a:rPr lang="en-US" dirty="0" smtClean="0"/>
              <a:t>ASP.NET</a:t>
            </a:r>
            <a:r>
              <a:rPr lang="zh-CN" altLang="en-US" dirty="0" smtClean="0"/>
              <a:t>提供的访问一个客户请求和产生响应的方法，本章将介绍</a:t>
            </a:r>
            <a:r>
              <a:rPr lang="en-US" dirty="0" smtClean="0"/>
              <a:t>ASP</a:t>
            </a:r>
            <a:r>
              <a:rPr lang="zh-CN" altLang="en-US" dirty="0" smtClean="0"/>
              <a:t>的另外两个对象。就是</a:t>
            </a:r>
            <a:r>
              <a:rPr lang="en-US" dirty="0" smtClean="0"/>
              <a:t>Application</a:t>
            </a:r>
            <a:r>
              <a:rPr lang="zh-CN" altLang="en-US" dirty="0" smtClean="0"/>
              <a:t>和</a:t>
            </a:r>
            <a:r>
              <a:rPr lang="en-US" dirty="0" smtClean="0"/>
              <a:t>Session</a:t>
            </a:r>
            <a:r>
              <a:rPr lang="zh-CN" altLang="en-US" dirty="0" smtClean="0"/>
              <a:t>对象。这两个对象不直接参与请求和响应的管理，而是在</a:t>
            </a:r>
            <a:r>
              <a:rPr lang="en-US" dirty="0" smtClean="0"/>
              <a:t>Web</a:t>
            </a:r>
            <a:r>
              <a:rPr lang="zh-CN" altLang="en-US" dirty="0" smtClean="0"/>
              <a:t>服务端对用户会话、服务器状态进行处理。</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3.4.1  Application</a:t>
            </a:r>
            <a:r>
              <a:rPr lang="zh-CN" altLang="en-US" b="1" dirty="0" smtClean="0"/>
              <a:t>对象</a:t>
            </a:r>
            <a:endParaRPr lang="zh-CN" altLang="en-US" b="1" dirty="0"/>
          </a:p>
        </p:txBody>
      </p:sp>
      <p:sp>
        <p:nvSpPr>
          <p:cNvPr id="3" name="内容占位符 2"/>
          <p:cNvSpPr>
            <a:spLocks noGrp="1"/>
          </p:cNvSpPr>
          <p:nvPr>
            <p:ph idx="1"/>
          </p:nvPr>
        </p:nvSpPr>
        <p:spPr>
          <a:xfrm>
            <a:off x="142844" y="1643050"/>
            <a:ext cx="8786842" cy="4525963"/>
          </a:xfrm>
        </p:spPr>
        <p:txBody>
          <a:bodyPr>
            <a:normAutofit/>
          </a:bodyPr>
          <a:lstStyle/>
          <a:p>
            <a:pPr latinLnBrk="1"/>
            <a:r>
              <a:rPr lang="zh-CN" altLang="en-US" dirty="0" smtClean="0"/>
              <a:t>            </a:t>
            </a:r>
            <a:r>
              <a:rPr lang="en-US" dirty="0" smtClean="0"/>
              <a:t>Application</a:t>
            </a:r>
            <a:r>
              <a:rPr lang="zh-CN" altLang="en-US" dirty="0" smtClean="0"/>
              <a:t>可以在多个请求、连接之间共享公用信息，也可以在各个请求连接之间充当信息传递的管道。使用</a:t>
            </a:r>
            <a:r>
              <a:rPr lang="en-US" dirty="0" smtClean="0"/>
              <a:t>Application</a:t>
            </a:r>
            <a:r>
              <a:rPr lang="zh-CN" altLang="en-US" dirty="0" smtClean="0"/>
              <a:t>对象来保存希望传递的变量。由于在整个应用程序生存周期中，</a:t>
            </a:r>
            <a:r>
              <a:rPr lang="en-US" dirty="0" smtClean="0"/>
              <a:t>Application</a:t>
            </a:r>
            <a:r>
              <a:rPr lang="zh-CN" altLang="en-US" dirty="0" smtClean="0"/>
              <a:t>对象都有效，所以在不同的页面中都可以对他进行存取，就像使用全局变量一样方便。</a:t>
            </a:r>
          </a:p>
          <a:p>
            <a:pPr latinLnBrk="1"/>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3.4.1  Application</a:t>
            </a:r>
            <a:r>
              <a:rPr lang="zh-CN" altLang="en-US" b="1" dirty="0" smtClean="0"/>
              <a:t>对象</a:t>
            </a:r>
            <a:endParaRPr lang="zh-CN" altLang="en-US" b="1" dirty="0"/>
          </a:p>
        </p:txBody>
      </p:sp>
      <p:sp>
        <p:nvSpPr>
          <p:cNvPr id="3" name="内容占位符 2"/>
          <p:cNvSpPr>
            <a:spLocks noGrp="1"/>
          </p:cNvSpPr>
          <p:nvPr>
            <p:ph idx="1"/>
          </p:nvPr>
        </p:nvSpPr>
        <p:spPr>
          <a:xfrm>
            <a:off x="214282" y="1285860"/>
            <a:ext cx="8777318" cy="5000660"/>
          </a:xfrm>
        </p:spPr>
        <p:txBody>
          <a:bodyPr>
            <a:normAutofit fontScale="62500" lnSpcReduction="20000"/>
          </a:bodyPr>
          <a:lstStyle/>
          <a:p>
            <a:r>
              <a:rPr lang="zh-CN" altLang="en-US" sz="3700" dirty="0" smtClean="0"/>
              <a:t> </a:t>
            </a:r>
            <a:r>
              <a:rPr lang="en-US" sz="3700" b="1" dirty="0" smtClean="0"/>
              <a:t>1</a:t>
            </a:r>
            <a:r>
              <a:rPr lang="zh-CN" altLang="en-US" sz="3700" b="1" dirty="0" smtClean="0"/>
              <a:t>．</a:t>
            </a:r>
            <a:r>
              <a:rPr lang="en-US" sz="3700" b="1" dirty="0" smtClean="0"/>
              <a:t>Application</a:t>
            </a:r>
            <a:r>
              <a:rPr lang="zh-CN" altLang="en-US" sz="3700" b="1" dirty="0" smtClean="0"/>
              <a:t>对象的属性和方法</a:t>
            </a:r>
          </a:p>
          <a:p>
            <a:pPr latinLnBrk="1"/>
            <a:r>
              <a:rPr lang="zh-CN" altLang="en-US" sz="3700" dirty="0" smtClean="0"/>
              <a:t>           在</a:t>
            </a:r>
            <a:r>
              <a:rPr lang="en-US" sz="3700" dirty="0" smtClean="0"/>
              <a:t>ASP.NET</a:t>
            </a:r>
            <a:r>
              <a:rPr lang="zh-CN" altLang="en-US" sz="3700" dirty="0" smtClean="0"/>
              <a:t>环境下，</a:t>
            </a:r>
            <a:r>
              <a:rPr lang="en-US" sz="3700" dirty="0" smtClean="0"/>
              <a:t>Application</a:t>
            </a:r>
            <a:r>
              <a:rPr lang="zh-CN" altLang="en-US" sz="3700" dirty="0" smtClean="0"/>
              <a:t>对象是</a:t>
            </a:r>
            <a:r>
              <a:rPr lang="en-US" sz="3700" dirty="0" err="1" smtClean="0"/>
              <a:t>HttpApplictionState</a:t>
            </a:r>
            <a:r>
              <a:rPr lang="zh-CN" altLang="en-US" sz="3700" dirty="0" smtClean="0"/>
              <a:t>类的一个实例，</a:t>
            </a:r>
            <a:r>
              <a:rPr lang="en-US" sz="3700" dirty="0" smtClean="0"/>
              <a:t>Application</a:t>
            </a:r>
            <a:r>
              <a:rPr lang="zh-CN" altLang="en-US" sz="3700" dirty="0" smtClean="0"/>
              <a:t>对象可以提供对所有会话应用程序范围的方法和事件的访问，还提供对可用于存储信息应用程序范围缓存的访问，</a:t>
            </a:r>
            <a:r>
              <a:rPr lang="en-US" sz="3700" dirty="0" smtClean="0"/>
              <a:t>Application</a:t>
            </a:r>
            <a:r>
              <a:rPr lang="zh-CN" altLang="en-US" sz="3700" dirty="0" smtClean="0"/>
              <a:t>对象有如下特点：</a:t>
            </a:r>
          </a:p>
          <a:p>
            <a:pPr>
              <a:buFont typeface="Wingdings" pitchFamily="2" charset="2"/>
              <a:buChar char="u"/>
            </a:pPr>
            <a:r>
              <a:rPr lang="zh-CN" altLang="en-US" sz="3700" dirty="0" smtClean="0"/>
              <a:t>数据可以在</a:t>
            </a:r>
            <a:r>
              <a:rPr lang="en-US" sz="3700" dirty="0" smtClean="0"/>
              <a:t>Application</a:t>
            </a:r>
            <a:r>
              <a:rPr lang="zh-CN" altLang="en-US" sz="3700" dirty="0" smtClean="0"/>
              <a:t>对象内部共享，因此一个</a:t>
            </a:r>
            <a:r>
              <a:rPr lang="en-US" sz="3700" dirty="0" smtClean="0"/>
              <a:t>Application</a:t>
            </a:r>
            <a:r>
              <a:rPr lang="zh-CN" altLang="en-US" sz="3700" dirty="0" smtClean="0"/>
              <a:t>对象可以覆盖多个用户。</a:t>
            </a:r>
          </a:p>
          <a:p>
            <a:pPr>
              <a:buFont typeface="Wingdings" pitchFamily="2" charset="2"/>
              <a:buChar char="u"/>
            </a:pPr>
            <a:r>
              <a:rPr lang="zh-CN" altLang="en-US" sz="3700" dirty="0" smtClean="0"/>
              <a:t>一个</a:t>
            </a:r>
            <a:r>
              <a:rPr lang="en-US" sz="3700" dirty="0" smtClean="0"/>
              <a:t>Application</a:t>
            </a:r>
            <a:r>
              <a:rPr lang="zh-CN" altLang="en-US" sz="3700" dirty="0" smtClean="0"/>
              <a:t>对象包含事件，可以触发某些</a:t>
            </a:r>
            <a:r>
              <a:rPr lang="en-US" sz="3700" dirty="0" err="1" smtClean="0"/>
              <a:t>Applicatin</a:t>
            </a:r>
            <a:r>
              <a:rPr lang="zh-CN" altLang="en-US" sz="3700" dirty="0" smtClean="0"/>
              <a:t>对象脚本。</a:t>
            </a:r>
          </a:p>
          <a:p>
            <a:pPr>
              <a:buFont typeface="Wingdings" pitchFamily="2" charset="2"/>
              <a:buChar char="u"/>
            </a:pPr>
            <a:r>
              <a:rPr lang="zh-CN" altLang="en-US" sz="3700" dirty="0" smtClean="0"/>
              <a:t>个别</a:t>
            </a:r>
            <a:r>
              <a:rPr lang="en-US" sz="3700" dirty="0" smtClean="0"/>
              <a:t>Application</a:t>
            </a:r>
            <a:r>
              <a:rPr lang="zh-CN" altLang="en-US" sz="3700" dirty="0" smtClean="0"/>
              <a:t>对象可以用</a:t>
            </a:r>
            <a:r>
              <a:rPr lang="en-US" sz="3700" dirty="0" smtClean="0"/>
              <a:t>Internet Service Manager</a:t>
            </a:r>
            <a:r>
              <a:rPr lang="zh-CN" altLang="en-US" sz="3700" dirty="0" smtClean="0"/>
              <a:t>来设置而获得不同属性。</a:t>
            </a:r>
          </a:p>
          <a:p>
            <a:pPr>
              <a:buFont typeface="Wingdings" pitchFamily="2" charset="2"/>
              <a:buChar char="u"/>
            </a:pPr>
            <a:r>
              <a:rPr lang="zh-CN" altLang="en-US" sz="3700" dirty="0" smtClean="0"/>
              <a:t>单独的</a:t>
            </a:r>
            <a:r>
              <a:rPr lang="en-US" sz="3700" dirty="0" smtClean="0"/>
              <a:t>Application</a:t>
            </a:r>
            <a:r>
              <a:rPr lang="zh-CN" altLang="en-US" sz="3700" dirty="0" smtClean="0"/>
              <a:t>对象可以隔离出来在他们自己的内存中运行，这就是说，如果一个的</a:t>
            </a:r>
            <a:r>
              <a:rPr lang="en-US" sz="3700" dirty="0" smtClean="0"/>
              <a:t>Application</a:t>
            </a:r>
            <a:r>
              <a:rPr lang="zh-CN" altLang="en-US" sz="3700" dirty="0" smtClean="0"/>
              <a:t>遭到破坏，就不会影响他其他程序。</a:t>
            </a:r>
          </a:p>
          <a:p>
            <a:pPr>
              <a:buFont typeface="Wingdings" pitchFamily="2" charset="2"/>
              <a:buChar char="u"/>
            </a:pPr>
            <a:r>
              <a:rPr lang="zh-CN" altLang="en-US" sz="3700" dirty="0" smtClean="0"/>
              <a:t>可以停止一个</a:t>
            </a:r>
            <a:r>
              <a:rPr lang="en-US" sz="3700" dirty="0" smtClean="0"/>
              <a:t>Application</a:t>
            </a:r>
            <a:r>
              <a:rPr lang="zh-CN" altLang="en-US" sz="3700" dirty="0" smtClean="0"/>
              <a:t>对象（将其所有组件从内存中驱除）而不会影响到其他应用程序。</a:t>
            </a:r>
          </a:p>
          <a:p>
            <a:pPr latinLnBrk="1"/>
            <a:endParaRPr lang="zh-CN" alt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3.4.1  Application</a:t>
            </a:r>
            <a:r>
              <a:rPr lang="zh-CN" altLang="en-US" b="1" dirty="0" smtClean="0"/>
              <a:t>对象</a:t>
            </a:r>
            <a:endParaRPr lang="zh-CN" altLang="en-US" dirty="0"/>
          </a:p>
        </p:txBody>
      </p:sp>
      <p:sp>
        <p:nvSpPr>
          <p:cNvPr id="3" name="内容占位符 2"/>
          <p:cNvSpPr>
            <a:spLocks noGrp="1"/>
          </p:cNvSpPr>
          <p:nvPr>
            <p:ph idx="1"/>
          </p:nvPr>
        </p:nvSpPr>
        <p:spPr/>
        <p:txBody>
          <a:bodyPr/>
          <a:lstStyle/>
          <a:p>
            <a:r>
              <a:rPr lang="en-US" dirty="0" smtClean="0"/>
              <a:t>          Application</a:t>
            </a:r>
            <a:r>
              <a:rPr lang="zh-CN" altLang="en-US" dirty="0" smtClean="0"/>
              <a:t>对象使给定应用程序的所有用户之间共享信息，并且在服务器运行期间持久地保存数据。因为多个用户可以共享一个</a:t>
            </a:r>
            <a:r>
              <a:rPr lang="en-US" dirty="0" smtClean="0"/>
              <a:t>Application</a:t>
            </a:r>
            <a:r>
              <a:rPr lang="zh-CN" altLang="en-US" dirty="0" smtClean="0"/>
              <a:t>对象，所以必须要有</a:t>
            </a:r>
            <a:r>
              <a:rPr lang="en-US" dirty="0" smtClean="0"/>
              <a:t>Lock</a:t>
            </a:r>
            <a:r>
              <a:rPr lang="zh-CN" altLang="en-US" dirty="0" smtClean="0"/>
              <a:t>和</a:t>
            </a:r>
            <a:r>
              <a:rPr lang="en-US" dirty="0" smtClean="0"/>
              <a:t>Unlock</a:t>
            </a:r>
            <a:r>
              <a:rPr lang="zh-CN" altLang="en-US" dirty="0" smtClean="0"/>
              <a:t>方法，以确保多个用户无法同时改变某一属性。</a:t>
            </a:r>
            <a:r>
              <a:rPr lang="en-US" dirty="0" smtClean="0"/>
              <a:t>Application</a:t>
            </a:r>
            <a:r>
              <a:rPr lang="zh-CN" altLang="en-US" dirty="0" smtClean="0"/>
              <a:t>对象成员的生命周期止于关闭</a:t>
            </a:r>
            <a:r>
              <a:rPr lang="en-US" dirty="0" smtClean="0"/>
              <a:t>IIS</a:t>
            </a:r>
            <a:r>
              <a:rPr lang="zh-CN" altLang="en-US" dirty="0" smtClean="0"/>
              <a:t>或者使用</a:t>
            </a:r>
            <a:r>
              <a:rPr lang="en-US" dirty="0" smtClean="0"/>
              <a:t>Clear</a:t>
            </a:r>
            <a:r>
              <a:rPr lang="zh-CN" altLang="en-US" dirty="0" smtClean="0"/>
              <a:t>方法清除。</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3.4.1  Application</a:t>
            </a:r>
            <a:r>
              <a:rPr lang="zh-CN" altLang="en-US" b="1" dirty="0" smtClean="0"/>
              <a:t>对象</a:t>
            </a:r>
            <a:endParaRPr lang="zh-CN" altLang="en-US" b="1" dirty="0"/>
          </a:p>
        </p:txBody>
      </p:sp>
      <p:sp>
        <p:nvSpPr>
          <p:cNvPr id="3" name="内容占位符 2"/>
          <p:cNvSpPr>
            <a:spLocks noGrp="1"/>
          </p:cNvSpPr>
          <p:nvPr>
            <p:ph idx="1"/>
          </p:nvPr>
        </p:nvSpPr>
        <p:spPr/>
        <p:txBody>
          <a:bodyPr>
            <a:normAutofit/>
          </a:bodyPr>
          <a:lstStyle/>
          <a:p>
            <a:r>
              <a:rPr lang="zh-CN" altLang="en-US" dirty="0" smtClean="0"/>
              <a:t>   </a:t>
            </a:r>
            <a:r>
              <a:rPr lang="en-US" b="1" dirty="0" smtClean="0"/>
              <a:t>2</a:t>
            </a:r>
            <a:r>
              <a:rPr lang="zh-CN" altLang="en-US" b="1" dirty="0" smtClean="0"/>
              <a:t>．运用</a:t>
            </a:r>
          </a:p>
          <a:p>
            <a:pPr latinLnBrk="1"/>
            <a:r>
              <a:rPr lang="zh-CN" altLang="en-US" dirty="0" smtClean="0"/>
              <a:t>           在本节将通过实例的方式具体说明，</a:t>
            </a:r>
            <a:r>
              <a:rPr lang="en-US" dirty="0" smtClean="0"/>
              <a:t>Application</a:t>
            </a:r>
            <a:r>
              <a:rPr lang="zh-CN" altLang="en-US" dirty="0" smtClean="0"/>
              <a:t>对象的创建，其属性和方法的运用，下面创建一个关于</a:t>
            </a:r>
            <a:r>
              <a:rPr lang="en-US" dirty="0" smtClean="0"/>
              <a:t>Application</a:t>
            </a:r>
            <a:r>
              <a:rPr lang="zh-CN" altLang="en-US" dirty="0" smtClean="0"/>
              <a:t>对象的实例，代码如下所示：</a:t>
            </a:r>
          </a:p>
          <a:p>
            <a:pPr latinLnBrk="1"/>
            <a:endParaRPr lang="zh-CN" altLang="en-US"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3.4.1  Application</a:t>
            </a:r>
            <a:r>
              <a:rPr lang="zh-CN" altLang="en-US" b="1" dirty="0" smtClean="0"/>
              <a:t>对象</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    </a:t>
            </a:r>
            <a:r>
              <a:rPr lang="en-US" dirty="0" smtClean="0"/>
              <a:t>protected void </a:t>
            </a:r>
            <a:r>
              <a:rPr lang="en-US" dirty="0" err="1" smtClean="0"/>
              <a:t>Page_Load</a:t>
            </a:r>
            <a:r>
              <a:rPr lang="en-US" dirty="0" smtClean="0"/>
              <a:t>(object sender, </a:t>
            </a:r>
            <a:r>
              <a:rPr lang="en-US" dirty="0" err="1" smtClean="0"/>
              <a:t>EventArgs</a:t>
            </a:r>
            <a:r>
              <a:rPr lang="en-US" dirty="0" smtClean="0"/>
              <a:t> e)</a:t>
            </a:r>
          </a:p>
          <a:p>
            <a:r>
              <a:rPr lang="en-US" dirty="0" smtClean="0"/>
              <a:t>{      </a:t>
            </a:r>
            <a:endParaRPr lang="zh-CN" altLang="en-US" dirty="0" smtClean="0"/>
          </a:p>
          <a:p>
            <a:r>
              <a:rPr lang="en-US" dirty="0" smtClean="0"/>
              <a:t>    Application["Name0"] = "value0";</a:t>
            </a:r>
            <a:endParaRPr lang="zh-CN" altLang="en-US" dirty="0" smtClean="0"/>
          </a:p>
          <a:p>
            <a:r>
              <a:rPr lang="en-US" dirty="0" smtClean="0"/>
              <a:t>    </a:t>
            </a:r>
            <a:r>
              <a:rPr lang="en-US" dirty="0" err="1" smtClean="0"/>
              <a:t>Application.Add</a:t>
            </a:r>
            <a:r>
              <a:rPr lang="en-US" dirty="0" smtClean="0"/>
              <a:t>("Name1", "value1");</a:t>
            </a:r>
            <a:endParaRPr lang="zh-CN" altLang="en-US" dirty="0" smtClean="0"/>
          </a:p>
          <a:p>
            <a:r>
              <a:rPr lang="en-US" dirty="0" smtClean="0"/>
              <a:t>    </a:t>
            </a:r>
            <a:r>
              <a:rPr lang="en-US" dirty="0" err="1" smtClean="0"/>
              <a:t>Application.Add</a:t>
            </a:r>
            <a:r>
              <a:rPr lang="en-US" dirty="0" smtClean="0"/>
              <a:t>("Name2", 2);</a:t>
            </a:r>
            <a:endParaRPr lang="zh-CN" altLang="en-US" dirty="0" smtClean="0"/>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Application.Count</a:t>
            </a:r>
            <a:r>
              <a:rPr lang="en-US" dirty="0" smtClean="0"/>
              <a:t>; </a:t>
            </a:r>
            <a:r>
              <a:rPr lang="en-US" dirty="0" err="1" smtClean="0"/>
              <a:t>i</a:t>
            </a:r>
            <a:r>
              <a:rPr lang="en-US" dirty="0" smtClean="0"/>
              <a:t>++)    </a:t>
            </a:r>
          </a:p>
          <a:p>
            <a:r>
              <a:rPr lang="en-US" dirty="0" smtClean="0"/>
              <a:t>{</a:t>
            </a:r>
            <a:endParaRPr lang="zh-CN" altLang="en-US" dirty="0" smtClean="0"/>
          </a:p>
          <a:p>
            <a:r>
              <a:rPr lang="en-US" dirty="0" smtClean="0"/>
              <a:t>        </a:t>
            </a:r>
            <a:r>
              <a:rPr lang="en-US" dirty="0" err="1" smtClean="0"/>
              <a:t>Response.Write</a:t>
            </a:r>
            <a:r>
              <a:rPr lang="en-US" dirty="0" smtClean="0"/>
              <a:t>(Application[</a:t>
            </a:r>
            <a:r>
              <a:rPr lang="en-US" dirty="0" err="1" smtClean="0"/>
              <a:t>i</a:t>
            </a:r>
            <a:r>
              <a:rPr lang="en-US" dirty="0" smtClean="0"/>
              <a:t>] + "  ");</a:t>
            </a:r>
            <a:endParaRPr lang="zh-CN" altLang="en-US" dirty="0" smtClean="0"/>
          </a:p>
          <a:p>
            <a:r>
              <a:rPr lang="en-US" dirty="0" smtClean="0"/>
              <a:t>        </a:t>
            </a:r>
            <a:r>
              <a:rPr lang="en-US" dirty="0" err="1" smtClean="0"/>
              <a:t>Response.Write</a:t>
            </a:r>
            <a:r>
              <a:rPr lang="en-US" dirty="0" smtClean="0"/>
              <a:t>(</a:t>
            </a:r>
            <a:r>
              <a:rPr lang="en-US" dirty="0" err="1" smtClean="0"/>
              <a:t>Application.Get</a:t>
            </a:r>
            <a:r>
              <a:rPr lang="en-US" dirty="0" smtClean="0"/>
              <a:t>(</a:t>
            </a:r>
            <a:r>
              <a:rPr lang="en-US" dirty="0" err="1" smtClean="0"/>
              <a:t>i</a:t>
            </a:r>
            <a:r>
              <a:rPr lang="en-US" dirty="0" smtClean="0"/>
              <a:t>) + "  ");</a:t>
            </a:r>
            <a:endParaRPr lang="zh-CN" altLang="en-US" dirty="0" smtClean="0"/>
          </a:p>
          <a:p>
            <a:r>
              <a:rPr lang="en-US" dirty="0" smtClean="0"/>
              <a:t>        </a:t>
            </a:r>
            <a:r>
              <a:rPr lang="en-US" dirty="0" err="1" smtClean="0"/>
              <a:t>Response.Write</a:t>
            </a:r>
            <a:r>
              <a:rPr lang="en-US" dirty="0" smtClean="0"/>
              <a:t>(</a:t>
            </a:r>
            <a:r>
              <a:rPr lang="en-US" dirty="0" err="1" smtClean="0"/>
              <a:t>Application.GetKey</a:t>
            </a:r>
            <a:r>
              <a:rPr lang="en-US" dirty="0" smtClean="0"/>
              <a:t>(</a:t>
            </a:r>
            <a:r>
              <a:rPr lang="en-US" dirty="0" err="1" smtClean="0"/>
              <a:t>i</a:t>
            </a:r>
            <a:r>
              <a:rPr lang="en-US" dirty="0" smtClean="0"/>
              <a:t>) + "&lt;</a:t>
            </a:r>
            <a:r>
              <a:rPr lang="en-US" dirty="0" err="1" smtClean="0"/>
              <a:t>br</a:t>
            </a:r>
            <a:r>
              <a:rPr lang="en-US" dirty="0" smtClean="0"/>
              <a:t>/&gt;");   </a:t>
            </a:r>
          </a:p>
          <a:p>
            <a:r>
              <a:rPr lang="en-US" dirty="0" smtClean="0"/>
              <a:t> }</a:t>
            </a:r>
            <a:endParaRPr lang="zh-CN" altLang="en-US" dirty="0" smtClean="0"/>
          </a:p>
          <a:p>
            <a:r>
              <a:rPr lang="en-US" dirty="0" smtClean="0"/>
              <a:t>   </a:t>
            </a:r>
            <a:r>
              <a:rPr lang="en-US" dirty="0" err="1" smtClean="0"/>
              <a:t>Application.Clear</a:t>
            </a:r>
            <a:r>
              <a:rPr lang="en-US" dirty="0" smtClean="0"/>
              <a:t>();</a:t>
            </a:r>
            <a:endParaRPr lang="zh-CN" altLang="en-US" dirty="0" smtClean="0"/>
          </a:p>
          <a:p>
            <a:r>
              <a:rPr lang="en-US" dirty="0" smtClean="0"/>
              <a:t>}</a:t>
            </a:r>
            <a:endParaRPr lang="zh-CN" altLang="en-US" dirty="0" smtClean="0"/>
          </a:p>
          <a:p>
            <a:endParaRPr lang="zh-CN" alt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3.4.1  Application</a:t>
            </a:r>
            <a:r>
              <a:rPr lang="zh-CN" altLang="en-US" b="1" dirty="0" smtClean="0"/>
              <a:t>对象</a:t>
            </a:r>
            <a:endParaRPr lang="zh-CN" altLang="en-US" b="1" dirty="0"/>
          </a:p>
        </p:txBody>
      </p:sp>
      <p:sp>
        <p:nvSpPr>
          <p:cNvPr id="3" name="内容占位符 2"/>
          <p:cNvSpPr>
            <a:spLocks noGrp="1"/>
          </p:cNvSpPr>
          <p:nvPr>
            <p:ph idx="1"/>
          </p:nvPr>
        </p:nvSpPr>
        <p:spPr>
          <a:xfrm>
            <a:off x="142844" y="1554162"/>
            <a:ext cx="8848756" cy="4525963"/>
          </a:xfrm>
        </p:spPr>
        <p:txBody>
          <a:bodyPr>
            <a:normAutofit fontScale="85000" lnSpcReduction="20000"/>
          </a:bodyPr>
          <a:lstStyle/>
          <a:p>
            <a:pPr latinLnBrk="1"/>
            <a:r>
              <a:rPr lang="en-US" dirty="0" smtClean="0"/>
              <a:t>           Lock</a:t>
            </a:r>
            <a:r>
              <a:rPr lang="zh-CN" altLang="en-US" dirty="0" smtClean="0"/>
              <a:t>方法可以阻止其他客户修改存储在</a:t>
            </a:r>
            <a:r>
              <a:rPr lang="en-US" dirty="0" smtClean="0"/>
              <a:t>Application</a:t>
            </a:r>
            <a:r>
              <a:rPr lang="zh-CN" altLang="en-US" dirty="0" smtClean="0"/>
              <a:t>对象中的变量，以确保在同一时刻仅有一个客户可修改和存取</a:t>
            </a:r>
            <a:r>
              <a:rPr lang="en-US" dirty="0" smtClean="0"/>
              <a:t>Application</a:t>
            </a:r>
            <a:r>
              <a:rPr lang="zh-CN" altLang="en-US" dirty="0" smtClean="0"/>
              <a:t>变量。如果用户没有明确调用</a:t>
            </a:r>
            <a:r>
              <a:rPr lang="en-US" dirty="0" smtClean="0"/>
              <a:t>Unlock</a:t>
            </a:r>
            <a:r>
              <a:rPr lang="zh-CN" altLang="en-US" dirty="0" smtClean="0"/>
              <a:t>方法，则服务器将在页面文件结束或者超时解除对</a:t>
            </a:r>
            <a:r>
              <a:rPr lang="en-US" dirty="0" smtClean="0"/>
              <a:t>Application</a:t>
            </a:r>
            <a:r>
              <a:rPr lang="zh-CN" altLang="en-US" dirty="0" smtClean="0"/>
              <a:t>对象的锁定。</a:t>
            </a:r>
          </a:p>
          <a:p>
            <a:r>
              <a:rPr lang="en-US" dirty="0" smtClean="0"/>
              <a:t>           Unlock</a:t>
            </a:r>
            <a:r>
              <a:rPr lang="zh-CN" altLang="en-US" dirty="0" smtClean="0"/>
              <a:t>方法可以使其他客户端在使用</a:t>
            </a:r>
            <a:r>
              <a:rPr lang="en-US" dirty="0" smtClean="0"/>
              <a:t>Lock</a:t>
            </a:r>
            <a:r>
              <a:rPr lang="zh-CN" altLang="en-US" dirty="0" smtClean="0"/>
              <a:t>方法锁住</a:t>
            </a:r>
            <a:r>
              <a:rPr lang="en-US" dirty="0" smtClean="0"/>
              <a:t>Application</a:t>
            </a:r>
            <a:r>
              <a:rPr lang="zh-CN" altLang="en-US" dirty="0" smtClean="0"/>
              <a:t>对象后，修改存储在该对象中的变量。如果未显式地调用该方法，</a:t>
            </a:r>
            <a:r>
              <a:rPr lang="en-US" dirty="0" smtClean="0"/>
              <a:t>Web</a:t>
            </a:r>
            <a:r>
              <a:rPr lang="zh-CN" altLang="en-US" dirty="0" smtClean="0"/>
              <a:t>服务器将在页面文件结束或者超时后解锁</a:t>
            </a:r>
            <a:r>
              <a:rPr lang="en-US" dirty="0" smtClean="0"/>
              <a:t>Application</a:t>
            </a:r>
            <a:r>
              <a:rPr lang="zh-CN" altLang="en-US" dirty="0" smtClean="0"/>
              <a:t>对象。使用方法如下所示</a:t>
            </a:r>
            <a:endParaRPr lang="en-US" altLang="zh-CN" dirty="0" smtClean="0"/>
          </a:p>
          <a:p>
            <a:r>
              <a:rPr lang="en-US" dirty="0" smtClean="0"/>
              <a:t>           </a:t>
            </a:r>
            <a:r>
              <a:rPr lang="en-US" dirty="0" err="1" smtClean="0"/>
              <a:t>Application.Lock</a:t>
            </a:r>
            <a:r>
              <a:rPr lang="en-US" dirty="0" smtClean="0"/>
              <a:t>();</a:t>
            </a:r>
            <a:endParaRPr lang="zh-CN" altLang="en-US" dirty="0" smtClean="0"/>
          </a:p>
          <a:p>
            <a:r>
              <a:rPr lang="en-US" dirty="0" smtClean="0"/>
              <a:t>           Application["</a:t>
            </a:r>
            <a:r>
              <a:rPr lang="zh-CN" altLang="en-US" dirty="0" smtClean="0"/>
              <a:t>变量名</a:t>
            </a:r>
            <a:r>
              <a:rPr lang="en-US" dirty="0" smtClean="0"/>
              <a:t>"] = "</a:t>
            </a:r>
            <a:r>
              <a:rPr lang="zh-CN" altLang="en-US" dirty="0" smtClean="0"/>
              <a:t>变量值</a:t>
            </a:r>
            <a:r>
              <a:rPr lang="en-US" dirty="0" smtClean="0"/>
              <a:t>";</a:t>
            </a:r>
            <a:endParaRPr lang="zh-CN" altLang="en-US" dirty="0" smtClean="0"/>
          </a:p>
          <a:p>
            <a:r>
              <a:rPr lang="en-US" dirty="0" smtClean="0"/>
              <a:t>           </a:t>
            </a:r>
            <a:r>
              <a:rPr lang="en-US" dirty="0" err="1" smtClean="0"/>
              <a:t>Application.UnLock</a:t>
            </a:r>
            <a:r>
              <a:rPr lang="en-US" dirty="0" smtClean="0"/>
              <a:t>();</a:t>
            </a:r>
            <a:endParaRPr lang="zh-CN" altLang="en-US" dirty="0" smtClean="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3.4.2  Session</a:t>
            </a:r>
            <a:r>
              <a:rPr lang="zh-CN" altLang="en-US" b="1" dirty="0" smtClean="0"/>
              <a:t>对象</a:t>
            </a:r>
            <a:endParaRPr lang="zh-CN" altLang="en-US" b="1" dirty="0"/>
          </a:p>
        </p:txBody>
      </p:sp>
      <p:sp>
        <p:nvSpPr>
          <p:cNvPr id="3" name="内容占位符 2"/>
          <p:cNvSpPr>
            <a:spLocks noGrp="1"/>
          </p:cNvSpPr>
          <p:nvPr>
            <p:ph idx="1"/>
          </p:nvPr>
        </p:nvSpPr>
        <p:spPr>
          <a:xfrm>
            <a:off x="304800" y="1357298"/>
            <a:ext cx="8686800" cy="4722827"/>
          </a:xfrm>
        </p:spPr>
        <p:txBody>
          <a:bodyPr>
            <a:normAutofit/>
          </a:bodyPr>
          <a:lstStyle/>
          <a:p>
            <a:pPr latinLnBrk="1"/>
            <a:r>
              <a:rPr lang="en-US" dirty="0" smtClean="0"/>
              <a:t>            Session</a:t>
            </a:r>
            <a:r>
              <a:rPr lang="zh-CN" altLang="en-US" dirty="0" smtClean="0"/>
              <a:t>对象为当前用户会话提供信息，还提供对可用于存储信息会话范围缓存的访问，以及控制如何管理会话的方法。</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3.4.2  Session</a:t>
            </a:r>
            <a:r>
              <a:rPr lang="zh-CN" altLang="en-US" b="1" dirty="0" smtClean="0"/>
              <a:t>对象</a:t>
            </a:r>
            <a:endParaRPr lang="zh-CN" altLang="en-US" dirty="0"/>
          </a:p>
        </p:txBody>
      </p:sp>
      <p:sp>
        <p:nvSpPr>
          <p:cNvPr id="3" name="内容占位符 2"/>
          <p:cNvSpPr>
            <a:spLocks noGrp="1"/>
          </p:cNvSpPr>
          <p:nvPr>
            <p:ph idx="1"/>
          </p:nvPr>
        </p:nvSpPr>
        <p:spPr>
          <a:xfrm>
            <a:off x="142844" y="1214422"/>
            <a:ext cx="8848756" cy="5000660"/>
          </a:xfrm>
        </p:spPr>
        <p:txBody>
          <a:bodyPr>
            <a:noAutofit/>
          </a:bodyPr>
          <a:lstStyle/>
          <a:p>
            <a:r>
              <a:rPr lang="en-US" sz="2200" b="1" dirty="0" smtClean="0"/>
              <a:t>1</a:t>
            </a:r>
            <a:r>
              <a:rPr lang="zh-CN" altLang="en-US" sz="2200" b="1" dirty="0" smtClean="0"/>
              <a:t>．</a:t>
            </a:r>
            <a:r>
              <a:rPr lang="en-US" sz="2200" b="1" dirty="0" smtClean="0"/>
              <a:t>Session</a:t>
            </a:r>
            <a:r>
              <a:rPr lang="zh-CN" altLang="en-US" sz="2200" b="1" dirty="0" smtClean="0"/>
              <a:t>对象概述</a:t>
            </a:r>
          </a:p>
          <a:p>
            <a:pPr latinLnBrk="1"/>
            <a:r>
              <a:rPr lang="en-US" sz="2200" dirty="0" smtClean="0"/>
              <a:t>             ASP.NET</a:t>
            </a:r>
            <a:r>
              <a:rPr lang="zh-CN" altLang="en-US" sz="2200" dirty="0" smtClean="0"/>
              <a:t>提供了会话状态管理，可以根据多种请求存储与惟一浏览器会话相关联的信息，也可以存储由键名或者数字索引引用值的集合，还可以使用</a:t>
            </a:r>
            <a:r>
              <a:rPr lang="en-US" sz="2200" dirty="0" err="1" smtClean="0"/>
              <a:t>HttpSessionState</a:t>
            </a:r>
            <a:r>
              <a:rPr lang="zh-CN" altLang="en-US" sz="2200" dirty="0" smtClean="0"/>
              <a:t>类访问会话值和功能，该类可通过当前</a:t>
            </a:r>
            <a:r>
              <a:rPr lang="en-US" sz="2200" dirty="0" err="1" smtClean="0"/>
              <a:t>HttpContext</a:t>
            </a:r>
            <a:r>
              <a:rPr lang="zh-CN" altLang="en-US" sz="2200" dirty="0" smtClean="0"/>
              <a:t>的</a:t>
            </a:r>
            <a:r>
              <a:rPr lang="en-US" sz="2200" dirty="0" smtClean="0"/>
              <a:t>Session</a:t>
            </a:r>
            <a:r>
              <a:rPr lang="zh-CN" altLang="en-US" sz="2200" dirty="0" smtClean="0"/>
              <a:t>属性或者</a:t>
            </a:r>
            <a:r>
              <a:rPr lang="en-US" sz="2200" dirty="0" smtClean="0"/>
              <a:t>Page</a:t>
            </a:r>
            <a:r>
              <a:rPr lang="zh-CN" altLang="en-US" sz="2200" dirty="0" smtClean="0"/>
              <a:t>的</a:t>
            </a:r>
            <a:r>
              <a:rPr lang="en-US" sz="2200" dirty="0" smtClean="0"/>
              <a:t>Session</a:t>
            </a:r>
            <a:r>
              <a:rPr lang="zh-CN" altLang="en-US" sz="2200" dirty="0" smtClean="0"/>
              <a:t>属性进行访问。</a:t>
            </a:r>
          </a:p>
          <a:p>
            <a:pPr latinLnBrk="1"/>
            <a:r>
              <a:rPr lang="en-US" sz="2200" dirty="0" smtClean="0"/>
              <a:t>             Session</a:t>
            </a:r>
            <a:r>
              <a:rPr lang="zh-CN" altLang="en-US" sz="2200" dirty="0" smtClean="0"/>
              <a:t>弥补了</a:t>
            </a:r>
            <a:r>
              <a:rPr lang="en-US" sz="2200" dirty="0" smtClean="0"/>
              <a:t>HTTP</a:t>
            </a:r>
            <a:r>
              <a:rPr lang="zh-CN" altLang="en-US" sz="2200" dirty="0" smtClean="0"/>
              <a:t>协议局限。</a:t>
            </a:r>
            <a:r>
              <a:rPr lang="en-US" sz="2200" dirty="0" smtClean="0"/>
              <a:t>Session</a:t>
            </a:r>
            <a:r>
              <a:rPr lang="zh-CN" altLang="en-US" sz="2200" dirty="0" smtClean="0"/>
              <a:t>对象就是服务器给客户端的一个编号。当一台</a:t>
            </a:r>
            <a:r>
              <a:rPr lang="en-US" sz="2200" dirty="0" smtClean="0"/>
              <a:t>Web</a:t>
            </a:r>
            <a:r>
              <a:rPr lang="zh-CN" altLang="en-US" sz="2200" dirty="0" smtClean="0"/>
              <a:t>服务器运行时，可能有若干个用户浏览正在浏览这台服务器上的网站。当每个用户首次与这台</a:t>
            </a:r>
            <a:r>
              <a:rPr lang="en-US" sz="2200" dirty="0" smtClean="0"/>
              <a:t>Web</a:t>
            </a:r>
            <a:r>
              <a:rPr lang="zh-CN" altLang="en-US" sz="2200" dirty="0" smtClean="0"/>
              <a:t>服务器建立连接时，他就与这个服务器建立了一个</a:t>
            </a:r>
            <a:r>
              <a:rPr lang="en-US" sz="2200" dirty="0" smtClean="0"/>
              <a:t>Session</a:t>
            </a:r>
            <a:r>
              <a:rPr lang="zh-CN" altLang="en-US" sz="2200" dirty="0" smtClean="0"/>
              <a:t>，同时服务器会自动为其分配一个</a:t>
            </a:r>
            <a:r>
              <a:rPr lang="en-US" sz="2200" dirty="0" err="1" smtClean="0"/>
              <a:t>SessionID</a:t>
            </a:r>
            <a:r>
              <a:rPr lang="zh-CN" altLang="en-US" sz="2200" dirty="0" smtClean="0"/>
              <a:t>，用以标识这个用户的惟一身份。特别说明的是</a:t>
            </a:r>
            <a:r>
              <a:rPr lang="en-US" sz="2200" dirty="0" smtClean="0"/>
              <a:t>Session</a:t>
            </a:r>
            <a:r>
              <a:rPr lang="zh-CN" altLang="en-US" sz="2200" dirty="0" smtClean="0"/>
              <a:t>对象的变量只是对一个用户有效，不同的用户的会话信息用不同的</a:t>
            </a:r>
            <a:r>
              <a:rPr lang="en-US" sz="2200" dirty="0" smtClean="0"/>
              <a:t>Session</a:t>
            </a:r>
            <a:r>
              <a:rPr lang="zh-CN" altLang="en-US" sz="2200" dirty="0" smtClean="0"/>
              <a:t>对象的变量存储。在网络环境下</a:t>
            </a:r>
            <a:r>
              <a:rPr lang="en-US" sz="2200" dirty="0" smtClean="0"/>
              <a:t>Session</a:t>
            </a:r>
            <a:r>
              <a:rPr lang="zh-CN" altLang="en-US" sz="2200" dirty="0" smtClean="0"/>
              <a:t>对象的变量有生命周期，如果在规定的时间没有对</a:t>
            </a:r>
            <a:r>
              <a:rPr lang="en-US" sz="2200" dirty="0" smtClean="0"/>
              <a:t>Session</a:t>
            </a:r>
            <a:r>
              <a:rPr lang="zh-CN" altLang="en-US" sz="2200" dirty="0" smtClean="0"/>
              <a:t>对象的变量刷新，系统会终止这些变量。</a:t>
            </a:r>
            <a:endParaRPr lang="zh-CN" alt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3.4.2  Session</a:t>
            </a:r>
            <a:r>
              <a:rPr lang="zh-CN" altLang="en-US" b="1" dirty="0" smtClean="0"/>
              <a:t>对象</a:t>
            </a:r>
            <a:endParaRPr lang="zh-CN" altLang="en-US" dirty="0"/>
          </a:p>
        </p:txBody>
      </p:sp>
      <p:sp>
        <p:nvSpPr>
          <p:cNvPr id="3" name="内容占位符 2"/>
          <p:cNvSpPr>
            <a:spLocks noGrp="1"/>
          </p:cNvSpPr>
          <p:nvPr>
            <p:ph idx="1"/>
          </p:nvPr>
        </p:nvSpPr>
        <p:spPr>
          <a:xfrm>
            <a:off x="214282" y="1285860"/>
            <a:ext cx="8777318" cy="4929222"/>
          </a:xfrm>
        </p:spPr>
        <p:txBody>
          <a:bodyPr>
            <a:normAutofit/>
          </a:bodyPr>
          <a:lstStyle/>
          <a:p>
            <a:pPr latinLnBrk="1"/>
            <a:r>
              <a:rPr lang="zh-CN" altLang="en-US" dirty="0" smtClean="0"/>
              <a:t>           可以使用</a:t>
            </a:r>
            <a:r>
              <a:rPr lang="en-US" dirty="0" smtClean="0"/>
              <a:t>Session</a:t>
            </a:r>
            <a:r>
              <a:rPr lang="zh-CN" altLang="en-US" dirty="0" smtClean="0"/>
              <a:t>对象存储特定用户会话所需的信息。这样，当用户在应用程序的</a:t>
            </a:r>
            <a:r>
              <a:rPr lang="en-US" dirty="0" smtClean="0"/>
              <a:t>Web</a:t>
            </a:r>
            <a:r>
              <a:rPr lang="zh-CN" altLang="en-US" dirty="0" smtClean="0"/>
              <a:t>页之间跳转时，存储在</a:t>
            </a:r>
            <a:r>
              <a:rPr lang="en-US" dirty="0" smtClean="0"/>
              <a:t>Session</a:t>
            </a:r>
            <a:r>
              <a:rPr lang="zh-CN" altLang="en-US" dirty="0" smtClean="0"/>
              <a:t>对象中的变量将不会丢失，而是在整个用户会话中一直存在下去。</a:t>
            </a:r>
            <a:r>
              <a:rPr lang="en-US" dirty="0" smtClean="0"/>
              <a:t>ASP.NET</a:t>
            </a:r>
            <a:r>
              <a:rPr lang="zh-CN" altLang="en-US" dirty="0" smtClean="0"/>
              <a:t>的</a:t>
            </a:r>
            <a:r>
              <a:rPr lang="en-US" dirty="0" smtClean="0"/>
              <a:t>Sessions</a:t>
            </a:r>
            <a:r>
              <a:rPr lang="zh-CN" altLang="en-US" dirty="0" smtClean="0"/>
              <a:t>非常好用，能够利用</a:t>
            </a:r>
            <a:r>
              <a:rPr lang="en-US" dirty="0" smtClean="0"/>
              <a:t>Session</a:t>
            </a:r>
            <a:r>
              <a:rPr lang="zh-CN" altLang="en-US" dirty="0" smtClean="0"/>
              <a:t>对象来对</a:t>
            </a:r>
            <a:r>
              <a:rPr lang="en-US" dirty="0" smtClean="0"/>
              <a:t>Session</a:t>
            </a:r>
            <a:r>
              <a:rPr lang="zh-CN" altLang="en-US" dirty="0" smtClean="0"/>
              <a:t>全面控制，如果需要在一个用户的</a:t>
            </a:r>
            <a:r>
              <a:rPr lang="en-US" dirty="0" smtClean="0"/>
              <a:t>Session</a:t>
            </a:r>
            <a:r>
              <a:rPr lang="zh-CN" altLang="en-US" dirty="0" smtClean="0"/>
              <a:t>中存储信息，只需要简单地直接调用</a:t>
            </a:r>
            <a:r>
              <a:rPr lang="en-US" dirty="0" smtClean="0"/>
              <a:t>Session</a:t>
            </a:r>
            <a:r>
              <a:rPr lang="zh-CN" altLang="en-US" dirty="0" smtClean="0"/>
              <a:t>对象。</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3" name="内容占位符 2"/>
          <p:cNvSpPr>
            <a:spLocks noGrp="1"/>
          </p:cNvSpPr>
          <p:nvPr>
            <p:ph idx="1"/>
          </p:nvPr>
        </p:nvSpPr>
        <p:spPr/>
        <p:txBody>
          <a:bodyPr/>
          <a:lstStyle/>
          <a:p>
            <a:pPr lvl="0">
              <a:buFont typeface="Wingdings" pitchFamily="2" charset="2"/>
              <a:buChar char="Ø"/>
            </a:pPr>
            <a:r>
              <a:rPr lang="zh-CN" altLang="en-US" dirty="0" smtClean="0"/>
              <a:t>掌握</a:t>
            </a:r>
            <a:r>
              <a:rPr lang="en-US" dirty="0" smtClean="0"/>
              <a:t>Response</a:t>
            </a:r>
            <a:r>
              <a:rPr lang="zh-CN" altLang="en-US" dirty="0" smtClean="0"/>
              <a:t>内置对象的方法及属性</a:t>
            </a:r>
          </a:p>
          <a:p>
            <a:pPr lvl="0">
              <a:buFont typeface="Wingdings" pitchFamily="2" charset="2"/>
              <a:buChar char="Ø"/>
            </a:pPr>
            <a:r>
              <a:rPr lang="zh-CN" altLang="en-US" dirty="0" smtClean="0"/>
              <a:t>掌握</a:t>
            </a:r>
            <a:r>
              <a:rPr lang="en-US" dirty="0" smtClean="0"/>
              <a:t>Request</a:t>
            </a:r>
            <a:r>
              <a:rPr lang="zh-CN" altLang="en-US" dirty="0" smtClean="0"/>
              <a:t>对象的用法</a:t>
            </a:r>
          </a:p>
          <a:p>
            <a:pPr lvl="0">
              <a:buFont typeface="Wingdings" pitchFamily="2" charset="2"/>
              <a:buChar char="Ø"/>
            </a:pPr>
            <a:r>
              <a:rPr lang="zh-CN" altLang="en-US" dirty="0" smtClean="0"/>
              <a:t>掌握</a:t>
            </a:r>
            <a:r>
              <a:rPr lang="en-US" dirty="0" smtClean="0"/>
              <a:t>Application</a:t>
            </a:r>
            <a:r>
              <a:rPr lang="zh-CN" altLang="en-US" dirty="0" smtClean="0"/>
              <a:t>对象、</a:t>
            </a:r>
            <a:r>
              <a:rPr lang="en-US" dirty="0" smtClean="0"/>
              <a:t>Session</a:t>
            </a:r>
            <a:r>
              <a:rPr lang="zh-CN" altLang="en-US" dirty="0" smtClean="0"/>
              <a:t>对象</a:t>
            </a:r>
          </a:p>
          <a:p>
            <a:pPr lvl="0">
              <a:buFont typeface="Wingdings" pitchFamily="2" charset="2"/>
              <a:buChar char="Ø"/>
            </a:pPr>
            <a:r>
              <a:rPr lang="zh-CN" altLang="en-US" dirty="0" smtClean="0"/>
              <a:t>了解</a:t>
            </a:r>
            <a:r>
              <a:rPr lang="en-US" dirty="0" smtClean="0"/>
              <a:t>Cookie</a:t>
            </a:r>
            <a:r>
              <a:rPr lang="zh-CN" altLang="en-US" dirty="0" smtClean="0"/>
              <a:t>对象</a:t>
            </a:r>
          </a:p>
          <a:p>
            <a:pPr lvl="0">
              <a:buFont typeface="Wingdings" pitchFamily="2" charset="2"/>
              <a:buChar char="Ø"/>
            </a:pPr>
            <a:r>
              <a:rPr lang="zh-CN" altLang="en-US" dirty="0" smtClean="0"/>
              <a:t>了解</a:t>
            </a:r>
            <a:r>
              <a:rPr lang="en-US" dirty="0" err="1" smtClean="0"/>
              <a:t>Web.config</a:t>
            </a:r>
            <a:r>
              <a:rPr lang="zh-CN" altLang="en-US" dirty="0" smtClean="0"/>
              <a:t>配置文件</a:t>
            </a:r>
          </a:p>
          <a:p>
            <a:pPr lvl="0">
              <a:buFont typeface="Wingdings" pitchFamily="2" charset="2"/>
              <a:buChar char="Ø"/>
            </a:pPr>
            <a:r>
              <a:rPr lang="zh-CN" altLang="en-US" dirty="0" smtClean="0"/>
              <a:t>熟悉配置文件层次结构</a:t>
            </a:r>
          </a:p>
          <a:p>
            <a:pPr lvl="0">
              <a:buFont typeface="Wingdings" pitchFamily="2" charset="2"/>
              <a:buChar char="Ø"/>
            </a:pPr>
            <a:r>
              <a:rPr lang="zh-CN" altLang="en-US" dirty="0" smtClean="0"/>
              <a:t>了解配置文件各节点元素</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3.4.2  Session</a:t>
            </a:r>
            <a:r>
              <a:rPr lang="zh-CN" altLang="en-US" b="1" dirty="0" smtClean="0"/>
              <a:t>对象</a:t>
            </a:r>
            <a:endParaRPr lang="zh-CN" altLang="en-US" dirty="0"/>
          </a:p>
        </p:txBody>
      </p:sp>
      <p:sp>
        <p:nvSpPr>
          <p:cNvPr id="3" name="内容占位符 2"/>
          <p:cNvSpPr>
            <a:spLocks noGrp="1"/>
          </p:cNvSpPr>
          <p:nvPr>
            <p:ph idx="1"/>
          </p:nvPr>
        </p:nvSpPr>
        <p:spPr/>
        <p:txBody>
          <a:bodyPr>
            <a:normAutofit/>
          </a:bodyPr>
          <a:lstStyle/>
          <a:p>
            <a:r>
              <a:rPr lang="en-US" sz="2800" b="1" dirty="0" smtClean="0"/>
              <a:t>2</a:t>
            </a:r>
            <a:r>
              <a:rPr lang="zh-CN" altLang="en-US" sz="2800" b="1" dirty="0" smtClean="0"/>
              <a:t>．</a:t>
            </a:r>
            <a:r>
              <a:rPr lang="en-US" sz="2800" b="1" dirty="0" smtClean="0"/>
              <a:t>Session</a:t>
            </a:r>
            <a:r>
              <a:rPr lang="zh-CN" altLang="en-US" sz="2800" b="1" dirty="0" smtClean="0"/>
              <a:t>对象的属性和方法</a:t>
            </a:r>
          </a:p>
          <a:p>
            <a:pPr latinLnBrk="1"/>
            <a:r>
              <a:rPr lang="zh-CN" altLang="en-US" sz="2800" dirty="0" smtClean="0"/>
              <a:t>           通过上一章节的讲述，对</a:t>
            </a:r>
            <a:r>
              <a:rPr lang="en-US" sz="2800" dirty="0" smtClean="0"/>
              <a:t>Session</a:t>
            </a:r>
            <a:r>
              <a:rPr lang="zh-CN" altLang="en-US" sz="2800" dirty="0" smtClean="0"/>
              <a:t>对象的作用有了一定的了解，下面介绍一下</a:t>
            </a:r>
            <a:r>
              <a:rPr lang="en-US" sz="2800" dirty="0" smtClean="0"/>
              <a:t>Session</a:t>
            </a:r>
            <a:r>
              <a:rPr lang="zh-CN" altLang="en-US" sz="2800" dirty="0" smtClean="0"/>
              <a:t>对象的属性和方法，如表</a:t>
            </a:r>
            <a:r>
              <a:rPr lang="en-US" sz="2800" dirty="0" smtClean="0"/>
              <a:t>3-5</a:t>
            </a:r>
            <a:r>
              <a:rPr lang="zh-CN" altLang="en-US" sz="2800" dirty="0" smtClean="0"/>
              <a:t>列出了</a:t>
            </a:r>
            <a:r>
              <a:rPr lang="en-US" sz="2800" dirty="0" smtClean="0"/>
              <a:t>Session</a:t>
            </a:r>
            <a:r>
              <a:rPr lang="zh-CN" altLang="en-US" sz="2800" dirty="0" smtClean="0"/>
              <a:t>对象的常用属性和方法。</a:t>
            </a:r>
            <a:endParaRPr lang="en-US" altLang="zh-CN" sz="2800" dirty="0" smtClean="0"/>
          </a:p>
          <a:p>
            <a:pPr latinLnBrk="1"/>
            <a:endParaRPr lang="zh-CN" altLang="en-US" sz="2800" dirty="0"/>
          </a:p>
        </p:txBody>
      </p:sp>
      <p:graphicFrame>
        <p:nvGraphicFramePr>
          <p:cNvPr id="4" name="表格 3"/>
          <p:cNvGraphicFramePr>
            <a:graphicFrameLocks noGrp="1"/>
          </p:cNvGraphicFramePr>
          <p:nvPr/>
        </p:nvGraphicFramePr>
        <p:xfrm>
          <a:off x="214282" y="4214818"/>
          <a:ext cx="8598585" cy="1854200"/>
        </p:xfrm>
        <a:graphic>
          <a:graphicData uri="http://schemas.openxmlformats.org/drawingml/2006/table">
            <a:tbl>
              <a:tblPr firstRow="1" bandRow="1">
                <a:tableStyleId>{5C22544A-7EE6-4342-B048-85BDC9FD1C3A}</a:tableStyleId>
              </a:tblPr>
              <a:tblGrid>
                <a:gridCol w="1526223"/>
                <a:gridCol w="7072362"/>
              </a:tblGrid>
              <a:tr h="370840">
                <a:tc>
                  <a:txBody>
                    <a:bodyPr/>
                    <a:lstStyle/>
                    <a:p>
                      <a:pPr algn="just">
                        <a:spcAft>
                          <a:spcPts val="0"/>
                        </a:spcAft>
                      </a:pPr>
                      <a:r>
                        <a:rPr lang="zh-CN" sz="2000" b="1" kern="100">
                          <a:latin typeface="Times New Roman"/>
                          <a:ea typeface="宋体"/>
                        </a:rPr>
                        <a:t>名称</a:t>
                      </a:r>
                      <a:endParaRPr lang="zh-CN" sz="2000" kern="100">
                        <a:latin typeface="Times New Roman"/>
                        <a:ea typeface="宋体"/>
                      </a:endParaRPr>
                    </a:p>
                  </a:txBody>
                  <a:tcPr marL="68580" marR="68580" marT="0" marB="0" anchor="ctr"/>
                </a:tc>
                <a:tc>
                  <a:txBody>
                    <a:bodyPr/>
                    <a:lstStyle/>
                    <a:p>
                      <a:pPr algn="just">
                        <a:spcAft>
                          <a:spcPts val="0"/>
                        </a:spcAft>
                      </a:pPr>
                      <a:r>
                        <a:rPr lang="zh-CN" sz="2000" b="1" kern="100">
                          <a:latin typeface="Times New Roman"/>
                          <a:ea typeface="宋体"/>
                        </a:rPr>
                        <a:t>说明</a:t>
                      </a:r>
                      <a:endParaRPr lang="zh-CN" sz="2000" kern="100">
                        <a:latin typeface="Times New Roman"/>
                        <a:ea typeface="宋体"/>
                      </a:endParaRPr>
                    </a:p>
                  </a:txBody>
                  <a:tcPr marL="68580" marR="68580" marT="0" marB="0" anchor="ctr"/>
                </a:tc>
              </a:tr>
              <a:tr h="370840">
                <a:tc>
                  <a:txBody>
                    <a:bodyPr/>
                    <a:lstStyle/>
                    <a:p>
                      <a:pPr algn="just">
                        <a:spcAft>
                          <a:spcPts val="0"/>
                        </a:spcAft>
                      </a:pPr>
                      <a:r>
                        <a:rPr lang="en-US" sz="2000" kern="100">
                          <a:latin typeface="Times New Roman"/>
                          <a:ea typeface="宋体"/>
                        </a:rPr>
                        <a:t>Contents</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获取对当前会话状态对象的引用</a:t>
                      </a:r>
                    </a:p>
                  </a:txBody>
                  <a:tcPr marL="68580" marR="68580" marT="0" marB="0" anchor="ctr"/>
                </a:tc>
              </a:tr>
              <a:tr h="370840">
                <a:tc>
                  <a:txBody>
                    <a:bodyPr/>
                    <a:lstStyle/>
                    <a:p>
                      <a:pPr algn="just">
                        <a:spcAft>
                          <a:spcPts val="0"/>
                        </a:spcAft>
                      </a:pPr>
                      <a:r>
                        <a:rPr lang="en-US" sz="2000" kern="100">
                          <a:latin typeface="Times New Roman"/>
                          <a:ea typeface="宋体"/>
                        </a:rPr>
                        <a:t>CookieMode</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dirty="0">
                          <a:latin typeface="Times New Roman"/>
                          <a:ea typeface="宋体"/>
                        </a:rPr>
                        <a:t>获取一个值，该值指示是否为无</a:t>
                      </a:r>
                      <a:r>
                        <a:rPr lang="en-US" sz="2000" kern="100" dirty="0">
                          <a:latin typeface="Times New Roman"/>
                          <a:ea typeface="宋体"/>
                        </a:rPr>
                        <a:t>Cookie</a:t>
                      </a:r>
                      <a:r>
                        <a:rPr lang="zh-CN" sz="2000" kern="100" dirty="0">
                          <a:latin typeface="Times New Roman"/>
                          <a:ea typeface="宋体"/>
                        </a:rPr>
                        <a:t>会话配置应用程序</a:t>
                      </a:r>
                    </a:p>
                  </a:txBody>
                  <a:tcPr marL="68580" marR="68580" marT="0" marB="0" anchor="ctr"/>
                </a:tc>
              </a:tr>
              <a:tr h="370840">
                <a:tc>
                  <a:txBody>
                    <a:bodyPr/>
                    <a:lstStyle/>
                    <a:p>
                      <a:pPr algn="just">
                        <a:spcAft>
                          <a:spcPts val="0"/>
                        </a:spcAft>
                      </a:pPr>
                      <a:r>
                        <a:rPr lang="en-US" sz="2000" kern="100">
                          <a:latin typeface="Times New Roman"/>
                          <a:ea typeface="宋体"/>
                        </a:rPr>
                        <a:t>Count</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获取会话状态集合中的项数</a:t>
                      </a:r>
                    </a:p>
                  </a:txBody>
                  <a:tcPr marL="68580" marR="68580" marT="0" marB="0" anchor="ctr"/>
                </a:tc>
              </a:tr>
              <a:tr h="370840">
                <a:tc>
                  <a:txBody>
                    <a:bodyPr/>
                    <a:lstStyle/>
                    <a:p>
                      <a:pPr algn="just">
                        <a:spcAft>
                          <a:spcPts val="0"/>
                        </a:spcAft>
                      </a:pPr>
                      <a:r>
                        <a:rPr lang="en-US" sz="2000" kern="100">
                          <a:latin typeface="Times New Roman"/>
                          <a:ea typeface="宋体"/>
                        </a:rPr>
                        <a:t>Item</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dirty="0">
                          <a:latin typeface="Times New Roman"/>
                          <a:ea typeface="宋体"/>
                        </a:rPr>
                        <a:t>获取或者设置个别会话值</a:t>
                      </a:r>
                    </a:p>
                  </a:txBody>
                  <a:tcPr marL="68580" marR="68580" marT="0" marB="0" anchor="ctr"/>
                </a:tc>
              </a:tr>
            </a:tbl>
          </a:graphicData>
        </a:graphic>
      </p:graphicFrame>
      <p:sp>
        <p:nvSpPr>
          <p:cNvPr id="5" name="矩形 4"/>
          <p:cNvSpPr/>
          <p:nvPr/>
        </p:nvSpPr>
        <p:spPr>
          <a:xfrm>
            <a:off x="1714480" y="3500438"/>
            <a:ext cx="6011582" cy="523220"/>
          </a:xfrm>
          <a:prstGeom prst="rect">
            <a:avLst/>
          </a:prstGeom>
        </p:spPr>
        <p:txBody>
          <a:bodyPr wrap="none">
            <a:spAutoFit/>
          </a:bodyPr>
          <a:lstStyle/>
          <a:p>
            <a:r>
              <a:rPr lang="zh-CN" altLang="en-US" sz="2800" dirty="0" smtClean="0"/>
              <a:t>表</a:t>
            </a:r>
            <a:r>
              <a:rPr lang="en-US" sz="2800" dirty="0" smtClean="0"/>
              <a:t>3-5  Session</a:t>
            </a:r>
            <a:r>
              <a:rPr lang="zh-CN" altLang="en-US" sz="2800" dirty="0" smtClean="0"/>
              <a:t>对象的常用属性和方法</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3.4.2  Session</a:t>
            </a:r>
            <a:r>
              <a:rPr lang="zh-CN" altLang="en-US" b="1" dirty="0" smtClean="0"/>
              <a:t>对象</a:t>
            </a:r>
            <a:endParaRPr lang="zh-CN" altLang="en-US" b="1" dirty="0"/>
          </a:p>
        </p:txBody>
      </p:sp>
      <p:sp>
        <p:nvSpPr>
          <p:cNvPr id="3" name="内容占位符 2"/>
          <p:cNvSpPr>
            <a:spLocks noGrp="1"/>
          </p:cNvSpPr>
          <p:nvPr>
            <p:ph idx="1"/>
          </p:nvPr>
        </p:nvSpPr>
        <p:spPr>
          <a:xfrm>
            <a:off x="142844" y="1554162"/>
            <a:ext cx="8848756" cy="4525963"/>
          </a:xfrm>
        </p:spPr>
        <p:txBody>
          <a:bodyPr>
            <a:normAutofit/>
          </a:bodyPr>
          <a:lstStyle/>
          <a:p>
            <a:pPr latinLnBrk="1"/>
            <a:r>
              <a:rPr lang="zh-CN" altLang="en-US" dirty="0" smtClean="0"/>
              <a:t>            </a:t>
            </a:r>
          </a:p>
          <a:p>
            <a:endParaRPr lang="zh-CN" altLang="en-US" dirty="0"/>
          </a:p>
        </p:txBody>
      </p:sp>
      <p:graphicFrame>
        <p:nvGraphicFramePr>
          <p:cNvPr id="4" name="表格 3"/>
          <p:cNvGraphicFramePr>
            <a:graphicFrameLocks noGrp="1"/>
          </p:cNvGraphicFramePr>
          <p:nvPr/>
        </p:nvGraphicFramePr>
        <p:xfrm>
          <a:off x="214282" y="1357300"/>
          <a:ext cx="8786874" cy="4824440"/>
        </p:xfrm>
        <a:graphic>
          <a:graphicData uri="http://schemas.openxmlformats.org/drawingml/2006/table">
            <a:tbl>
              <a:tblPr firstRow="1" bandRow="1">
                <a:tableStyleId>{5C22544A-7EE6-4342-B048-85BDC9FD1C3A}</a:tableStyleId>
              </a:tblPr>
              <a:tblGrid>
                <a:gridCol w="2071702"/>
                <a:gridCol w="6715172"/>
              </a:tblGrid>
              <a:tr h="464347">
                <a:tc>
                  <a:txBody>
                    <a:bodyPr/>
                    <a:lstStyle/>
                    <a:p>
                      <a:pPr algn="just">
                        <a:spcAft>
                          <a:spcPts val="0"/>
                        </a:spcAft>
                      </a:pPr>
                      <a:r>
                        <a:rPr lang="en-US" sz="2000" kern="100" dirty="0">
                          <a:latin typeface="Times New Roman"/>
                          <a:ea typeface="宋体"/>
                        </a:rPr>
                        <a:t>Keys</a:t>
                      </a:r>
                      <a:endParaRPr lang="zh-CN" sz="2000" kern="100" dirty="0">
                        <a:latin typeface="Times New Roman"/>
                        <a:ea typeface="宋体"/>
                      </a:endParaRPr>
                    </a:p>
                  </a:txBody>
                  <a:tcPr marL="68580" marR="68580" marT="0" marB="0" anchor="ctr"/>
                </a:tc>
                <a:tc>
                  <a:txBody>
                    <a:bodyPr/>
                    <a:lstStyle/>
                    <a:p>
                      <a:pPr algn="just">
                        <a:spcAft>
                          <a:spcPts val="0"/>
                        </a:spcAft>
                      </a:pPr>
                      <a:r>
                        <a:rPr lang="zh-CN" sz="2000" kern="100" dirty="0">
                          <a:latin typeface="Times New Roman"/>
                          <a:ea typeface="宋体"/>
                        </a:rPr>
                        <a:t>获取存储在会话状态集合中所有值的键的集合</a:t>
                      </a:r>
                    </a:p>
                  </a:txBody>
                  <a:tcPr marL="68580" marR="68580" marT="0" marB="0" anchor="ctr"/>
                </a:tc>
              </a:tr>
              <a:tr h="464347">
                <a:tc>
                  <a:txBody>
                    <a:bodyPr/>
                    <a:lstStyle/>
                    <a:p>
                      <a:pPr algn="just">
                        <a:spcAft>
                          <a:spcPts val="0"/>
                        </a:spcAft>
                      </a:pPr>
                      <a:r>
                        <a:rPr lang="en-US" sz="2000" kern="100">
                          <a:latin typeface="Times New Roman"/>
                          <a:ea typeface="宋体"/>
                        </a:rPr>
                        <a:t>Mode</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获取当前会话状态模式</a:t>
                      </a:r>
                    </a:p>
                  </a:txBody>
                  <a:tcPr marL="68580" marR="68580" marT="0" marB="0" anchor="ctr"/>
                </a:tc>
              </a:tr>
              <a:tr h="464347">
                <a:tc>
                  <a:txBody>
                    <a:bodyPr/>
                    <a:lstStyle/>
                    <a:p>
                      <a:pPr algn="just">
                        <a:spcAft>
                          <a:spcPts val="0"/>
                        </a:spcAft>
                      </a:pPr>
                      <a:r>
                        <a:rPr lang="en-US" sz="2000" kern="100">
                          <a:latin typeface="Times New Roman"/>
                          <a:ea typeface="宋体"/>
                        </a:rPr>
                        <a:t>SessionID</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dirty="0">
                          <a:latin typeface="Times New Roman"/>
                          <a:ea typeface="宋体"/>
                        </a:rPr>
                        <a:t>获取会话的惟一标识符</a:t>
                      </a:r>
                    </a:p>
                  </a:txBody>
                  <a:tcPr marL="68580" marR="68580" marT="0" marB="0" anchor="ctr"/>
                </a:tc>
              </a:tr>
              <a:tr h="464347">
                <a:tc>
                  <a:txBody>
                    <a:bodyPr/>
                    <a:lstStyle/>
                    <a:p>
                      <a:pPr algn="just">
                        <a:spcAft>
                          <a:spcPts val="0"/>
                        </a:spcAft>
                      </a:pPr>
                      <a:r>
                        <a:rPr lang="en-US" sz="2000" kern="100">
                          <a:latin typeface="Times New Roman"/>
                          <a:ea typeface="宋体"/>
                        </a:rPr>
                        <a:t>Timeout</a:t>
                      </a:r>
                      <a:endParaRPr lang="zh-CN" sz="2000" kern="100">
                        <a:latin typeface="Times New Roman"/>
                        <a:ea typeface="宋体"/>
                      </a:endParaRPr>
                    </a:p>
                  </a:txBody>
                  <a:tcPr marL="68580" marR="68580" marT="0" marB="0" anchor="ctr"/>
                </a:tc>
                <a:tc>
                  <a:txBody>
                    <a:bodyPr/>
                    <a:lstStyle/>
                    <a:p>
                      <a:pPr algn="just">
                        <a:spcAft>
                          <a:spcPts val="0"/>
                        </a:spcAft>
                      </a:pPr>
                      <a:r>
                        <a:rPr lang="zh-CN" sz="2000" kern="100">
                          <a:latin typeface="Times New Roman"/>
                          <a:ea typeface="宋体"/>
                        </a:rPr>
                        <a:t>获取并设置在会话状态提供程序终止会话之前各请求之间所允许的时间（以分钟为单位）</a:t>
                      </a:r>
                    </a:p>
                  </a:txBody>
                  <a:tcPr marL="68580" marR="68580" marT="0" marB="0" anchor="ctr"/>
                </a:tc>
              </a:tr>
              <a:tr h="464347">
                <a:tc>
                  <a:txBody>
                    <a:bodyPr/>
                    <a:lstStyle/>
                    <a:p>
                      <a:pPr algn="just">
                        <a:spcAft>
                          <a:spcPts val="0"/>
                        </a:spcAft>
                      </a:pPr>
                      <a:r>
                        <a:rPr lang="en-US" sz="2000" kern="100">
                          <a:latin typeface="Times New Roman"/>
                          <a:ea typeface="宋体"/>
                        </a:rPr>
                        <a:t>Abandon</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dirty="0">
                          <a:latin typeface="Times New Roman"/>
                          <a:ea typeface="宋体"/>
                        </a:rPr>
                        <a:t>取消当前会话</a:t>
                      </a:r>
                    </a:p>
                  </a:txBody>
                  <a:tcPr marL="68580" marR="68580" marT="0" marB="0" anchor="ctr"/>
                </a:tc>
              </a:tr>
              <a:tr h="464347">
                <a:tc>
                  <a:txBody>
                    <a:bodyPr/>
                    <a:lstStyle/>
                    <a:p>
                      <a:pPr algn="just">
                        <a:spcAft>
                          <a:spcPts val="0"/>
                        </a:spcAft>
                      </a:pPr>
                      <a:r>
                        <a:rPr lang="en-US" sz="2000" kern="100">
                          <a:latin typeface="Times New Roman"/>
                          <a:ea typeface="宋体"/>
                        </a:rPr>
                        <a:t>Add</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向会话状态集合添加一个新项</a:t>
                      </a:r>
                    </a:p>
                  </a:txBody>
                  <a:tcPr marL="68580" marR="68580" marT="0" marB="0" anchor="ctr"/>
                </a:tc>
              </a:tr>
              <a:tr h="464347">
                <a:tc>
                  <a:txBody>
                    <a:bodyPr/>
                    <a:lstStyle/>
                    <a:p>
                      <a:pPr algn="just">
                        <a:spcAft>
                          <a:spcPts val="0"/>
                        </a:spcAft>
                      </a:pPr>
                      <a:r>
                        <a:rPr lang="en-US" sz="2000" kern="100">
                          <a:latin typeface="Times New Roman"/>
                          <a:ea typeface="宋体"/>
                        </a:rPr>
                        <a:t>Clear</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从会话状态集合中移除所有的键和值</a:t>
                      </a:r>
                    </a:p>
                  </a:txBody>
                  <a:tcPr marL="68580" marR="68580" marT="0" marB="0" anchor="ctr"/>
                </a:tc>
              </a:tr>
              <a:tr h="464347">
                <a:tc>
                  <a:txBody>
                    <a:bodyPr/>
                    <a:lstStyle/>
                    <a:p>
                      <a:pPr algn="just">
                        <a:spcAft>
                          <a:spcPts val="0"/>
                        </a:spcAft>
                      </a:pPr>
                      <a:r>
                        <a:rPr lang="en-US" sz="2000" kern="100">
                          <a:latin typeface="Times New Roman"/>
                          <a:ea typeface="宋体"/>
                        </a:rPr>
                        <a:t>Remove</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删除会话状态集合中的项</a:t>
                      </a:r>
                    </a:p>
                  </a:txBody>
                  <a:tcPr marL="68580" marR="68580" marT="0" marB="0" anchor="ctr"/>
                </a:tc>
              </a:tr>
              <a:tr h="500064">
                <a:tc>
                  <a:txBody>
                    <a:bodyPr/>
                    <a:lstStyle/>
                    <a:p>
                      <a:pPr algn="just">
                        <a:spcAft>
                          <a:spcPts val="0"/>
                        </a:spcAft>
                      </a:pPr>
                      <a:r>
                        <a:rPr lang="en-US" sz="2000" kern="100">
                          <a:latin typeface="Times New Roman"/>
                          <a:ea typeface="宋体"/>
                        </a:rPr>
                        <a:t>RemoveAll</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从会话状态集合中移除所有的键和值</a:t>
                      </a:r>
                    </a:p>
                  </a:txBody>
                  <a:tcPr marL="68580" marR="68580" marT="0" marB="0" anchor="ctr"/>
                </a:tc>
              </a:tr>
              <a:tr h="464347">
                <a:tc>
                  <a:txBody>
                    <a:bodyPr/>
                    <a:lstStyle/>
                    <a:p>
                      <a:pPr algn="just">
                        <a:spcAft>
                          <a:spcPts val="0"/>
                        </a:spcAft>
                      </a:pPr>
                      <a:r>
                        <a:rPr lang="en-US" sz="2000" kern="100">
                          <a:latin typeface="Times New Roman"/>
                          <a:ea typeface="宋体"/>
                        </a:rPr>
                        <a:t>RemoveAt</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dirty="0">
                          <a:latin typeface="Times New Roman"/>
                          <a:ea typeface="宋体"/>
                        </a:rPr>
                        <a:t>删除会话状态集合中指定索引处的项</a:t>
                      </a:r>
                    </a:p>
                  </a:txBody>
                  <a:tcPr marL="68580" marR="68580" marT="0" marB="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3.4.2  Session</a:t>
            </a:r>
            <a:r>
              <a:rPr lang="zh-CN" altLang="en-US" b="1" dirty="0" smtClean="0"/>
              <a:t>对象</a:t>
            </a:r>
          </a:p>
        </p:txBody>
      </p:sp>
      <p:sp>
        <p:nvSpPr>
          <p:cNvPr id="3" name="内容占位符 2"/>
          <p:cNvSpPr>
            <a:spLocks noGrp="1"/>
          </p:cNvSpPr>
          <p:nvPr>
            <p:ph idx="1"/>
          </p:nvPr>
        </p:nvSpPr>
        <p:spPr>
          <a:xfrm>
            <a:off x="142844" y="1285860"/>
            <a:ext cx="8848756" cy="4794265"/>
          </a:xfrm>
        </p:spPr>
        <p:txBody>
          <a:bodyPr>
            <a:normAutofit fontScale="92500" lnSpcReduction="20000"/>
          </a:bodyPr>
          <a:lstStyle/>
          <a:p>
            <a:r>
              <a:rPr lang="zh-CN" altLang="en-US" dirty="0" smtClean="0"/>
              <a:t>  </a:t>
            </a:r>
            <a:r>
              <a:rPr lang="en-US" b="1" dirty="0" smtClean="0"/>
              <a:t>3</a:t>
            </a:r>
            <a:r>
              <a:rPr lang="zh-CN" altLang="en-US" b="1" dirty="0" smtClean="0"/>
              <a:t>．</a:t>
            </a:r>
            <a:r>
              <a:rPr lang="en-US" b="1" dirty="0" smtClean="0"/>
              <a:t>Session</a:t>
            </a:r>
            <a:r>
              <a:rPr lang="zh-CN" altLang="en-US" b="1" dirty="0" smtClean="0"/>
              <a:t>对象的运用</a:t>
            </a:r>
          </a:p>
          <a:p>
            <a:pPr latinLnBrk="1"/>
            <a:r>
              <a:rPr lang="zh-CN" altLang="en-US" dirty="0" smtClean="0"/>
              <a:t>           在前两节中，讲述了</a:t>
            </a:r>
            <a:r>
              <a:rPr lang="en-US" dirty="0" smtClean="0"/>
              <a:t>Session</a:t>
            </a:r>
            <a:r>
              <a:rPr lang="zh-CN" altLang="en-US" dirty="0" smtClean="0"/>
              <a:t>对象的作用，以及该对象所在类为其提供的属性和方法，接下来将讲解如何使用这些属性和方法。</a:t>
            </a:r>
          </a:p>
          <a:p>
            <a:r>
              <a:rPr lang="zh-CN" altLang="en-US" dirty="0" smtClean="0"/>
              <a:t>          每一个客户端连接服务器后，服务器端都要建立一个独立的</a:t>
            </a:r>
            <a:r>
              <a:rPr lang="en-US" dirty="0" smtClean="0"/>
              <a:t>Session</a:t>
            </a:r>
            <a:r>
              <a:rPr lang="zh-CN" altLang="en-US" dirty="0" smtClean="0"/>
              <a:t>，并且需要分配额外的资源来管理这个</a:t>
            </a:r>
            <a:r>
              <a:rPr lang="en-US" dirty="0" smtClean="0"/>
              <a:t>Session</a:t>
            </a:r>
            <a:r>
              <a:rPr lang="zh-CN" altLang="en-US" dirty="0" smtClean="0"/>
              <a:t>对象，在本实例中将讲解</a:t>
            </a:r>
            <a:r>
              <a:rPr lang="en-US" dirty="0" smtClean="0"/>
              <a:t>Session</a:t>
            </a:r>
            <a:r>
              <a:rPr lang="zh-CN" altLang="en-US" dirty="0" smtClean="0"/>
              <a:t>对象如何保存会话中的值。并设定</a:t>
            </a:r>
            <a:r>
              <a:rPr lang="en-US" dirty="0" smtClean="0"/>
              <a:t>Session</a:t>
            </a:r>
            <a:r>
              <a:rPr lang="zh-CN" altLang="en-US" dirty="0" smtClean="0"/>
              <a:t>对象的有效期，只需设置</a:t>
            </a:r>
            <a:r>
              <a:rPr lang="en-US" dirty="0" err="1" smtClean="0"/>
              <a:t>TimeOut</a:t>
            </a:r>
            <a:r>
              <a:rPr lang="zh-CN" altLang="en-US" dirty="0" smtClean="0"/>
              <a:t>属性值即可，默认情况下该属性的值为</a:t>
            </a:r>
            <a:r>
              <a:rPr lang="en-US" dirty="0" smtClean="0"/>
              <a:t>20</a:t>
            </a:r>
            <a:r>
              <a:rPr lang="zh-CN" altLang="en-US" dirty="0" smtClean="0"/>
              <a:t>分钟，当然也可以考虑在应用程序配置文件中，使用</a:t>
            </a:r>
            <a:r>
              <a:rPr lang="en-US" dirty="0" err="1" smtClean="0"/>
              <a:t>SessionState</a:t>
            </a:r>
            <a:r>
              <a:rPr lang="zh-CN" altLang="en-US" dirty="0" smtClean="0"/>
              <a:t>配置节的</a:t>
            </a:r>
            <a:r>
              <a:rPr lang="en-US" dirty="0" smtClean="0"/>
              <a:t>timeout</a:t>
            </a:r>
            <a:r>
              <a:rPr lang="zh-CN" altLang="en-US" dirty="0" smtClean="0"/>
              <a:t>属性控制会话状态。</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3.5  Cookie</a:t>
            </a:r>
            <a:r>
              <a:rPr lang="zh-CN" altLang="en-US" b="1" dirty="0" smtClean="0"/>
              <a:t>对象</a:t>
            </a:r>
            <a:endParaRPr lang="zh-CN" altLang="en-US" b="1" dirty="0"/>
          </a:p>
        </p:txBody>
      </p:sp>
      <p:sp>
        <p:nvSpPr>
          <p:cNvPr id="3" name="内容占位符 2"/>
          <p:cNvSpPr>
            <a:spLocks noGrp="1"/>
          </p:cNvSpPr>
          <p:nvPr>
            <p:ph idx="1"/>
          </p:nvPr>
        </p:nvSpPr>
        <p:spPr>
          <a:xfrm>
            <a:off x="0" y="1428736"/>
            <a:ext cx="8991600" cy="4722827"/>
          </a:xfrm>
        </p:spPr>
        <p:txBody>
          <a:bodyPr>
            <a:normAutofit/>
          </a:bodyPr>
          <a:lstStyle/>
          <a:p>
            <a:pPr latinLnBrk="1"/>
            <a:r>
              <a:rPr lang="zh-CN" altLang="en-US" dirty="0" smtClean="0"/>
              <a:t>           </a:t>
            </a:r>
            <a:r>
              <a:rPr lang="en-US" dirty="0" smtClean="0"/>
              <a:t>Cookie</a:t>
            </a:r>
            <a:r>
              <a:rPr lang="zh-CN" altLang="en-US" dirty="0" smtClean="0"/>
              <a:t>是一小块由浏览器存储在客户端系统上的文本，是一种标记。由</a:t>
            </a:r>
            <a:r>
              <a:rPr lang="en-US" dirty="0" smtClean="0"/>
              <a:t>Web</a:t>
            </a:r>
            <a:r>
              <a:rPr lang="zh-CN" altLang="en-US" dirty="0" smtClean="0"/>
              <a:t>服务器嵌入用户浏览器中，以便标识用户，且随同每次用户请求发往</a:t>
            </a:r>
            <a:r>
              <a:rPr lang="en-US" dirty="0" smtClean="0"/>
              <a:t>Web</a:t>
            </a:r>
            <a:r>
              <a:rPr lang="zh-CN" altLang="en-US" dirty="0" smtClean="0"/>
              <a:t>服务器。用户访问</a:t>
            </a:r>
            <a:r>
              <a:rPr lang="en-US" dirty="0" smtClean="0"/>
              <a:t>Web</a:t>
            </a:r>
            <a:r>
              <a:rPr lang="zh-CN" altLang="en-US" dirty="0" smtClean="0"/>
              <a:t>站点时，每个站点都可能会向用户浏览器发送一个</a:t>
            </a:r>
            <a:r>
              <a:rPr lang="en-US" dirty="0" smtClean="0"/>
              <a:t>Cookie</a:t>
            </a:r>
            <a:r>
              <a:rPr lang="zh-CN" altLang="en-US" dirty="0" smtClean="0"/>
              <a:t>，而浏览器会将所有这些</a:t>
            </a:r>
            <a:r>
              <a:rPr lang="en-US" dirty="0" smtClean="0"/>
              <a:t>Cookie</a:t>
            </a:r>
            <a:r>
              <a:rPr lang="zh-CN" altLang="en-US" dirty="0" smtClean="0"/>
              <a:t>分别保存。</a:t>
            </a:r>
            <a:r>
              <a:rPr lang="en-US" dirty="0" smtClean="0"/>
              <a:t>Cookie</a:t>
            </a:r>
            <a:r>
              <a:rPr lang="zh-CN" altLang="en-US" dirty="0" smtClean="0"/>
              <a:t>是</a:t>
            </a:r>
            <a:r>
              <a:rPr lang="en-US" dirty="0" smtClean="0"/>
              <a:t>Web</a:t>
            </a:r>
            <a:r>
              <a:rPr lang="zh-CN" altLang="en-US" dirty="0" smtClean="0"/>
              <a:t>站点而不是具体的页面，所以无论用户请求浏览站点中的那个页面，浏览器和服务器都将交换</a:t>
            </a:r>
            <a:r>
              <a:rPr lang="en-US" dirty="0" smtClean="0"/>
              <a:t>Cookie</a:t>
            </a:r>
            <a:r>
              <a:rPr lang="zh-CN" altLang="en-US" dirty="0" smtClean="0"/>
              <a:t>信息。</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3.5.1  Cookie</a:t>
            </a:r>
            <a:r>
              <a:rPr lang="zh-CN" altLang="en-US" b="1" dirty="0" smtClean="0"/>
              <a:t>对象概述</a:t>
            </a:r>
            <a:endParaRPr lang="zh-CN" altLang="en-US" b="1" dirty="0"/>
          </a:p>
        </p:txBody>
      </p:sp>
      <p:sp>
        <p:nvSpPr>
          <p:cNvPr id="3" name="内容占位符 2"/>
          <p:cNvSpPr>
            <a:spLocks noGrp="1"/>
          </p:cNvSpPr>
          <p:nvPr>
            <p:ph idx="1"/>
          </p:nvPr>
        </p:nvSpPr>
        <p:spPr/>
        <p:txBody>
          <a:bodyPr>
            <a:normAutofit fontScale="85000" lnSpcReduction="20000"/>
          </a:bodyPr>
          <a:lstStyle/>
          <a:p>
            <a:pPr latinLnBrk="1"/>
            <a:r>
              <a:rPr lang="en-US" dirty="0" smtClean="0"/>
              <a:t>            Cookie</a:t>
            </a:r>
            <a:r>
              <a:rPr lang="zh-CN" altLang="en-US" dirty="0" smtClean="0"/>
              <a:t>跟</a:t>
            </a:r>
            <a:r>
              <a:rPr lang="en-US" dirty="0" smtClean="0"/>
              <a:t>Session</a:t>
            </a:r>
            <a:r>
              <a:rPr lang="zh-CN" altLang="en-US" dirty="0" smtClean="0"/>
              <a:t>、</a:t>
            </a:r>
            <a:r>
              <a:rPr lang="en-US" dirty="0" smtClean="0"/>
              <a:t>Application</a:t>
            </a:r>
            <a:r>
              <a:rPr lang="zh-CN" altLang="en-US" dirty="0" smtClean="0"/>
              <a:t>类似，也是用来保存相关信息，但</a:t>
            </a:r>
            <a:r>
              <a:rPr lang="en-US" dirty="0" smtClean="0"/>
              <a:t>Cookie</a:t>
            </a:r>
            <a:r>
              <a:rPr lang="zh-CN" altLang="en-US" dirty="0" smtClean="0"/>
              <a:t>和其他对象的最大不同是，</a:t>
            </a:r>
            <a:r>
              <a:rPr lang="en-US" dirty="0" smtClean="0"/>
              <a:t>Cookie</a:t>
            </a:r>
            <a:r>
              <a:rPr lang="zh-CN" altLang="en-US" dirty="0" smtClean="0"/>
              <a:t>将信息保存在客户端，而</a:t>
            </a:r>
            <a:r>
              <a:rPr lang="en-US" dirty="0" smtClean="0"/>
              <a:t>Session</a:t>
            </a:r>
            <a:r>
              <a:rPr lang="zh-CN" altLang="en-US" dirty="0" smtClean="0"/>
              <a:t>和</a:t>
            </a:r>
            <a:r>
              <a:rPr lang="en-US" dirty="0" smtClean="0"/>
              <a:t>Application</a:t>
            </a:r>
            <a:r>
              <a:rPr lang="zh-CN" altLang="en-US" dirty="0" smtClean="0"/>
              <a:t>是保存在服务器端。也就是说，无论何时用户连接到服务器，</a:t>
            </a:r>
            <a:r>
              <a:rPr lang="en-US" dirty="0" smtClean="0"/>
              <a:t>Web</a:t>
            </a:r>
            <a:r>
              <a:rPr lang="zh-CN" altLang="en-US" dirty="0" smtClean="0"/>
              <a:t>站点都可以访问</a:t>
            </a:r>
            <a:r>
              <a:rPr lang="en-US" dirty="0" smtClean="0"/>
              <a:t>Cookie</a:t>
            </a:r>
            <a:r>
              <a:rPr lang="zh-CN" altLang="en-US" dirty="0" smtClean="0"/>
              <a:t>信息。这样，既方便用户的使用，也方便了网站对用户的管理。</a:t>
            </a:r>
          </a:p>
          <a:p>
            <a:pPr latinLnBrk="1"/>
            <a:r>
              <a:rPr lang="en-US" dirty="0" smtClean="0"/>
              <a:t>              ASP.NET</a:t>
            </a:r>
            <a:r>
              <a:rPr lang="zh-CN" altLang="en-US" dirty="0" smtClean="0"/>
              <a:t>包含两个内部</a:t>
            </a:r>
            <a:r>
              <a:rPr lang="en-US" dirty="0" smtClean="0"/>
              <a:t>Cookie</a:t>
            </a:r>
            <a:r>
              <a:rPr lang="zh-CN" altLang="en-US" dirty="0" smtClean="0"/>
              <a:t>集合。通过</a:t>
            </a:r>
            <a:r>
              <a:rPr lang="en-US" dirty="0" err="1" smtClean="0"/>
              <a:t>HttpRequest</a:t>
            </a:r>
            <a:r>
              <a:rPr lang="zh-CN" altLang="en-US" dirty="0" smtClean="0"/>
              <a:t>的</a:t>
            </a:r>
            <a:r>
              <a:rPr lang="en-US" dirty="0" smtClean="0"/>
              <a:t>Cookies</a:t>
            </a:r>
            <a:r>
              <a:rPr lang="zh-CN" altLang="en-US" dirty="0" smtClean="0"/>
              <a:t>集合访问的集合包含通过</a:t>
            </a:r>
            <a:r>
              <a:rPr lang="en-US" dirty="0" smtClean="0"/>
              <a:t>Cookie</a:t>
            </a:r>
            <a:r>
              <a:rPr lang="zh-CN" altLang="en-US" dirty="0" smtClean="0"/>
              <a:t>标头从客户端传送到服务器的</a:t>
            </a:r>
            <a:r>
              <a:rPr lang="en-US" dirty="0" smtClean="0"/>
              <a:t>Cookie</a:t>
            </a:r>
            <a:r>
              <a:rPr lang="zh-CN" altLang="en-US" dirty="0" smtClean="0"/>
              <a:t>。通过</a:t>
            </a:r>
            <a:r>
              <a:rPr lang="en-US" dirty="0" err="1" smtClean="0"/>
              <a:t>HttpResponse</a:t>
            </a:r>
            <a:r>
              <a:rPr lang="zh-CN" altLang="en-US" dirty="0" smtClean="0"/>
              <a:t>的</a:t>
            </a:r>
            <a:r>
              <a:rPr lang="en-US" dirty="0" smtClean="0"/>
              <a:t>Cookies</a:t>
            </a:r>
            <a:r>
              <a:rPr lang="zh-CN" altLang="en-US" dirty="0" smtClean="0"/>
              <a:t>集合访问的集合包含一些新</a:t>
            </a:r>
            <a:r>
              <a:rPr lang="en-US" dirty="0" smtClean="0"/>
              <a:t>Cookie</a:t>
            </a:r>
            <a:r>
              <a:rPr lang="zh-CN" altLang="en-US" dirty="0" smtClean="0"/>
              <a:t>，这些</a:t>
            </a:r>
            <a:r>
              <a:rPr lang="en-US" dirty="0" smtClean="0"/>
              <a:t>Cookie</a:t>
            </a:r>
            <a:r>
              <a:rPr lang="zh-CN" altLang="en-US" dirty="0" smtClean="0"/>
              <a:t>在服务器上创建并以</a:t>
            </a:r>
            <a:r>
              <a:rPr lang="en-US" dirty="0" smtClean="0"/>
              <a:t>Set-Cookie</a:t>
            </a:r>
            <a:r>
              <a:rPr lang="zh-CN" altLang="en-US" dirty="0" smtClean="0"/>
              <a:t>标头的形式传输到客户端。</a:t>
            </a: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3.5.1  Cookie</a:t>
            </a:r>
            <a:r>
              <a:rPr lang="zh-CN" altLang="en-US" b="1" dirty="0" smtClean="0"/>
              <a:t>对象概述</a:t>
            </a:r>
            <a:endParaRPr lang="zh-CN" altLang="en-US" dirty="0"/>
          </a:p>
        </p:txBody>
      </p:sp>
      <p:sp>
        <p:nvSpPr>
          <p:cNvPr id="3" name="内容占位符 2"/>
          <p:cNvSpPr>
            <a:spLocks noGrp="1"/>
          </p:cNvSpPr>
          <p:nvPr>
            <p:ph idx="1"/>
          </p:nvPr>
        </p:nvSpPr>
        <p:spPr/>
        <p:txBody>
          <a:bodyPr>
            <a:normAutofit/>
          </a:bodyPr>
          <a:lstStyle/>
          <a:p>
            <a:pPr latinLnBrk="1"/>
            <a:r>
              <a:rPr lang="zh-CN" altLang="en-US" dirty="0" smtClean="0"/>
              <a:t>         使用</a:t>
            </a:r>
            <a:r>
              <a:rPr lang="en-US" dirty="0" smtClean="0"/>
              <a:t>Cookie</a:t>
            </a:r>
            <a:r>
              <a:rPr lang="zh-CN" altLang="en-US" dirty="0" smtClean="0"/>
              <a:t>对象时应遵循以下几点：</a:t>
            </a:r>
          </a:p>
          <a:p>
            <a:pPr>
              <a:buFont typeface="Wingdings" pitchFamily="2" charset="2"/>
              <a:buChar char="u"/>
            </a:pPr>
            <a:r>
              <a:rPr lang="zh-CN" altLang="en-US" dirty="0" smtClean="0"/>
              <a:t>     不要将任何关键信息存储在</a:t>
            </a:r>
            <a:r>
              <a:rPr lang="en-US" dirty="0" smtClean="0"/>
              <a:t>Cookie</a:t>
            </a:r>
            <a:r>
              <a:rPr lang="zh-CN" altLang="en-US" dirty="0" smtClean="0"/>
              <a:t>中。</a:t>
            </a:r>
          </a:p>
          <a:p>
            <a:pPr>
              <a:buFont typeface="Wingdings" pitchFamily="2" charset="2"/>
              <a:buChar char="u"/>
            </a:pPr>
            <a:r>
              <a:rPr lang="zh-CN" altLang="en-US" dirty="0" smtClean="0"/>
              <a:t>     将</a:t>
            </a:r>
            <a:r>
              <a:rPr lang="en-US" dirty="0" smtClean="0"/>
              <a:t>Cookie</a:t>
            </a:r>
            <a:r>
              <a:rPr lang="zh-CN" altLang="en-US" dirty="0" smtClean="0"/>
              <a:t>的过期日期设置为可接受的最短实际时间。尽可能避免使用永久</a:t>
            </a:r>
            <a:r>
              <a:rPr lang="en-US" dirty="0" smtClean="0"/>
              <a:t>Cookie</a:t>
            </a:r>
            <a:r>
              <a:rPr lang="zh-CN" altLang="en-US" dirty="0" smtClean="0"/>
              <a:t>。</a:t>
            </a:r>
          </a:p>
          <a:p>
            <a:pPr>
              <a:buFont typeface="Wingdings" pitchFamily="2" charset="2"/>
              <a:buChar char="u"/>
            </a:pPr>
            <a:r>
              <a:rPr lang="zh-CN" altLang="en-US" dirty="0" smtClean="0"/>
              <a:t>      考虑对</a:t>
            </a:r>
            <a:r>
              <a:rPr lang="en-US" dirty="0" smtClean="0"/>
              <a:t>Cookie</a:t>
            </a:r>
            <a:r>
              <a:rPr lang="zh-CN" altLang="en-US" dirty="0" smtClean="0"/>
              <a:t>中的信息加密。</a:t>
            </a:r>
          </a:p>
          <a:p>
            <a:pPr>
              <a:buFont typeface="Wingdings" pitchFamily="2" charset="2"/>
              <a:buChar char="u"/>
            </a:pPr>
            <a:r>
              <a:rPr lang="zh-CN" altLang="en-US" dirty="0" smtClean="0"/>
              <a:t>      考虑将</a:t>
            </a:r>
            <a:r>
              <a:rPr lang="en-US" dirty="0" smtClean="0"/>
              <a:t>Cookie</a:t>
            </a:r>
            <a:r>
              <a:rPr lang="zh-CN" altLang="en-US" dirty="0" smtClean="0"/>
              <a:t>的</a:t>
            </a:r>
            <a:r>
              <a:rPr lang="en-US" dirty="0" smtClean="0"/>
              <a:t>Secure</a:t>
            </a:r>
            <a:r>
              <a:rPr lang="zh-CN" altLang="en-US" dirty="0" smtClean="0"/>
              <a:t>和</a:t>
            </a:r>
            <a:r>
              <a:rPr lang="en-US" dirty="0" err="1" smtClean="0"/>
              <a:t>HttpOnly</a:t>
            </a:r>
            <a:r>
              <a:rPr lang="zh-CN" altLang="en-US" dirty="0" smtClean="0"/>
              <a:t>属性设置为</a:t>
            </a:r>
            <a:r>
              <a:rPr lang="en-US" dirty="0" smtClean="0"/>
              <a:t>true</a:t>
            </a:r>
            <a:r>
              <a:rPr lang="zh-CN" altLang="en-US" dirty="0" smtClean="0"/>
              <a:t>。</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b="1" dirty="0" smtClean="0"/>
              <a:t>3.5.2  Cookie</a:t>
            </a:r>
            <a:r>
              <a:rPr lang="zh-CN" altLang="en-US" b="1" dirty="0" smtClean="0"/>
              <a:t>对象的属性和方法</a:t>
            </a:r>
            <a:endParaRPr lang="zh-CN" altLang="en-US" dirty="0"/>
          </a:p>
        </p:txBody>
      </p:sp>
      <p:sp>
        <p:nvSpPr>
          <p:cNvPr id="3" name="内容占位符 2"/>
          <p:cNvSpPr>
            <a:spLocks noGrp="1"/>
          </p:cNvSpPr>
          <p:nvPr>
            <p:ph idx="1"/>
          </p:nvPr>
        </p:nvSpPr>
        <p:spPr>
          <a:xfrm>
            <a:off x="142844" y="1554162"/>
            <a:ext cx="8848756" cy="4525963"/>
          </a:xfrm>
        </p:spPr>
        <p:txBody>
          <a:bodyPr>
            <a:normAutofit/>
          </a:bodyPr>
          <a:lstStyle/>
          <a:p>
            <a:pPr latinLnBrk="1"/>
            <a:r>
              <a:rPr lang="en-US" dirty="0" smtClean="0"/>
              <a:t>           .NET</a:t>
            </a:r>
            <a:r>
              <a:rPr lang="zh-CN" altLang="en-US" dirty="0" smtClean="0"/>
              <a:t>中</a:t>
            </a:r>
            <a:r>
              <a:rPr lang="en-US" dirty="0" smtClean="0"/>
              <a:t>Cookie</a:t>
            </a:r>
            <a:r>
              <a:rPr lang="zh-CN" altLang="en-US" dirty="0" smtClean="0"/>
              <a:t>类提供了一组用于管理</a:t>
            </a:r>
            <a:r>
              <a:rPr lang="en-US" dirty="0" smtClean="0"/>
              <a:t>Cookie</a:t>
            </a:r>
            <a:r>
              <a:rPr lang="zh-CN" altLang="en-US" dirty="0" smtClean="0"/>
              <a:t>的属性和方法，在本节中将讲述这些属性和方法，如表</a:t>
            </a:r>
            <a:r>
              <a:rPr lang="en-US" dirty="0" smtClean="0"/>
              <a:t>3-6</a:t>
            </a:r>
            <a:r>
              <a:rPr lang="zh-CN" altLang="en-US" dirty="0" smtClean="0"/>
              <a:t>所示。</a:t>
            </a:r>
          </a:p>
          <a:p>
            <a:r>
              <a:rPr lang="zh-CN" altLang="en-US" dirty="0" smtClean="0"/>
              <a:t>          表</a:t>
            </a:r>
            <a:r>
              <a:rPr lang="en-US" dirty="0" smtClean="0"/>
              <a:t>3-6  Cookie</a:t>
            </a:r>
            <a:r>
              <a:rPr lang="zh-CN" altLang="en-US" dirty="0" smtClean="0"/>
              <a:t>对象的属性和方法</a:t>
            </a:r>
          </a:p>
          <a:p>
            <a:endParaRPr lang="zh-CN" alt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b="1" dirty="0" smtClean="0"/>
              <a:t>3.5.2  Cookie</a:t>
            </a:r>
            <a:r>
              <a:rPr lang="zh-CN" altLang="en-US" b="1" dirty="0" smtClean="0"/>
              <a:t>对象的属性和方法</a:t>
            </a:r>
            <a:endParaRPr lang="zh-CN" altLang="en-US" b="1" dirty="0"/>
          </a:p>
        </p:txBody>
      </p:sp>
      <p:sp>
        <p:nvSpPr>
          <p:cNvPr id="3" name="内容占位符 2"/>
          <p:cNvSpPr>
            <a:spLocks noGrp="1"/>
          </p:cNvSpPr>
          <p:nvPr>
            <p:ph idx="1"/>
          </p:nvPr>
        </p:nvSpPr>
        <p:spPr>
          <a:xfrm>
            <a:off x="214282" y="1571612"/>
            <a:ext cx="8929718" cy="4525963"/>
          </a:xfrm>
        </p:spPr>
        <p:txBody>
          <a:bodyPr>
            <a:normAutofit/>
          </a:bodyPr>
          <a:lstStyle/>
          <a:p>
            <a:pPr latinLnBrk="1"/>
            <a:r>
              <a:rPr lang="zh-CN" altLang="en-US" dirty="0" smtClean="0"/>
              <a:t>           </a:t>
            </a:r>
          </a:p>
          <a:p>
            <a:endParaRPr lang="zh-CN" altLang="en-US" dirty="0"/>
          </a:p>
        </p:txBody>
      </p:sp>
      <p:graphicFrame>
        <p:nvGraphicFramePr>
          <p:cNvPr id="4" name="表格 3"/>
          <p:cNvGraphicFramePr>
            <a:graphicFrameLocks noGrp="1"/>
          </p:cNvGraphicFramePr>
          <p:nvPr/>
        </p:nvGraphicFramePr>
        <p:xfrm>
          <a:off x="214282" y="1500174"/>
          <a:ext cx="8715436" cy="4572036"/>
        </p:xfrm>
        <a:graphic>
          <a:graphicData uri="http://schemas.openxmlformats.org/drawingml/2006/table">
            <a:tbl>
              <a:tblPr firstRow="1" bandRow="1">
                <a:tableStyleId>{5C22544A-7EE6-4342-B048-85BDC9FD1C3A}</a:tableStyleId>
              </a:tblPr>
              <a:tblGrid>
                <a:gridCol w="1714512"/>
                <a:gridCol w="7000924"/>
              </a:tblGrid>
              <a:tr h="508004">
                <a:tc>
                  <a:txBody>
                    <a:bodyPr/>
                    <a:lstStyle/>
                    <a:p>
                      <a:pPr algn="just">
                        <a:spcAft>
                          <a:spcPts val="0"/>
                        </a:spcAft>
                      </a:pPr>
                      <a:r>
                        <a:rPr lang="zh-CN" sz="2000" b="1" kern="100">
                          <a:latin typeface="Times New Roman"/>
                          <a:ea typeface="宋体"/>
                        </a:rPr>
                        <a:t>名称</a:t>
                      </a:r>
                      <a:endParaRPr lang="zh-CN" sz="2000" kern="100">
                        <a:latin typeface="Times New Roman"/>
                        <a:ea typeface="宋体"/>
                      </a:endParaRPr>
                    </a:p>
                  </a:txBody>
                  <a:tcPr marL="68580" marR="68580" marT="0" marB="0"/>
                </a:tc>
                <a:tc>
                  <a:txBody>
                    <a:bodyPr/>
                    <a:lstStyle/>
                    <a:p>
                      <a:pPr algn="just">
                        <a:spcAft>
                          <a:spcPts val="0"/>
                        </a:spcAft>
                      </a:pPr>
                      <a:r>
                        <a:rPr lang="zh-CN" sz="2000" b="1" kern="100">
                          <a:latin typeface="Times New Roman"/>
                          <a:ea typeface="宋体"/>
                        </a:rPr>
                        <a:t>说明</a:t>
                      </a:r>
                      <a:endParaRPr lang="zh-CN" sz="2000" kern="100">
                        <a:latin typeface="Times New Roman"/>
                        <a:ea typeface="宋体"/>
                      </a:endParaRPr>
                    </a:p>
                  </a:txBody>
                  <a:tcPr marL="68580" marR="68580" marT="0" marB="0"/>
                </a:tc>
              </a:tr>
              <a:tr h="508004">
                <a:tc>
                  <a:txBody>
                    <a:bodyPr/>
                    <a:lstStyle/>
                    <a:p>
                      <a:pPr algn="just">
                        <a:spcAft>
                          <a:spcPts val="0"/>
                        </a:spcAft>
                      </a:pPr>
                      <a:r>
                        <a:rPr lang="en-US" sz="2000" kern="100">
                          <a:latin typeface="Times New Roman"/>
                          <a:ea typeface="宋体"/>
                        </a:rPr>
                        <a:t>HttpOnly</a:t>
                      </a:r>
                      <a:endParaRPr lang="zh-CN" sz="2000" kern="100">
                        <a:latin typeface="Times New Roman"/>
                        <a:ea typeface="宋体"/>
                      </a:endParaRPr>
                    </a:p>
                  </a:txBody>
                  <a:tcPr marL="68580" marR="68580" marT="0" marB="0"/>
                </a:tc>
                <a:tc>
                  <a:txBody>
                    <a:bodyPr/>
                    <a:lstStyle/>
                    <a:p>
                      <a:pPr algn="just">
                        <a:spcAft>
                          <a:spcPts val="0"/>
                        </a:spcAft>
                      </a:pPr>
                      <a:r>
                        <a:rPr lang="zh-CN" sz="2000" kern="100">
                          <a:latin typeface="Times New Roman"/>
                          <a:ea typeface="宋体"/>
                        </a:rPr>
                        <a:t>确定页脚本或者其他活动内容是否可访问此</a:t>
                      </a:r>
                      <a:r>
                        <a:rPr lang="en-US" sz="2000" kern="100">
                          <a:latin typeface="Times New Roman"/>
                          <a:ea typeface="宋体"/>
                        </a:rPr>
                        <a:t>Cookie</a:t>
                      </a:r>
                      <a:endParaRPr lang="zh-CN" sz="2000" kern="100">
                        <a:latin typeface="Times New Roman"/>
                        <a:ea typeface="宋体"/>
                      </a:endParaRPr>
                    </a:p>
                  </a:txBody>
                  <a:tcPr marL="68580" marR="68580" marT="0" marB="0"/>
                </a:tc>
              </a:tr>
              <a:tr h="508004">
                <a:tc>
                  <a:txBody>
                    <a:bodyPr/>
                    <a:lstStyle/>
                    <a:p>
                      <a:pPr algn="just">
                        <a:spcAft>
                          <a:spcPts val="0"/>
                        </a:spcAft>
                      </a:pPr>
                      <a:r>
                        <a:rPr lang="en-US" sz="2000" kern="100">
                          <a:latin typeface="Times New Roman"/>
                          <a:ea typeface="宋体"/>
                        </a:rPr>
                        <a:t>Name</a:t>
                      </a:r>
                      <a:endParaRPr lang="zh-CN" sz="2000" kern="100">
                        <a:latin typeface="Times New Roman"/>
                        <a:ea typeface="宋体"/>
                      </a:endParaRPr>
                    </a:p>
                  </a:txBody>
                  <a:tcPr marL="68580" marR="68580" marT="0" marB="0"/>
                </a:tc>
                <a:tc>
                  <a:txBody>
                    <a:bodyPr/>
                    <a:lstStyle/>
                    <a:p>
                      <a:pPr algn="just">
                        <a:spcAft>
                          <a:spcPts val="0"/>
                        </a:spcAft>
                      </a:pPr>
                      <a:r>
                        <a:rPr lang="zh-CN" sz="2000" kern="100">
                          <a:latin typeface="Times New Roman"/>
                          <a:ea typeface="宋体"/>
                        </a:rPr>
                        <a:t>获取或者设置</a:t>
                      </a:r>
                      <a:r>
                        <a:rPr lang="en-US" sz="2000" kern="100">
                          <a:latin typeface="Times New Roman"/>
                          <a:ea typeface="宋体"/>
                        </a:rPr>
                        <a:t>Cookie</a:t>
                      </a:r>
                      <a:r>
                        <a:rPr lang="zh-CN" sz="2000" kern="100">
                          <a:latin typeface="Times New Roman"/>
                          <a:ea typeface="宋体"/>
                        </a:rPr>
                        <a:t>的名称</a:t>
                      </a:r>
                    </a:p>
                  </a:txBody>
                  <a:tcPr marL="68580" marR="68580" marT="0" marB="0"/>
                </a:tc>
              </a:tr>
              <a:tr h="508004">
                <a:tc>
                  <a:txBody>
                    <a:bodyPr/>
                    <a:lstStyle/>
                    <a:p>
                      <a:pPr algn="just">
                        <a:spcAft>
                          <a:spcPts val="0"/>
                        </a:spcAft>
                      </a:pPr>
                      <a:r>
                        <a:rPr lang="en-US" sz="2000" kern="100">
                          <a:latin typeface="Times New Roman"/>
                          <a:ea typeface="宋体"/>
                        </a:rPr>
                        <a:t>Path</a:t>
                      </a:r>
                      <a:endParaRPr lang="zh-CN" sz="2000" kern="100">
                        <a:latin typeface="Times New Roman"/>
                        <a:ea typeface="宋体"/>
                      </a:endParaRPr>
                    </a:p>
                  </a:txBody>
                  <a:tcPr marL="68580" marR="68580" marT="0" marB="0"/>
                </a:tc>
                <a:tc>
                  <a:txBody>
                    <a:bodyPr/>
                    <a:lstStyle/>
                    <a:p>
                      <a:pPr algn="just">
                        <a:spcAft>
                          <a:spcPts val="0"/>
                        </a:spcAft>
                      </a:pPr>
                      <a:r>
                        <a:rPr lang="zh-CN" sz="2000" kern="100">
                          <a:latin typeface="Times New Roman"/>
                          <a:ea typeface="宋体"/>
                        </a:rPr>
                        <a:t>获取或者设置此</a:t>
                      </a:r>
                      <a:r>
                        <a:rPr lang="en-US" sz="2000" kern="100">
                          <a:latin typeface="Times New Roman"/>
                          <a:ea typeface="宋体"/>
                        </a:rPr>
                        <a:t>Cookie</a:t>
                      </a:r>
                      <a:r>
                        <a:rPr lang="zh-CN" sz="2000" kern="100">
                          <a:latin typeface="Times New Roman"/>
                          <a:ea typeface="宋体"/>
                        </a:rPr>
                        <a:t>适用于的</a:t>
                      </a:r>
                      <a:r>
                        <a:rPr lang="en-US" sz="2000" kern="100">
                          <a:latin typeface="Times New Roman"/>
                          <a:ea typeface="宋体"/>
                        </a:rPr>
                        <a:t>URI</a:t>
                      </a:r>
                      <a:endParaRPr lang="zh-CN" sz="2000" kern="100">
                        <a:latin typeface="Times New Roman"/>
                        <a:ea typeface="宋体"/>
                      </a:endParaRPr>
                    </a:p>
                  </a:txBody>
                  <a:tcPr marL="68580" marR="68580" marT="0" marB="0"/>
                </a:tc>
              </a:tr>
              <a:tr h="508004">
                <a:tc>
                  <a:txBody>
                    <a:bodyPr/>
                    <a:lstStyle/>
                    <a:p>
                      <a:pPr algn="just">
                        <a:spcAft>
                          <a:spcPts val="0"/>
                        </a:spcAft>
                      </a:pPr>
                      <a:r>
                        <a:rPr lang="en-US" sz="2000" kern="100">
                          <a:latin typeface="Times New Roman"/>
                          <a:ea typeface="宋体"/>
                        </a:rPr>
                        <a:t>Port</a:t>
                      </a:r>
                      <a:endParaRPr lang="zh-CN" sz="2000" kern="100">
                        <a:latin typeface="Times New Roman"/>
                        <a:ea typeface="宋体"/>
                      </a:endParaRPr>
                    </a:p>
                  </a:txBody>
                  <a:tcPr marL="68580" marR="68580" marT="0" marB="0"/>
                </a:tc>
                <a:tc>
                  <a:txBody>
                    <a:bodyPr/>
                    <a:lstStyle/>
                    <a:p>
                      <a:pPr algn="just">
                        <a:spcAft>
                          <a:spcPts val="0"/>
                        </a:spcAft>
                      </a:pPr>
                      <a:r>
                        <a:rPr lang="zh-CN" sz="2000" kern="100" dirty="0">
                          <a:latin typeface="Times New Roman"/>
                          <a:ea typeface="宋体"/>
                        </a:rPr>
                        <a:t>获取或者设置此</a:t>
                      </a:r>
                      <a:r>
                        <a:rPr lang="en-US" sz="2000" kern="100" dirty="0">
                          <a:latin typeface="Times New Roman"/>
                          <a:ea typeface="宋体"/>
                        </a:rPr>
                        <a:t>Cookie</a:t>
                      </a:r>
                      <a:r>
                        <a:rPr lang="zh-CN" sz="2000" kern="100" dirty="0">
                          <a:latin typeface="Times New Roman"/>
                          <a:ea typeface="宋体"/>
                        </a:rPr>
                        <a:t>适用于的</a:t>
                      </a:r>
                      <a:r>
                        <a:rPr lang="en-US" sz="2000" kern="100" dirty="0">
                          <a:latin typeface="Times New Roman"/>
                          <a:ea typeface="宋体"/>
                        </a:rPr>
                        <a:t>TCP</a:t>
                      </a:r>
                      <a:r>
                        <a:rPr lang="zh-CN" sz="2000" kern="100" dirty="0">
                          <a:latin typeface="Times New Roman"/>
                          <a:ea typeface="宋体"/>
                        </a:rPr>
                        <a:t>端口的列表</a:t>
                      </a:r>
                    </a:p>
                  </a:txBody>
                  <a:tcPr marL="68580" marR="68580" marT="0" marB="0"/>
                </a:tc>
              </a:tr>
              <a:tr h="508004">
                <a:tc>
                  <a:txBody>
                    <a:bodyPr/>
                    <a:lstStyle/>
                    <a:p>
                      <a:pPr algn="just">
                        <a:spcAft>
                          <a:spcPts val="0"/>
                        </a:spcAft>
                      </a:pPr>
                      <a:r>
                        <a:rPr lang="en-US" sz="2000" kern="100">
                          <a:latin typeface="Times New Roman"/>
                          <a:ea typeface="宋体"/>
                        </a:rPr>
                        <a:t>Secure</a:t>
                      </a:r>
                      <a:endParaRPr lang="zh-CN" sz="2000" kern="100">
                        <a:latin typeface="Times New Roman"/>
                        <a:ea typeface="宋体"/>
                      </a:endParaRPr>
                    </a:p>
                  </a:txBody>
                  <a:tcPr marL="68580" marR="68580" marT="0" marB="0"/>
                </a:tc>
                <a:tc>
                  <a:txBody>
                    <a:bodyPr/>
                    <a:lstStyle/>
                    <a:p>
                      <a:pPr algn="just">
                        <a:spcAft>
                          <a:spcPts val="0"/>
                        </a:spcAft>
                      </a:pPr>
                      <a:r>
                        <a:rPr lang="zh-CN" sz="2000" kern="100">
                          <a:latin typeface="Times New Roman"/>
                          <a:ea typeface="宋体"/>
                        </a:rPr>
                        <a:t>获取或者设置</a:t>
                      </a:r>
                      <a:r>
                        <a:rPr lang="en-US" sz="2000" kern="100">
                          <a:latin typeface="Times New Roman"/>
                          <a:ea typeface="宋体"/>
                        </a:rPr>
                        <a:t>Cookie</a:t>
                      </a:r>
                      <a:r>
                        <a:rPr lang="zh-CN" sz="2000" kern="100">
                          <a:latin typeface="Times New Roman"/>
                          <a:ea typeface="宋体"/>
                        </a:rPr>
                        <a:t>的安全级别</a:t>
                      </a:r>
                    </a:p>
                  </a:txBody>
                  <a:tcPr marL="68580" marR="68580" marT="0" marB="0"/>
                </a:tc>
              </a:tr>
              <a:tr h="508004">
                <a:tc>
                  <a:txBody>
                    <a:bodyPr/>
                    <a:lstStyle/>
                    <a:p>
                      <a:pPr algn="just">
                        <a:spcAft>
                          <a:spcPts val="0"/>
                        </a:spcAft>
                      </a:pPr>
                      <a:r>
                        <a:rPr lang="en-US" sz="2000" kern="100">
                          <a:latin typeface="Times New Roman"/>
                          <a:ea typeface="宋体"/>
                        </a:rPr>
                        <a:t>TimeStamp</a:t>
                      </a:r>
                      <a:endParaRPr lang="zh-CN" sz="2000" kern="100">
                        <a:latin typeface="Times New Roman"/>
                        <a:ea typeface="宋体"/>
                      </a:endParaRPr>
                    </a:p>
                  </a:txBody>
                  <a:tcPr marL="68580" marR="68580" marT="0" marB="0"/>
                </a:tc>
                <a:tc>
                  <a:txBody>
                    <a:bodyPr/>
                    <a:lstStyle/>
                    <a:p>
                      <a:pPr algn="just">
                        <a:spcAft>
                          <a:spcPts val="0"/>
                        </a:spcAft>
                      </a:pPr>
                      <a:r>
                        <a:rPr lang="zh-CN" sz="2000" kern="100">
                          <a:latin typeface="Times New Roman"/>
                          <a:ea typeface="宋体"/>
                        </a:rPr>
                        <a:t>获取此</a:t>
                      </a:r>
                      <a:r>
                        <a:rPr lang="en-US" sz="2000" kern="100">
                          <a:latin typeface="Times New Roman"/>
                          <a:ea typeface="宋体"/>
                        </a:rPr>
                        <a:t>Cookie</a:t>
                      </a:r>
                      <a:r>
                        <a:rPr lang="zh-CN" sz="2000" kern="100">
                          <a:latin typeface="Times New Roman"/>
                          <a:ea typeface="宋体"/>
                        </a:rPr>
                        <a:t>作为</a:t>
                      </a:r>
                      <a:r>
                        <a:rPr lang="en-US" sz="2000" kern="100">
                          <a:latin typeface="Times New Roman"/>
                          <a:ea typeface="宋体"/>
                        </a:rPr>
                        <a:t>DateTime</a:t>
                      </a:r>
                      <a:r>
                        <a:rPr lang="zh-CN" sz="2000" kern="100">
                          <a:latin typeface="Times New Roman"/>
                          <a:ea typeface="宋体"/>
                        </a:rPr>
                        <a:t>发出的时间</a:t>
                      </a:r>
                    </a:p>
                  </a:txBody>
                  <a:tcPr marL="68580" marR="68580" marT="0" marB="0"/>
                </a:tc>
              </a:tr>
              <a:tr h="508004">
                <a:tc>
                  <a:txBody>
                    <a:bodyPr/>
                    <a:lstStyle/>
                    <a:p>
                      <a:pPr algn="just">
                        <a:spcAft>
                          <a:spcPts val="0"/>
                        </a:spcAft>
                      </a:pPr>
                      <a:r>
                        <a:rPr lang="en-US" sz="2000" kern="100">
                          <a:latin typeface="Times New Roman"/>
                          <a:ea typeface="宋体"/>
                        </a:rPr>
                        <a:t>Value</a:t>
                      </a:r>
                      <a:endParaRPr lang="zh-CN" sz="2000" kern="100">
                        <a:latin typeface="Times New Roman"/>
                        <a:ea typeface="宋体"/>
                      </a:endParaRPr>
                    </a:p>
                  </a:txBody>
                  <a:tcPr marL="68580" marR="68580" marT="0" marB="0"/>
                </a:tc>
                <a:tc>
                  <a:txBody>
                    <a:bodyPr/>
                    <a:lstStyle/>
                    <a:p>
                      <a:pPr algn="just">
                        <a:spcAft>
                          <a:spcPts val="0"/>
                        </a:spcAft>
                      </a:pPr>
                      <a:r>
                        <a:rPr lang="zh-CN" sz="2000" kern="100">
                          <a:latin typeface="Times New Roman"/>
                          <a:ea typeface="宋体"/>
                        </a:rPr>
                        <a:t>获取或者设置</a:t>
                      </a:r>
                      <a:r>
                        <a:rPr lang="en-US" sz="2000" kern="100">
                          <a:latin typeface="Times New Roman"/>
                          <a:ea typeface="宋体"/>
                        </a:rPr>
                        <a:t>Cookie</a:t>
                      </a:r>
                      <a:r>
                        <a:rPr lang="zh-CN" sz="2000" kern="100">
                          <a:latin typeface="Times New Roman"/>
                          <a:ea typeface="宋体"/>
                        </a:rPr>
                        <a:t>的</a:t>
                      </a:r>
                      <a:r>
                        <a:rPr lang="en-US" sz="2000" kern="100">
                          <a:latin typeface="Times New Roman"/>
                          <a:ea typeface="宋体"/>
                        </a:rPr>
                        <a:t>Value</a:t>
                      </a:r>
                      <a:endParaRPr lang="zh-CN" sz="2000" kern="100">
                        <a:latin typeface="Times New Roman"/>
                        <a:ea typeface="宋体"/>
                      </a:endParaRPr>
                    </a:p>
                  </a:txBody>
                  <a:tcPr marL="68580" marR="68580" marT="0" marB="0"/>
                </a:tc>
              </a:tr>
              <a:tr h="508004">
                <a:tc>
                  <a:txBody>
                    <a:bodyPr/>
                    <a:lstStyle/>
                    <a:p>
                      <a:pPr algn="just">
                        <a:spcAft>
                          <a:spcPts val="0"/>
                        </a:spcAft>
                      </a:pPr>
                      <a:r>
                        <a:rPr lang="en-US" sz="2000" kern="100">
                          <a:latin typeface="Times New Roman"/>
                          <a:ea typeface="宋体"/>
                        </a:rPr>
                        <a:t>Add</a:t>
                      </a:r>
                      <a:r>
                        <a:rPr lang="zh-CN" sz="2000" kern="100">
                          <a:latin typeface="Times New Roman"/>
                          <a:ea typeface="宋体"/>
                        </a:rPr>
                        <a:t>方法</a:t>
                      </a:r>
                    </a:p>
                  </a:txBody>
                  <a:tcPr marL="68580" marR="68580" marT="0" marB="0"/>
                </a:tc>
                <a:tc>
                  <a:txBody>
                    <a:bodyPr/>
                    <a:lstStyle/>
                    <a:p>
                      <a:pPr algn="just">
                        <a:spcAft>
                          <a:spcPts val="0"/>
                        </a:spcAft>
                      </a:pPr>
                      <a:r>
                        <a:rPr lang="zh-CN" sz="2000" kern="100" dirty="0">
                          <a:latin typeface="Times New Roman"/>
                          <a:ea typeface="宋体"/>
                        </a:rPr>
                        <a:t>新增一个</a:t>
                      </a:r>
                      <a:r>
                        <a:rPr lang="en-US" sz="2000" kern="100" dirty="0">
                          <a:latin typeface="Times New Roman"/>
                          <a:ea typeface="宋体"/>
                        </a:rPr>
                        <a:t>Cookie</a:t>
                      </a:r>
                      <a:r>
                        <a:rPr lang="zh-CN" sz="2000" kern="100" dirty="0">
                          <a:latin typeface="Times New Roman"/>
                          <a:ea typeface="宋体"/>
                        </a:rPr>
                        <a:t>变量</a:t>
                      </a: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3.5.3  Cookie</a:t>
            </a:r>
            <a:r>
              <a:rPr lang="zh-CN" altLang="en-US" b="1" dirty="0" smtClean="0"/>
              <a:t>对象的运用</a:t>
            </a:r>
            <a:endParaRPr lang="zh-CN" altLang="en-US" b="1" dirty="0"/>
          </a:p>
        </p:txBody>
      </p:sp>
      <p:sp>
        <p:nvSpPr>
          <p:cNvPr id="3" name="内容占位符 2"/>
          <p:cNvSpPr>
            <a:spLocks noGrp="1"/>
          </p:cNvSpPr>
          <p:nvPr>
            <p:ph idx="1"/>
          </p:nvPr>
        </p:nvSpPr>
        <p:spPr>
          <a:xfrm>
            <a:off x="214282" y="1357298"/>
            <a:ext cx="8777318" cy="4857784"/>
          </a:xfrm>
        </p:spPr>
        <p:txBody>
          <a:bodyPr>
            <a:noAutofit/>
          </a:bodyPr>
          <a:lstStyle/>
          <a:p>
            <a:pPr latinLnBrk="1"/>
            <a:r>
              <a:rPr lang="zh-CN" altLang="en-US" sz="2800" dirty="0" smtClean="0"/>
              <a:t>            浏览器负责管理用户系统上的</a:t>
            </a:r>
            <a:r>
              <a:rPr lang="en-US" sz="2800" dirty="0" smtClean="0"/>
              <a:t>Cookie</a:t>
            </a:r>
            <a:r>
              <a:rPr lang="zh-CN" altLang="en-US" sz="2800" dirty="0" smtClean="0"/>
              <a:t>。</a:t>
            </a:r>
            <a:r>
              <a:rPr lang="en-US" sz="2800" dirty="0" smtClean="0"/>
              <a:t>Cookie</a:t>
            </a:r>
            <a:r>
              <a:rPr lang="zh-CN" altLang="en-US" sz="2800" dirty="0" smtClean="0"/>
              <a:t>通过</a:t>
            </a:r>
            <a:r>
              <a:rPr lang="en-US" sz="2800" dirty="0" err="1" smtClean="0"/>
              <a:t>HttpResponse</a:t>
            </a:r>
            <a:r>
              <a:rPr lang="zh-CN" altLang="en-US" sz="2800" dirty="0" smtClean="0"/>
              <a:t>对象发送到浏览器，该对象公开称为</a:t>
            </a:r>
            <a:r>
              <a:rPr lang="en-US" sz="2800" dirty="0" smtClean="0"/>
              <a:t>Cookies</a:t>
            </a:r>
            <a:r>
              <a:rPr lang="zh-CN" altLang="en-US" sz="2800" dirty="0" smtClean="0"/>
              <a:t>集合。可以将</a:t>
            </a:r>
            <a:r>
              <a:rPr lang="en-US" sz="2800" dirty="0" err="1" smtClean="0"/>
              <a:t>HttpResponse</a:t>
            </a:r>
            <a:r>
              <a:rPr lang="zh-CN" altLang="en-US" sz="2800" dirty="0" smtClean="0"/>
              <a:t>对象作为</a:t>
            </a:r>
            <a:r>
              <a:rPr lang="en-US" sz="2800" dirty="0" smtClean="0"/>
              <a:t>Page</a:t>
            </a:r>
            <a:r>
              <a:rPr lang="zh-CN" altLang="en-US" sz="2800" dirty="0" smtClean="0"/>
              <a:t>类的</a:t>
            </a:r>
            <a:r>
              <a:rPr lang="en-US" sz="2800" dirty="0" smtClean="0"/>
              <a:t>Response</a:t>
            </a:r>
            <a:r>
              <a:rPr lang="zh-CN" altLang="en-US" sz="2800" dirty="0" smtClean="0"/>
              <a:t>属性来访问。要发送给浏览器的所有</a:t>
            </a:r>
            <a:r>
              <a:rPr lang="en-US" sz="2800" dirty="0" smtClean="0"/>
              <a:t>Cookie</a:t>
            </a:r>
            <a:r>
              <a:rPr lang="zh-CN" altLang="en-US" sz="2800" dirty="0" smtClean="0"/>
              <a:t>都必须添加到此集合中。创建</a:t>
            </a:r>
            <a:r>
              <a:rPr lang="en-US" sz="2800" dirty="0" smtClean="0"/>
              <a:t>Cookie</a:t>
            </a:r>
            <a:r>
              <a:rPr lang="zh-CN" altLang="en-US" sz="2800" dirty="0" smtClean="0"/>
              <a:t>时，需要指定</a:t>
            </a:r>
            <a:r>
              <a:rPr lang="en-US" sz="2800" dirty="0" smtClean="0"/>
              <a:t>Name</a:t>
            </a:r>
            <a:r>
              <a:rPr lang="zh-CN" altLang="en-US" sz="2800" dirty="0" smtClean="0"/>
              <a:t>和</a:t>
            </a:r>
            <a:r>
              <a:rPr lang="en-US" sz="2800" dirty="0" smtClean="0"/>
              <a:t>Value</a:t>
            </a:r>
            <a:r>
              <a:rPr lang="zh-CN" altLang="en-US" sz="2800" dirty="0" smtClean="0"/>
              <a:t>。还可以设置</a:t>
            </a:r>
            <a:r>
              <a:rPr lang="en-US" sz="2800" dirty="0" smtClean="0"/>
              <a:t>Cookie</a:t>
            </a:r>
            <a:r>
              <a:rPr lang="zh-CN" altLang="en-US" sz="2800" dirty="0" smtClean="0"/>
              <a:t>的到期日期和时间。用户访问编写</a:t>
            </a:r>
            <a:r>
              <a:rPr lang="en-US" sz="2800" dirty="0" smtClean="0"/>
              <a:t>Cookie</a:t>
            </a:r>
            <a:r>
              <a:rPr lang="zh-CN" altLang="en-US" sz="2800" dirty="0" smtClean="0"/>
              <a:t>站点时，浏览器将删除过期</a:t>
            </a:r>
            <a:r>
              <a:rPr lang="en-US" sz="2800" dirty="0" smtClean="0"/>
              <a:t>Cookie</a:t>
            </a:r>
            <a:r>
              <a:rPr lang="zh-CN" altLang="en-US" sz="2800" dirty="0" smtClean="0"/>
              <a:t>。只要应用程序认为</a:t>
            </a:r>
            <a:r>
              <a:rPr lang="en-US" sz="2800" dirty="0" smtClean="0"/>
              <a:t>Cookie</a:t>
            </a:r>
            <a:r>
              <a:rPr lang="zh-CN" altLang="en-US" sz="2800" dirty="0" smtClean="0"/>
              <a:t>值有效，就应将</a:t>
            </a:r>
            <a:r>
              <a:rPr lang="en-US" sz="2800" dirty="0" smtClean="0"/>
              <a:t>Cookie</a:t>
            </a:r>
            <a:r>
              <a:rPr lang="zh-CN" altLang="en-US" sz="2800" dirty="0" smtClean="0"/>
              <a:t>的有效期设置为这一段时间。对于永不过期的</a:t>
            </a:r>
            <a:r>
              <a:rPr lang="en-US" sz="2800" dirty="0" smtClean="0"/>
              <a:t>Cookie</a:t>
            </a:r>
            <a:r>
              <a:rPr lang="zh-CN" altLang="en-US" sz="2800" dirty="0" smtClean="0"/>
              <a:t>，可将到期日期设置为从现在起</a:t>
            </a:r>
            <a:r>
              <a:rPr lang="en-US" sz="2800" dirty="0" smtClean="0"/>
              <a:t>50</a:t>
            </a:r>
            <a:r>
              <a:rPr lang="zh-CN" altLang="en-US" sz="2800" dirty="0" smtClean="0"/>
              <a:t>年。</a:t>
            </a:r>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3.5.3  Cookie</a:t>
            </a:r>
            <a:r>
              <a:rPr lang="zh-CN" altLang="en-US" b="1" dirty="0" smtClean="0"/>
              <a:t>对象的运用</a:t>
            </a:r>
            <a:endParaRPr lang="zh-CN" altLang="en-US" dirty="0"/>
          </a:p>
        </p:txBody>
      </p:sp>
      <p:sp>
        <p:nvSpPr>
          <p:cNvPr id="3" name="内容占位符 2"/>
          <p:cNvSpPr>
            <a:spLocks noGrp="1"/>
          </p:cNvSpPr>
          <p:nvPr>
            <p:ph idx="1"/>
          </p:nvPr>
        </p:nvSpPr>
        <p:spPr/>
        <p:txBody>
          <a:bodyPr>
            <a:normAutofit/>
          </a:bodyPr>
          <a:lstStyle/>
          <a:p>
            <a:r>
              <a:rPr lang="zh-CN" altLang="en-US" dirty="0" smtClean="0"/>
              <a:t>           如果没有设置</a:t>
            </a:r>
            <a:r>
              <a:rPr lang="en-US" dirty="0" smtClean="0"/>
              <a:t>Cookie</a:t>
            </a:r>
            <a:r>
              <a:rPr lang="zh-CN" altLang="en-US" dirty="0" smtClean="0"/>
              <a:t>的有效期，仍会创建</a:t>
            </a:r>
            <a:r>
              <a:rPr lang="en-US" dirty="0" smtClean="0"/>
              <a:t>Cookie</a:t>
            </a:r>
            <a:r>
              <a:rPr lang="zh-CN" altLang="en-US" dirty="0" smtClean="0"/>
              <a:t>，但不会将其存储在用户的硬盘上。而会将</a:t>
            </a:r>
            <a:r>
              <a:rPr lang="en-US" dirty="0" smtClean="0"/>
              <a:t>Cookie</a:t>
            </a:r>
            <a:r>
              <a:rPr lang="zh-CN" altLang="en-US" dirty="0" smtClean="0"/>
              <a:t>作为用户会话信息的一部分进行维护。当用户关闭浏览器时，</a:t>
            </a:r>
            <a:r>
              <a:rPr lang="en-US" dirty="0" smtClean="0"/>
              <a:t>Cookie</a:t>
            </a:r>
            <a:r>
              <a:rPr lang="zh-CN" altLang="en-US" dirty="0" smtClean="0"/>
              <a:t>便会被丢弃。这种非永久性</a:t>
            </a:r>
            <a:r>
              <a:rPr lang="en-US" dirty="0" smtClean="0"/>
              <a:t>Cookie</a:t>
            </a:r>
            <a:r>
              <a:rPr lang="zh-CN" altLang="en-US" dirty="0" smtClean="0"/>
              <a:t>很适合用来保存只需短时间存储的信息，或者保存由于安全原因不应该写入客户端计算机磁盘的信息。</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  Response</a:t>
            </a:r>
            <a:r>
              <a:rPr lang="zh-CN" altLang="en-US" b="1" dirty="0" smtClean="0"/>
              <a:t>对象</a:t>
            </a:r>
            <a:endParaRPr lang="zh-CN" altLang="en-US" b="1" dirty="0"/>
          </a:p>
        </p:txBody>
      </p:sp>
      <p:sp>
        <p:nvSpPr>
          <p:cNvPr id="3" name="内容占位符 2"/>
          <p:cNvSpPr>
            <a:spLocks noGrp="1"/>
          </p:cNvSpPr>
          <p:nvPr>
            <p:ph idx="1"/>
          </p:nvPr>
        </p:nvSpPr>
        <p:spPr>
          <a:xfrm>
            <a:off x="214282" y="2071678"/>
            <a:ext cx="8686800" cy="2660656"/>
          </a:xfrm>
        </p:spPr>
        <p:txBody>
          <a:bodyPr>
            <a:normAutofit fontScale="92500" lnSpcReduction="20000"/>
          </a:bodyPr>
          <a:lstStyle/>
          <a:p>
            <a:r>
              <a:rPr lang="zh-CN" altLang="en-US" dirty="0" smtClean="0"/>
              <a:t>           </a:t>
            </a:r>
            <a:r>
              <a:rPr lang="en-US" dirty="0" smtClean="0"/>
              <a:t>Response</a:t>
            </a:r>
            <a:r>
              <a:rPr lang="zh-CN" altLang="en-US" dirty="0" smtClean="0"/>
              <a:t>对象用来访问所创建的并客户端的响应，输出信息到客户端，他提供了标识服务器和性能的</a:t>
            </a:r>
            <a:r>
              <a:rPr lang="en-US" dirty="0" smtClean="0"/>
              <a:t>HTTP</a:t>
            </a:r>
            <a:r>
              <a:rPr lang="zh-CN" altLang="en-US" dirty="0" smtClean="0"/>
              <a:t>变量，发送给浏览器的信息和在</a:t>
            </a:r>
            <a:r>
              <a:rPr lang="en-US" dirty="0" smtClean="0"/>
              <a:t>Cookie</a:t>
            </a:r>
            <a:r>
              <a:rPr lang="zh-CN" altLang="en-US" dirty="0" smtClean="0"/>
              <a:t>中存储的信息。他也提供了一系列用于创建输出页面的方法，例如经常会用到的</a:t>
            </a:r>
            <a:r>
              <a:rPr lang="en-US" dirty="0" err="1" smtClean="0"/>
              <a:t>Response.Write</a:t>
            </a:r>
            <a:r>
              <a:rPr lang="zh-CN" altLang="en-US" dirty="0" smtClean="0"/>
              <a:t>方法。该内置对象所属的类是</a:t>
            </a:r>
            <a:r>
              <a:rPr lang="en-US" dirty="0" err="1" smtClean="0"/>
              <a:t>HttpResponse</a:t>
            </a:r>
            <a:r>
              <a:rPr lang="zh-CN" altLang="en-US" dirty="0" smtClean="0"/>
              <a:t>类。</a:t>
            </a: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3.6  </a:t>
            </a:r>
            <a:r>
              <a:rPr lang="en-US" b="1" dirty="0" err="1" smtClean="0"/>
              <a:t>Web.config</a:t>
            </a:r>
            <a:r>
              <a:rPr lang="zh-CN" altLang="en-US" b="1" dirty="0" smtClean="0"/>
              <a:t>配置文件</a:t>
            </a:r>
            <a:endParaRPr lang="zh-CN" altLang="en-US" b="1" dirty="0"/>
          </a:p>
        </p:txBody>
      </p:sp>
      <p:sp>
        <p:nvSpPr>
          <p:cNvPr id="3" name="内容占位符 2"/>
          <p:cNvSpPr>
            <a:spLocks noGrp="1"/>
          </p:cNvSpPr>
          <p:nvPr>
            <p:ph idx="1"/>
          </p:nvPr>
        </p:nvSpPr>
        <p:spPr/>
        <p:txBody>
          <a:bodyPr>
            <a:normAutofit lnSpcReduction="10000"/>
          </a:bodyPr>
          <a:lstStyle/>
          <a:p>
            <a:pPr latinLnBrk="1"/>
            <a:r>
              <a:rPr lang="zh-CN" altLang="en-US" dirty="0" smtClean="0"/>
              <a:t>           </a:t>
            </a:r>
            <a:r>
              <a:rPr lang="en-US" dirty="0" err="1" smtClean="0"/>
              <a:t>Web.config</a:t>
            </a:r>
            <a:r>
              <a:rPr lang="zh-CN" altLang="en-US" dirty="0" smtClean="0"/>
              <a:t>文件是一个</a:t>
            </a:r>
            <a:r>
              <a:rPr lang="en-US" dirty="0" smtClean="0"/>
              <a:t>XML</a:t>
            </a:r>
            <a:r>
              <a:rPr lang="zh-CN" altLang="en-US" dirty="0" smtClean="0"/>
              <a:t>文本文件，出现在应用程序的每一个目录中，用来储存</a:t>
            </a:r>
            <a:r>
              <a:rPr lang="en-US" dirty="0" smtClean="0"/>
              <a:t>ASP.NET Web</a:t>
            </a:r>
            <a:r>
              <a:rPr lang="zh-CN" altLang="en-US" dirty="0" smtClean="0"/>
              <a:t>应用程序配置信息。当新建一个</a:t>
            </a:r>
            <a:r>
              <a:rPr lang="en-US" dirty="0" smtClean="0"/>
              <a:t>Web</a:t>
            </a:r>
            <a:r>
              <a:rPr lang="zh-CN" altLang="en-US" dirty="0" smtClean="0"/>
              <a:t>应用程序后，默认情况下会在根目录自动创建一个默认的</a:t>
            </a:r>
            <a:r>
              <a:rPr lang="en-US" dirty="0" err="1" smtClean="0"/>
              <a:t>Web.config</a:t>
            </a:r>
            <a:r>
              <a:rPr lang="zh-CN" altLang="en-US" dirty="0" smtClean="0"/>
              <a:t>文件。包括默认配置设置，所有的子目录都继承他的配置设置。如果需要修改子目录的配置设置，可以在该子目录下新建一个</a:t>
            </a:r>
            <a:r>
              <a:rPr lang="en-US" dirty="0" err="1" smtClean="0"/>
              <a:t>Web.config</a:t>
            </a:r>
            <a:r>
              <a:rPr lang="zh-CN" altLang="en-US" dirty="0" smtClean="0"/>
              <a:t>文件。他可以提供除从父目录继承的配置信息以外的配置信息，也可以重写或者修改父目录中定义的设置。</a:t>
            </a:r>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3.6.1  ASP.NET</a:t>
            </a:r>
            <a:r>
              <a:rPr lang="zh-CN" altLang="en-US" b="1" dirty="0" smtClean="0"/>
              <a:t>配置概述</a:t>
            </a:r>
            <a:endParaRPr lang="zh-CN" altLang="en-US" b="1" dirty="0"/>
          </a:p>
        </p:txBody>
      </p:sp>
      <p:sp>
        <p:nvSpPr>
          <p:cNvPr id="3" name="内容占位符 2"/>
          <p:cNvSpPr>
            <a:spLocks noGrp="1"/>
          </p:cNvSpPr>
          <p:nvPr>
            <p:ph idx="1"/>
          </p:nvPr>
        </p:nvSpPr>
        <p:spPr>
          <a:xfrm>
            <a:off x="142844" y="1554162"/>
            <a:ext cx="8848756" cy="4660920"/>
          </a:xfrm>
        </p:spPr>
        <p:txBody>
          <a:bodyPr>
            <a:normAutofit/>
          </a:bodyPr>
          <a:lstStyle/>
          <a:p>
            <a:pPr latinLnBrk="1"/>
            <a:r>
              <a:rPr lang="zh-CN" altLang="en-US" sz="2800" dirty="0" smtClean="0"/>
              <a:t>            使用</a:t>
            </a:r>
            <a:r>
              <a:rPr lang="en-US" sz="2800" dirty="0" smtClean="0"/>
              <a:t>ASP.NET</a:t>
            </a:r>
            <a:r>
              <a:rPr lang="zh-CN" altLang="en-US" sz="2800" dirty="0" smtClean="0"/>
              <a:t>配置系统的功能，可以配置整个服务器上的所有</a:t>
            </a:r>
            <a:r>
              <a:rPr lang="en-US" sz="2800" dirty="0" smtClean="0"/>
              <a:t>ASP.NET</a:t>
            </a:r>
            <a:r>
              <a:rPr lang="zh-CN" altLang="en-US" sz="2800" dirty="0" smtClean="0"/>
              <a:t>应用程序、单个</a:t>
            </a:r>
            <a:r>
              <a:rPr lang="en-US" sz="2800" dirty="0" smtClean="0"/>
              <a:t>ASP.NET</a:t>
            </a:r>
            <a:r>
              <a:rPr lang="zh-CN" altLang="en-US" sz="2800" dirty="0" smtClean="0"/>
              <a:t>应用程序、各个页面或者应用程序子目录。可以配置各种功能，如身份验证模式、页缓存、编译器选项、自定义错误、调试和跟踪选项等等。</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3.6.1  ASP.NET</a:t>
            </a:r>
            <a:r>
              <a:rPr lang="zh-CN" altLang="en-US" b="1" dirty="0" smtClean="0"/>
              <a:t>配置概述</a:t>
            </a:r>
            <a:endParaRPr lang="zh-CN" altLang="en-US" dirty="0"/>
          </a:p>
        </p:txBody>
      </p:sp>
      <p:sp>
        <p:nvSpPr>
          <p:cNvPr id="3" name="内容占位符 2"/>
          <p:cNvSpPr>
            <a:spLocks noGrp="1"/>
          </p:cNvSpPr>
          <p:nvPr>
            <p:ph idx="1"/>
          </p:nvPr>
        </p:nvSpPr>
        <p:spPr/>
        <p:txBody>
          <a:bodyPr>
            <a:normAutofit fontScale="85000" lnSpcReduction="20000"/>
          </a:bodyPr>
          <a:lstStyle/>
          <a:p>
            <a:pPr latinLnBrk="1"/>
            <a:r>
              <a:rPr lang="zh-CN" altLang="en-US" dirty="0" smtClean="0"/>
              <a:t>           使用</a:t>
            </a:r>
            <a:r>
              <a:rPr lang="en-US" dirty="0" smtClean="0"/>
              <a:t>ASP.NET</a:t>
            </a:r>
            <a:r>
              <a:rPr lang="zh-CN" altLang="en-US" dirty="0" smtClean="0"/>
              <a:t>配置系统的功能，可以配置整个服务器、</a:t>
            </a:r>
            <a:r>
              <a:rPr lang="en-US" dirty="0" smtClean="0"/>
              <a:t>ASP.NET </a:t>
            </a:r>
            <a:r>
              <a:rPr lang="zh-CN" altLang="en-US" dirty="0" smtClean="0"/>
              <a:t>应用程序或者单独的页，</a:t>
            </a:r>
            <a:r>
              <a:rPr lang="en-US" dirty="0" smtClean="0"/>
              <a:t>ASP.NET</a:t>
            </a:r>
            <a:r>
              <a:rPr lang="zh-CN" altLang="en-US" dirty="0" smtClean="0"/>
              <a:t>配置数据存储在全部命名为</a:t>
            </a:r>
            <a:r>
              <a:rPr lang="en-US" dirty="0" err="1" smtClean="0"/>
              <a:t>Web.config</a:t>
            </a:r>
            <a:r>
              <a:rPr lang="zh-CN" altLang="en-US" dirty="0" smtClean="0"/>
              <a:t>的</a:t>
            </a:r>
            <a:r>
              <a:rPr lang="en-US" dirty="0" smtClean="0"/>
              <a:t>XML</a:t>
            </a:r>
            <a:r>
              <a:rPr lang="zh-CN" altLang="en-US" dirty="0" smtClean="0"/>
              <a:t>文本文件中，</a:t>
            </a:r>
            <a:r>
              <a:rPr lang="en-US" dirty="0" err="1" smtClean="0"/>
              <a:t>Web.config</a:t>
            </a:r>
            <a:r>
              <a:rPr lang="zh-CN" altLang="en-US" dirty="0" smtClean="0"/>
              <a:t>文件可以出现在</a:t>
            </a:r>
            <a:r>
              <a:rPr lang="en-US" dirty="0" smtClean="0"/>
              <a:t>ASP.NET</a:t>
            </a:r>
            <a:r>
              <a:rPr lang="zh-CN" altLang="en-US" dirty="0" smtClean="0"/>
              <a:t>应用程序的多个目录中。使用这些文件，可以在将应用程序部署到服务器上之前、期间或者之后方便地编辑配置数据。可以通过使用标准的文本编辑器、</a:t>
            </a:r>
            <a:r>
              <a:rPr lang="en-US" dirty="0" smtClean="0"/>
              <a:t>ASP.NET MMC</a:t>
            </a:r>
            <a:r>
              <a:rPr lang="zh-CN" altLang="en-US" dirty="0" smtClean="0"/>
              <a:t>管理单元、网站管理工具或者</a:t>
            </a:r>
            <a:r>
              <a:rPr lang="en-US" dirty="0" smtClean="0"/>
              <a:t>ASP.NET</a:t>
            </a:r>
            <a:r>
              <a:rPr lang="zh-CN" altLang="en-US" dirty="0" smtClean="0"/>
              <a:t>配置</a:t>
            </a:r>
            <a:r>
              <a:rPr lang="en-US" dirty="0" smtClean="0"/>
              <a:t>API</a:t>
            </a:r>
            <a:r>
              <a:rPr lang="zh-CN" altLang="en-US" dirty="0" smtClean="0"/>
              <a:t>来创建和编辑</a:t>
            </a:r>
            <a:r>
              <a:rPr lang="en-US" dirty="0" smtClean="0"/>
              <a:t>ASP.NET</a:t>
            </a:r>
            <a:r>
              <a:rPr lang="zh-CN" altLang="en-US" dirty="0" smtClean="0"/>
              <a:t>配置文件。</a:t>
            </a:r>
            <a:r>
              <a:rPr lang="en-US" dirty="0" smtClean="0"/>
              <a:t>ASP.NET</a:t>
            </a:r>
            <a:r>
              <a:rPr lang="zh-CN" altLang="en-US" dirty="0" smtClean="0"/>
              <a:t>配置文件将应用程序配置设置与应用程序代码分开。通过将配置数据与代码分开，可以方便地将设置与应用程序关联，在部署应用程序之后根据需要更改设置，以及扩展配置架构。</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3.6.2  </a:t>
            </a:r>
            <a:r>
              <a:rPr lang="en-US" b="1" dirty="0" err="1" smtClean="0"/>
              <a:t>Web.config</a:t>
            </a:r>
            <a:r>
              <a:rPr lang="zh-CN" altLang="en-US" b="1" dirty="0" smtClean="0"/>
              <a:t>结构</a:t>
            </a:r>
            <a:endParaRPr lang="zh-CN" altLang="en-US" b="1" dirty="0"/>
          </a:p>
        </p:txBody>
      </p:sp>
      <p:sp>
        <p:nvSpPr>
          <p:cNvPr id="3" name="内容占位符 2"/>
          <p:cNvSpPr>
            <a:spLocks noGrp="1"/>
          </p:cNvSpPr>
          <p:nvPr>
            <p:ph idx="1"/>
          </p:nvPr>
        </p:nvSpPr>
        <p:spPr/>
        <p:txBody>
          <a:bodyPr>
            <a:normAutofit fontScale="85000" lnSpcReduction="10000"/>
          </a:bodyPr>
          <a:lstStyle/>
          <a:p>
            <a:pPr latinLnBrk="1"/>
            <a:r>
              <a:rPr lang="zh-CN" altLang="en-US" dirty="0" smtClean="0"/>
              <a:t>           在</a:t>
            </a:r>
            <a:r>
              <a:rPr lang="en-US" dirty="0" smtClean="0"/>
              <a:t>ASP.NET</a:t>
            </a:r>
            <a:r>
              <a:rPr lang="zh-CN" altLang="en-US" dirty="0" smtClean="0"/>
              <a:t>应用程序中，所有的</a:t>
            </a:r>
            <a:r>
              <a:rPr lang="en-US" dirty="0" smtClean="0"/>
              <a:t>ASP.NET</a:t>
            </a:r>
            <a:r>
              <a:rPr lang="zh-CN" altLang="en-US" dirty="0" smtClean="0"/>
              <a:t>配置信息都储存在</a:t>
            </a:r>
            <a:r>
              <a:rPr lang="en-US" dirty="0" err="1" smtClean="0"/>
              <a:t>Web.config</a:t>
            </a:r>
            <a:r>
              <a:rPr lang="zh-CN" altLang="en-US" dirty="0" smtClean="0"/>
              <a:t>文件中的</a:t>
            </a:r>
            <a:r>
              <a:rPr lang="en-US" dirty="0" smtClean="0"/>
              <a:t>configuration</a:t>
            </a:r>
            <a:r>
              <a:rPr lang="zh-CN" altLang="en-US" dirty="0" smtClean="0"/>
              <a:t>元素中。此元素中的配置信息分为两个主区域：配置节处理程序声明区域和配置节设置区域。</a:t>
            </a:r>
          </a:p>
          <a:p>
            <a:r>
              <a:rPr lang="en-US" b="1" dirty="0" smtClean="0"/>
              <a:t> 1</a:t>
            </a:r>
            <a:r>
              <a:rPr lang="zh-CN" altLang="en-US" b="1" dirty="0" smtClean="0"/>
              <a:t>．配置节处理程序声明</a:t>
            </a:r>
            <a:endParaRPr lang="zh-CN" altLang="en-US" dirty="0" smtClean="0"/>
          </a:p>
          <a:p>
            <a:r>
              <a:rPr lang="zh-CN" altLang="en-US" dirty="0" smtClean="0"/>
              <a:t>            配置节处理程序声明区域驻留在</a:t>
            </a:r>
            <a:r>
              <a:rPr lang="en-US" dirty="0" err="1" smtClean="0"/>
              <a:t>Web.config</a:t>
            </a:r>
            <a:r>
              <a:rPr lang="zh-CN" altLang="en-US" dirty="0" smtClean="0"/>
              <a:t>文件中的</a:t>
            </a:r>
            <a:r>
              <a:rPr lang="en-US" dirty="0" err="1" smtClean="0"/>
              <a:t>configSections</a:t>
            </a:r>
            <a:r>
              <a:rPr lang="zh-CN" altLang="en-US" dirty="0" smtClean="0"/>
              <a:t>元素内。他包含在其中声明节处理程序的</a:t>
            </a:r>
            <a:r>
              <a:rPr lang="en-US" dirty="0" smtClean="0"/>
              <a:t>ASP.NET</a:t>
            </a:r>
            <a:r>
              <a:rPr lang="zh-CN" altLang="en-US" dirty="0" smtClean="0"/>
              <a:t>配置</a:t>
            </a:r>
            <a:r>
              <a:rPr lang="en-US" dirty="0" smtClean="0"/>
              <a:t>section</a:t>
            </a:r>
            <a:r>
              <a:rPr lang="zh-CN" altLang="en-US" dirty="0" smtClean="0"/>
              <a:t>元素。可以将这些配置节处理程序声明嵌套在</a:t>
            </a:r>
            <a:r>
              <a:rPr lang="en-US" dirty="0" err="1" smtClean="0"/>
              <a:t>sectionGroup</a:t>
            </a:r>
            <a:r>
              <a:rPr lang="zh-CN" altLang="en-US" dirty="0" smtClean="0"/>
              <a:t>元素中，以帮助组织配置信息。通常，</a:t>
            </a:r>
            <a:r>
              <a:rPr lang="en-US" dirty="0" err="1" smtClean="0"/>
              <a:t>sectionGroup</a:t>
            </a:r>
            <a:r>
              <a:rPr lang="zh-CN" altLang="en-US" dirty="0" smtClean="0"/>
              <a:t>元素表示要应用配置设置的命名空间。</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3.6.2  </a:t>
            </a:r>
            <a:r>
              <a:rPr lang="en-US" b="1" dirty="0" err="1" smtClean="0"/>
              <a:t>Web.config</a:t>
            </a:r>
            <a:r>
              <a:rPr lang="zh-CN" altLang="en-US" b="1" dirty="0" smtClean="0"/>
              <a:t>结构</a:t>
            </a:r>
            <a:endParaRPr lang="zh-CN" altLang="en-US" dirty="0"/>
          </a:p>
        </p:txBody>
      </p:sp>
      <p:sp>
        <p:nvSpPr>
          <p:cNvPr id="3" name="内容占位符 2"/>
          <p:cNvSpPr>
            <a:spLocks noGrp="1"/>
          </p:cNvSpPr>
          <p:nvPr>
            <p:ph idx="1"/>
          </p:nvPr>
        </p:nvSpPr>
        <p:spPr>
          <a:xfrm>
            <a:off x="214282" y="1554162"/>
            <a:ext cx="8777318" cy="4525963"/>
          </a:xfrm>
        </p:spPr>
        <p:txBody>
          <a:bodyPr>
            <a:normAutofit fontScale="85000" lnSpcReduction="20000"/>
          </a:bodyPr>
          <a:lstStyle/>
          <a:p>
            <a:pPr latinLnBrk="1"/>
            <a:r>
              <a:rPr lang="zh-CN" altLang="en-US" dirty="0" smtClean="0"/>
              <a:t>            配置节设置区域中的每个配置节都有一个节处理程序声明。节处理程序是用来实现</a:t>
            </a:r>
            <a:r>
              <a:rPr lang="en-US" dirty="0" smtClean="0"/>
              <a:t> </a:t>
            </a:r>
            <a:r>
              <a:rPr lang="en-US" dirty="0" err="1" smtClean="0"/>
              <a:t>ConfigurationSection</a:t>
            </a:r>
            <a:r>
              <a:rPr lang="zh-CN" altLang="en-US" dirty="0" smtClean="0"/>
              <a:t>接口的</a:t>
            </a:r>
            <a:r>
              <a:rPr lang="en-US" dirty="0" smtClean="0"/>
              <a:t>.NET Framework</a:t>
            </a:r>
            <a:r>
              <a:rPr lang="zh-CN" altLang="en-US" dirty="0" smtClean="0"/>
              <a:t>类。节处理程序声明中包含配置设置节的名称（如</a:t>
            </a:r>
            <a:r>
              <a:rPr lang="en-US" dirty="0" err="1" smtClean="0"/>
              <a:t>roleService</a:t>
            </a:r>
            <a:r>
              <a:rPr lang="zh-CN" altLang="en-US" dirty="0" smtClean="0"/>
              <a:t>）以及用来处理该节中配置数据的节处理程序类的名称（如</a:t>
            </a:r>
            <a:r>
              <a:rPr lang="en-US" dirty="0" err="1" smtClean="0"/>
              <a:t>System.Web.Configuration.ScriptingRoleServiceSection</a:t>
            </a:r>
            <a:r>
              <a:rPr lang="zh-CN" altLang="en-US" dirty="0" smtClean="0"/>
              <a:t>）。</a:t>
            </a:r>
            <a:endParaRPr lang="en-US" altLang="zh-CN" dirty="0" smtClean="0"/>
          </a:p>
          <a:p>
            <a:pPr latinLnBrk="1"/>
            <a:r>
              <a:rPr lang="zh-CN" altLang="en-US" dirty="0" smtClean="0"/>
              <a:t>            在</a:t>
            </a:r>
            <a:r>
              <a:rPr lang="en-US" dirty="0" smtClean="0"/>
              <a:t>ASP.NET</a:t>
            </a:r>
            <a:r>
              <a:rPr lang="zh-CN" altLang="en-US" dirty="0" smtClean="0"/>
              <a:t>应用程序的配置文件中只需要声明一次配置节处理程序即可，</a:t>
            </a:r>
            <a:r>
              <a:rPr lang="en-US" dirty="0" err="1" smtClean="0"/>
              <a:t>Web.config</a:t>
            </a:r>
            <a:r>
              <a:rPr lang="en-US" dirty="0" smtClean="0"/>
              <a:t> </a:t>
            </a:r>
            <a:r>
              <a:rPr lang="zh-CN" altLang="en-US" dirty="0" smtClean="0"/>
              <a:t>文件和</a:t>
            </a:r>
            <a:r>
              <a:rPr lang="en-US" dirty="0" smtClean="0"/>
              <a:t>ASP.NET</a:t>
            </a:r>
            <a:r>
              <a:rPr lang="zh-CN" altLang="en-US" dirty="0" smtClean="0"/>
              <a:t>应用程序中的其他配置文件都自动继承在</a:t>
            </a:r>
            <a:r>
              <a:rPr lang="en-US" dirty="0" err="1" smtClean="0"/>
              <a:t>Machine.config</a:t>
            </a:r>
            <a:r>
              <a:rPr lang="zh-CN" altLang="en-US" dirty="0" smtClean="0"/>
              <a:t>文件中声明的配置处理程序。只有当创建用来处理自定义设置节的自定义节处理程序类时，用户才需要声明新的节处理程序。</a:t>
            </a:r>
          </a:p>
          <a:p>
            <a:pPr latinLnBrk="1"/>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3.6.2  </a:t>
            </a:r>
            <a:r>
              <a:rPr lang="en-US" b="1" dirty="0" err="1" smtClean="0"/>
              <a:t>Web.config</a:t>
            </a:r>
            <a:r>
              <a:rPr lang="zh-CN" altLang="en-US" b="1" dirty="0" smtClean="0"/>
              <a:t>结构</a:t>
            </a:r>
            <a:endParaRPr lang="zh-CN" altLang="en-US" dirty="0"/>
          </a:p>
        </p:txBody>
      </p:sp>
      <p:sp>
        <p:nvSpPr>
          <p:cNvPr id="3" name="内容占位符 2"/>
          <p:cNvSpPr>
            <a:spLocks noGrp="1"/>
          </p:cNvSpPr>
          <p:nvPr>
            <p:ph idx="1"/>
          </p:nvPr>
        </p:nvSpPr>
        <p:spPr>
          <a:xfrm>
            <a:off x="214282" y="1554162"/>
            <a:ext cx="8777318" cy="4525963"/>
          </a:xfrm>
        </p:spPr>
        <p:txBody>
          <a:bodyPr>
            <a:normAutofit/>
          </a:bodyPr>
          <a:lstStyle/>
          <a:p>
            <a:r>
              <a:rPr lang="zh-CN" altLang="en-US" dirty="0" smtClean="0"/>
              <a:t> </a:t>
            </a:r>
            <a:r>
              <a:rPr lang="en-US" b="1" dirty="0" smtClean="0"/>
              <a:t>2</a:t>
            </a:r>
            <a:r>
              <a:rPr lang="zh-CN" altLang="en-US" b="1" dirty="0" smtClean="0"/>
              <a:t>．配置节设置</a:t>
            </a:r>
            <a:endParaRPr lang="zh-CN" altLang="en-US" dirty="0" smtClean="0"/>
          </a:p>
          <a:p>
            <a:r>
              <a:rPr lang="zh-CN" altLang="en-US" dirty="0" smtClean="0"/>
              <a:t>           配置节设置区域位于配置节处理程序声明区域之后，他包含实际的配置设置。默认情况下，在内部或者在某个根配置文件中，对于</a:t>
            </a:r>
            <a:r>
              <a:rPr lang="en-US" dirty="0" err="1" smtClean="0"/>
              <a:t>configSections</a:t>
            </a:r>
            <a:r>
              <a:rPr lang="zh-CN" altLang="en-US" dirty="0" smtClean="0"/>
              <a:t>区域中的每一个</a:t>
            </a:r>
            <a:r>
              <a:rPr lang="en-US" dirty="0" smtClean="0"/>
              <a:t>section</a:t>
            </a:r>
            <a:r>
              <a:rPr lang="zh-CN" altLang="en-US" dirty="0" smtClean="0"/>
              <a:t>和</a:t>
            </a:r>
            <a:r>
              <a:rPr lang="en-US" dirty="0" err="1" smtClean="0"/>
              <a:t>sectionGroup</a:t>
            </a:r>
            <a:r>
              <a:rPr lang="zh-CN" altLang="en-US" dirty="0" smtClean="0"/>
              <a:t>元素，都会有一个指定的配置节元素。这些配置节元素还可以包含子元素，这些子元素与其父元素由同一个节处理程序处理。</a:t>
            </a:r>
            <a:endParaRPr lang="zh-CN"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3.6.3  </a:t>
            </a:r>
            <a:r>
              <a:rPr lang="zh-CN" altLang="en-US" b="1" dirty="0" smtClean="0"/>
              <a:t>配置文件层次结构</a:t>
            </a:r>
            <a:endParaRPr lang="zh-CN" altLang="en-US" dirty="0"/>
          </a:p>
        </p:txBody>
      </p:sp>
      <p:sp>
        <p:nvSpPr>
          <p:cNvPr id="3" name="内容占位符 2"/>
          <p:cNvSpPr>
            <a:spLocks noGrp="1"/>
          </p:cNvSpPr>
          <p:nvPr>
            <p:ph idx="1"/>
          </p:nvPr>
        </p:nvSpPr>
        <p:spPr>
          <a:xfrm>
            <a:off x="214282" y="1554162"/>
            <a:ext cx="8777318" cy="4525963"/>
          </a:xfrm>
        </p:spPr>
        <p:txBody>
          <a:bodyPr>
            <a:normAutofit fontScale="85000" lnSpcReduction="20000"/>
          </a:bodyPr>
          <a:lstStyle/>
          <a:p>
            <a:pPr latinLnBrk="1"/>
            <a:r>
              <a:rPr lang="en-US" dirty="0" smtClean="0"/>
              <a:t>           ASP.NET</a:t>
            </a:r>
            <a:r>
              <a:rPr lang="zh-CN" altLang="en-US" dirty="0" smtClean="0"/>
              <a:t>配置文件称为</a:t>
            </a:r>
            <a:r>
              <a:rPr lang="en-US" dirty="0" err="1" smtClean="0"/>
              <a:t>Web.config</a:t>
            </a:r>
            <a:r>
              <a:rPr lang="zh-CN" altLang="en-US" dirty="0" smtClean="0"/>
              <a:t>文件，他们可以出现在</a:t>
            </a:r>
            <a:r>
              <a:rPr lang="en-US" dirty="0" smtClean="0"/>
              <a:t>ASP.NET</a:t>
            </a:r>
            <a:r>
              <a:rPr lang="zh-CN" altLang="en-US" dirty="0" smtClean="0"/>
              <a:t>应用程序的多个目录中。</a:t>
            </a:r>
            <a:r>
              <a:rPr lang="en-US" dirty="0" smtClean="0"/>
              <a:t>ASP.NET</a:t>
            </a:r>
            <a:r>
              <a:rPr lang="zh-CN" altLang="en-US" dirty="0" smtClean="0"/>
              <a:t>配置层次结构具有下列特征：</a:t>
            </a:r>
          </a:p>
          <a:p>
            <a:pPr>
              <a:buFont typeface="Wingdings" pitchFamily="2" charset="2"/>
              <a:buChar char="u"/>
            </a:pPr>
            <a:r>
              <a:rPr lang="zh-CN" altLang="en-US" dirty="0" smtClean="0"/>
              <a:t>      使用应用于配置文件所在目录，及其所有子目录中资源的配置文件。</a:t>
            </a:r>
          </a:p>
          <a:p>
            <a:pPr>
              <a:buFont typeface="Wingdings" pitchFamily="2" charset="2"/>
              <a:buChar char="u"/>
            </a:pPr>
            <a:r>
              <a:rPr lang="zh-CN" altLang="en-US" dirty="0" smtClean="0"/>
              <a:t>      允许将配置数据放在将使他具有适当范围（整台计算机、所有的</a:t>
            </a:r>
            <a:r>
              <a:rPr lang="en-US" dirty="0" smtClean="0"/>
              <a:t>Web</a:t>
            </a:r>
            <a:r>
              <a:rPr lang="zh-CN" altLang="en-US" dirty="0" smtClean="0"/>
              <a:t>应用程序、单个应用程序或者该应用程序中的子目录）的位置。</a:t>
            </a:r>
          </a:p>
          <a:p>
            <a:pPr>
              <a:buFont typeface="Wingdings" pitchFamily="2" charset="2"/>
              <a:buChar char="u"/>
            </a:pPr>
            <a:r>
              <a:rPr lang="zh-CN" altLang="en-US" dirty="0" smtClean="0"/>
              <a:t>      允许重写从配置层次结构中较高级别继承的配置设置。还允许锁定配置设置，以防止他们被较低级别的配置设置所重写。</a:t>
            </a:r>
          </a:p>
          <a:p>
            <a:pPr>
              <a:buFont typeface="Wingdings" pitchFamily="2" charset="2"/>
              <a:buChar char="u"/>
            </a:pPr>
            <a:r>
              <a:rPr lang="zh-CN" altLang="en-US" dirty="0" smtClean="0"/>
              <a:t>      将配置设置的逻辑组组织成节的形式。</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3.6.3  </a:t>
            </a:r>
            <a:r>
              <a:rPr lang="zh-CN" altLang="en-US" b="1" dirty="0" smtClean="0"/>
              <a:t>配置文件层次结构</a:t>
            </a:r>
            <a:endParaRPr lang="zh-CN" altLang="en-US" dirty="0"/>
          </a:p>
        </p:txBody>
      </p:sp>
      <p:sp>
        <p:nvSpPr>
          <p:cNvPr id="3" name="内容占位符 2"/>
          <p:cNvSpPr>
            <a:spLocks noGrp="1"/>
          </p:cNvSpPr>
          <p:nvPr>
            <p:ph idx="1"/>
          </p:nvPr>
        </p:nvSpPr>
        <p:spPr/>
        <p:txBody>
          <a:bodyPr>
            <a:normAutofit lnSpcReduction="10000"/>
          </a:bodyPr>
          <a:lstStyle/>
          <a:p>
            <a:pPr latinLnBrk="1"/>
            <a:r>
              <a:rPr lang="zh-CN" altLang="en-US" dirty="0" smtClean="0"/>
              <a:t>           根据上面讲解到的配置文件层次结构的特点，为了在适当的目录级别实现应用程序所需级别的详细配置信息，而不影响较高目录级别中的配置设置，通常在相应的子目录下放置一个</a:t>
            </a:r>
            <a:r>
              <a:rPr lang="en-US" dirty="0" err="1" smtClean="0"/>
              <a:t>Web.config</a:t>
            </a:r>
            <a:r>
              <a:rPr lang="zh-CN" altLang="en-US" dirty="0" smtClean="0"/>
              <a:t>文件进行单独配置。这些子目录下的</a:t>
            </a:r>
            <a:r>
              <a:rPr lang="en-US" dirty="0" err="1" smtClean="0"/>
              <a:t>Wen.config</a:t>
            </a:r>
            <a:r>
              <a:rPr lang="zh-CN" altLang="en-US" dirty="0" smtClean="0"/>
              <a:t>文件，与其上级配置文件形成一种层次的结构。这样，每个</a:t>
            </a:r>
            <a:r>
              <a:rPr lang="en-US" dirty="0" err="1" smtClean="0"/>
              <a:t>Web.config</a:t>
            </a:r>
            <a:r>
              <a:rPr lang="zh-CN" altLang="en-US" dirty="0" smtClean="0"/>
              <a:t>文件都将继承上级配置文件，并设置自己特有的配置信息，应用于他所在的目录，以及他下面的所有子目录。</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3.6.3  </a:t>
            </a:r>
            <a:r>
              <a:rPr lang="zh-CN" altLang="en-US" b="1" dirty="0" smtClean="0"/>
              <a:t>配置文件层次结构</a:t>
            </a:r>
            <a:endParaRPr lang="zh-CN" altLang="en-US" dirty="0"/>
          </a:p>
        </p:txBody>
      </p:sp>
      <p:sp>
        <p:nvSpPr>
          <p:cNvPr id="3" name="内容占位符 2"/>
          <p:cNvSpPr>
            <a:spLocks noGrp="1"/>
          </p:cNvSpPr>
          <p:nvPr>
            <p:ph idx="1"/>
          </p:nvPr>
        </p:nvSpPr>
        <p:spPr/>
        <p:txBody>
          <a:bodyPr>
            <a:normAutofit fontScale="85000" lnSpcReduction="20000"/>
          </a:bodyPr>
          <a:lstStyle/>
          <a:p>
            <a:pPr latinLnBrk="1"/>
            <a:r>
              <a:rPr lang="en-US" dirty="0" smtClean="0"/>
              <a:t>            ASP.NET</a:t>
            </a:r>
            <a:r>
              <a:rPr lang="zh-CN" altLang="en-US" dirty="0" smtClean="0"/>
              <a:t>应用程序配置文件都继承于该服务器上的一个根</a:t>
            </a:r>
            <a:r>
              <a:rPr lang="en-US" dirty="0" err="1" smtClean="0"/>
              <a:t>Web.config</a:t>
            </a:r>
            <a:r>
              <a:rPr lang="zh-CN" altLang="en-US" dirty="0" smtClean="0"/>
              <a:t>文件，也就是</a:t>
            </a:r>
            <a:r>
              <a:rPr lang="en-US" dirty="0" err="1" smtClean="0"/>
              <a:t>systemroot</a:t>
            </a:r>
            <a:r>
              <a:rPr lang="en-US" dirty="0" smtClean="0"/>
              <a:t>\Microsoft.NET\Framework\</a:t>
            </a:r>
            <a:r>
              <a:rPr lang="en-US" dirty="0" err="1" smtClean="0"/>
              <a:t>versionNumber</a:t>
            </a:r>
            <a:r>
              <a:rPr lang="en-US" dirty="0" smtClean="0"/>
              <a:t>\CONFIG\</a:t>
            </a:r>
            <a:r>
              <a:rPr lang="en-US" dirty="0" err="1" smtClean="0"/>
              <a:t>Web.config</a:t>
            </a:r>
            <a:r>
              <a:rPr lang="zh-CN" altLang="en-US" dirty="0" smtClean="0"/>
              <a:t>文件，该文件包括，应用于所有运行某一具体版本</a:t>
            </a:r>
            <a:r>
              <a:rPr lang="en-US" dirty="0" smtClean="0"/>
              <a:t>.NET Framework ASP.NET</a:t>
            </a:r>
            <a:r>
              <a:rPr lang="zh-CN" altLang="en-US" dirty="0" smtClean="0"/>
              <a:t>应用程序的设置。由于每个</a:t>
            </a:r>
            <a:r>
              <a:rPr lang="en-US" dirty="0" smtClean="0"/>
              <a:t>ASP.NET</a:t>
            </a:r>
            <a:r>
              <a:rPr lang="zh-CN" altLang="en-US" dirty="0" smtClean="0"/>
              <a:t>应用程序，都是从根</a:t>
            </a:r>
            <a:r>
              <a:rPr lang="en-US" dirty="0" err="1" smtClean="0"/>
              <a:t>Web.config</a:t>
            </a:r>
            <a:r>
              <a:rPr lang="zh-CN" altLang="en-US" dirty="0" smtClean="0"/>
              <a:t>文件那里继承默认配置设置，因此只须为重写默认设置创建</a:t>
            </a:r>
            <a:r>
              <a:rPr lang="en-US" dirty="0" err="1" smtClean="0"/>
              <a:t>Web.config</a:t>
            </a:r>
            <a:r>
              <a:rPr lang="zh-CN" altLang="en-US" dirty="0" smtClean="0"/>
              <a:t>文件。</a:t>
            </a:r>
          </a:p>
          <a:p>
            <a:pPr latinLnBrk="1"/>
            <a:r>
              <a:rPr lang="zh-CN" altLang="en-US" dirty="0" smtClean="0"/>
              <a:t>            同时，所有的</a:t>
            </a:r>
            <a:r>
              <a:rPr lang="en-US" dirty="0" smtClean="0"/>
              <a:t>.NET Framework</a:t>
            </a:r>
            <a:r>
              <a:rPr lang="zh-CN" altLang="en-US" dirty="0" smtClean="0"/>
              <a:t>应用程序（不仅仅是</a:t>
            </a:r>
            <a:r>
              <a:rPr lang="en-US" dirty="0" smtClean="0"/>
              <a:t>ASP.NET</a:t>
            </a:r>
            <a:r>
              <a:rPr lang="zh-CN" altLang="en-US" dirty="0" smtClean="0"/>
              <a:t>应用程序）都从一个名为</a:t>
            </a:r>
            <a:r>
              <a:rPr lang="en-US" dirty="0" smtClean="0"/>
              <a:t>\Windows\</a:t>
            </a:r>
            <a:r>
              <a:rPr lang="en-US" dirty="0" err="1" smtClean="0"/>
              <a:t>Microsoft.Net</a:t>
            </a:r>
            <a:r>
              <a:rPr lang="en-US" dirty="0" smtClean="0"/>
              <a:t>\Framework\v2.x\</a:t>
            </a:r>
            <a:r>
              <a:rPr lang="en-US" dirty="0" err="1" smtClean="0"/>
              <a:t>Config</a:t>
            </a:r>
            <a:r>
              <a:rPr lang="en-US" dirty="0" smtClean="0"/>
              <a:t>\</a:t>
            </a:r>
            <a:r>
              <a:rPr lang="en-US" dirty="0" err="1" smtClean="0"/>
              <a:t>machine.config.comments</a:t>
            </a:r>
            <a:r>
              <a:rPr lang="zh-CN" altLang="en-US" dirty="0" smtClean="0"/>
              <a:t>的文件继承基本配置设置和默认值。</a:t>
            </a:r>
            <a:r>
              <a:rPr lang="en-US" dirty="0" err="1" smtClean="0"/>
              <a:t>Machine.config</a:t>
            </a:r>
            <a:r>
              <a:rPr lang="zh-CN" altLang="en-US" dirty="0" smtClean="0"/>
              <a:t>文件用于服务器级的配置设置。其中的某些设置不能在位于层次结构中较低级别的配置文件中被重写。</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3.6.4  </a:t>
            </a:r>
            <a:r>
              <a:rPr lang="en-US" b="1" dirty="0" err="1" smtClean="0"/>
              <a:t>Web.config</a:t>
            </a:r>
            <a:r>
              <a:rPr lang="zh-CN" altLang="en-US" b="1" dirty="0" smtClean="0"/>
              <a:t>配置元素</a:t>
            </a:r>
            <a:endParaRPr lang="zh-CN" altLang="en-US" dirty="0"/>
          </a:p>
        </p:txBody>
      </p:sp>
      <p:sp>
        <p:nvSpPr>
          <p:cNvPr id="3" name="内容占位符 2"/>
          <p:cNvSpPr>
            <a:spLocks noGrp="1"/>
          </p:cNvSpPr>
          <p:nvPr>
            <p:ph idx="1"/>
          </p:nvPr>
        </p:nvSpPr>
        <p:spPr>
          <a:xfrm>
            <a:off x="142844" y="1285860"/>
            <a:ext cx="8848756" cy="4929222"/>
          </a:xfrm>
        </p:spPr>
        <p:txBody>
          <a:bodyPr>
            <a:noAutofit/>
          </a:bodyPr>
          <a:lstStyle/>
          <a:p>
            <a:pPr latinLnBrk="1"/>
            <a:r>
              <a:rPr lang="zh-CN" altLang="en-US" sz="2200" dirty="0" smtClean="0"/>
              <a:t>            在上面章节讲解到的例子中，可以看到配置文件中有大量的配置元素，在这一节中将讲解</a:t>
            </a:r>
            <a:r>
              <a:rPr lang="en-US" sz="2200" dirty="0" err="1" smtClean="0"/>
              <a:t>Web.config</a:t>
            </a:r>
            <a:r>
              <a:rPr lang="zh-CN" altLang="en-US" sz="2200" dirty="0" smtClean="0"/>
              <a:t>配置文件中的主要配置元素。</a:t>
            </a:r>
          </a:p>
          <a:p>
            <a:r>
              <a:rPr lang="en-US" sz="2200" b="1" dirty="0" smtClean="0"/>
              <a:t>  1</a:t>
            </a:r>
            <a:r>
              <a:rPr lang="zh-CN" altLang="en-US" sz="2200" b="1" dirty="0" smtClean="0"/>
              <a:t>．</a:t>
            </a:r>
            <a:r>
              <a:rPr lang="en-US" sz="2200" b="1" dirty="0" smtClean="0"/>
              <a:t>&lt;configuration&gt;</a:t>
            </a:r>
            <a:r>
              <a:rPr lang="zh-CN" altLang="en-US" sz="2200" b="1" dirty="0" smtClean="0"/>
              <a:t>节</a:t>
            </a:r>
            <a:endParaRPr lang="zh-CN" altLang="en-US" sz="2200" dirty="0" smtClean="0"/>
          </a:p>
          <a:p>
            <a:pPr latinLnBrk="1"/>
            <a:r>
              <a:rPr lang="zh-CN" altLang="en-US" sz="2200" dirty="0" smtClean="0"/>
              <a:t>           该配置节点为公共语言运行库</a:t>
            </a:r>
            <a:r>
              <a:rPr lang="en-US" sz="2200" dirty="0" smtClean="0"/>
              <a:t>.NET Framework</a:t>
            </a:r>
            <a:r>
              <a:rPr lang="zh-CN" altLang="en-US" sz="2200" dirty="0" smtClean="0"/>
              <a:t>应用程序所使用的每个配置文件中根元素。在其内部封装了其他所有的配置元素节点，其实例如下：</a:t>
            </a:r>
          </a:p>
          <a:p>
            <a:r>
              <a:rPr lang="en-US" sz="2200" dirty="0" smtClean="0"/>
              <a:t>&lt;configuration&gt;</a:t>
            </a:r>
            <a:r>
              <a:rPr lang="zh-CN" altLang="en-US" sz="2200" dirty="0" smtClean="0"/>
              <a:t>其他配置节点元素</a:t>
            </a:r>
            <a:r>
              <a:rPr lang="en-US" sz="2200" dirty="0" smtClean="0"/>
              <a:t> &lt;/configuration&gt;</a:t>
            </a:r>
            <a:endParaRPr lang="en-US" altLang="zh-CN" sz="2200" dirty="0" smtClean="0"/>
          </a:p>
          <a:p>
            <a:r>
              <a:rPr lang="en-US" sz="2200" b="1" dirty="0" smtClean="0"/>
              <a:t>  2</a:t>
            </a:r>
            <a:r>
              <a:rPr lang="zh-CN" altLang="en-US" sz="2200" b="1" dirty="0" smtClean="0"/>
              <a:t>．</a:t>
            </a:r>
            <a:r>
              <a:rPr lang="en-US" sz="2200" b="1" dirty="0" smtClean="0"/>
              <a:t>&lt;</a:t>
            </a:r>
            <a:r>
              <a:rPr lang="en-US" sz="2200" b="1" dirty="0" err="1" smtClean="0"/>
              <a:t>configSections</a:t>
            </a:r>
            <a:r>
              <a:rPr lang="en-US" sz="2200" b="1" dirty="0" smtClean="0"/>
              <a:t>&gt;</a:t>
            </a:r>
            <a:r>
              <a:rPr lang="zh-CN" altLang="en-US" sz="2200" b="1" dirty="0" smtClean="0"/>
              <a:t>节</a:t>
            </a:r>
            <a:endParaRPr lang="zh-CN" altLang="en-US" sz="2200" dirty="0" smtClean="0"/>
          </a:p>
          <a:p>
            <a:r>
              <a:rPr lang="en-US" sz="2200" dirty="0" smtClean="0"/>
              <a:t>            &lt;</a:t>
            </a:r>
            <a:r>
              <a:rPr lang="en-US" sz="2200" dirty="0" err="1" smtClean="0"/>
              <a:t>configSections</a:t>
            </a:r>
            <a:r>
              <a:rPr lang="en-US" sz="2200" dirty="0" smtClean="0"/>
              <a:t>&gt;</a:t>
            </a:r>
            <a:r>
              <a:rPr lang="zh-CN" altLang="en-US" sz="2200" dirty="0" smtClean="0"/>
              <a:t>节主要指定配置节和命名空间，由于</a:t>
            </a:r>
            <a:r>
              <a:rPr lang="en-US" sz="2200" dirty="0" smtClean="0"/>
              <a:t>ASP.NET</a:t>
            </a:r>
            <a:r>
              <a:rPr lang="zh-CN" altLang="en-US" sz="2200" dirty="0" smtClean="0"/>
              <a:t>不对如何处理配置文件内的设置作任何假设，因此这非常必要。但</a:t>
            </a:r>
            <a:r>
              <a:rPr lang="en-US" sz="2200" dirty="0" smtClean="0"/>
              <a:t>ASP.NET</a:t>
            </a:r>
            <a:r>
              <a:rPr lang="zh-CN" altLang="en-US" sz="2200" dirty="0" smtClean="0"/>
              <a:t>会将配置数据的处理，委托给配置节处理程序。在该节中包含如下所示子元素</a:t>
            </a:r>
            <a:r>
              <a:rPr lang="en-US" sz="2200" dirty="0" smtClean="0"/>
              <a:t>clear</a:t>
            </a:r>
            <a:r>
              <a:rPr lang="zh-CN" altLang="en-US" sz="2200" dirty="0" smtClean="0"/>
              <a:t>、</a:t>
            </a:r>
            <a:r>
              <a:rPr lang="en-US" sz="2200" dirty="0" smtClean="0"/>
              <a:t>remove</a:t>
            </a:r>
            <a:r>
              <a:rPr lang="zh-CN" altLang="en-US" sz="2200" dirty="0" smtClean="0"/>
              <a:t>、</a:t>
            </a:r>
            <a:r>
              <a:rPr lang="en-US" sz="2200" dirty="0" smtClean="0"/>
              <a:t>section</a:t>
            </a:r>
            <a:r>
              <a:rPr lang="zh-CN" altLang="en-US" sz="2200" dirty="0" smtClean="0"/>
              <a:t>、</a:t>
            </a:r>
            <a:r>
              <a:rPr lang="en-US" sz="2200" dirty="0" err="1" smtClean="0"/>
              <a:t>sectionGroup</a:t>
            </a:r>
            <a:r>
              <a:rPr lang="zh-CN" altLang="en-US" sz="2200" dirty="0" smtClean="0"/>
              <a:t>，他的父元素的值是</a:t>
            </a:r>
            <a:r>
              <a:rPr lang="en-US" sz="2200" dirty="0" smtClean="0"/>
              <a:t>&lt;configuration&gt;</a:t>
            </a:r>
            <a:r>
              <a:rPr lang="zh-CN" altLang="en-US" sz="2200" dirty="0" smtClean="0"/>
              <a:t>节。</a:t>
            </a:r>
            <a:endParaRPr lang="zh-CN" alt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3.1.1  Response</a:t>
            </a:r>
            <a:r>
              <a:rPr lang="zh-CN" altLang="en-US" b="1" dirty="0" smtClean="0"/>
              <a:t>对象的方法和属性</a:t>
            </a:r>
            <a:endParaRPr lang="zh-CN" altLang="en-US" b="1" dirty="0"/>
          </a:p>
        </p:txBody>
      </p:sp>
      <p:sp>
        <p:nvSpPr>
          <p:cNvPr id="3" name="内容占位符 2"/>
          <p:cNvSpPr>
            <a:spLocks noGrp="1"/>
          </p:cNvSpPr>
          <p:nvPr>
            <p:ph idx="1"/>
          </p:nvPr>
        </p:nvSpPr>
        <p:spPr>
          <a:xfrm>
            <a:off x="214282" y="1500174"/>
            <a:ext cx="8715436" cy="4429156"/>
          </a:xfrm>
        </p:spPr>
        <p:txBody>
          <a:bodyPr>
            <a:normAutofit/>
          </a:bodyPr>
          <a:lstStyle/>
          <a:p>
            <a:pPr latinLnBrk="1"/>
            <a:r>
              <a:rPr lang="zh-CN" altLang="en-US" dirty="0" smtClean="0"/>
              <a:t>          利用</a:t>
            </a:r>
            <a:r>
              <a:rPr lang="en-US" dirty="0" smtClean="0"/>
              <a:t>Response</a:t>
            </a:r>
            <a:r>
              <a:rPr lang="zh-CN" altLang="en-US" dirty="0" smtClean="0"/>
              <a:t>对象的相关属性可以在</a:t>
            </a:r>
            <a:r>
              <a:rPr lang="en-US" dirty="0" smtClean="0"/>
              <a:t>Page</a:t>
            </a:r>
            <a:r>
              <a:rPr lang="zh-CN" altLang="en-US" dirty="0" smtClean="0"/>
              <a:t>页面上创建图像、转到网址、创建</a:t>
            </a:r>
            <a:r>
              <a:rPr lang="en-US" dirty="0" smtClean="0"/>
              <a:t>Cookie</a:t>
            </a:r>
            <a:r>
              <a:rPr lang="zh-CN" altLang="en-US" dirty="0" smtClean="0"/>
              <a:t>等。在这里首先介绍一下</a:t>
            </a:r>
            <a:r>
              <a:rPr lang="en-US" dirty="0" smtClean="0"/>
              <a:t>Response</a:t>
            </a:r>
            <a:r>
              <a:rPr lang="zh-CN" altLang="en-US" dirty="0" smtClean="0"/>
              <a:t>对象的相关属性和方法，如表</a:t>
            </a:r>
            <a:r>
              <a:rPr lang="en-US" dirty="0" smtClean="0"/>
              <a:t>3-1</a:t>
            </a:r>
            <a:r>
              <a:rPr lang="zh-CN" altLang="en-US" dirty="0" smtClean="0"/>
              <a:t>列出了该对象的重要方法和属性。</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3.6.4  </a:t>
            </a:r>
            <a:r>
              <a:rPr lang="en-US" b="1" dirty="0" err="1" smtClean="0"/>
              <a:t>Web.config</a:t>
            </a:r>
            <a:r>
              <a:rPr lang="zh-CN" altLang="en-US" b="1" dirty="0" smtClean="0"/>
              <a:t>配置元素</a:t>
            </a:r>
            <a:endParaRPr lang="zh-CN" altLang="en-US" dirty="0"/>
          </a:p>
        </p:txBody>
      </p:sp>
      <p:sp>
        <p:nvSpPr>
          <p:cNvPr id="3" name="内容占位符 2"/>
          <p:cNvSpPr>
            <a:spLocks noGrp="1"/>
          </p:cNvSpPr>
          <p:nvPr>
            <p:ph idx="1"/>
          </p:nvPr>
        </p:nvSpPr>
        <p:spPr/>
        <p:txBody>
          <a:bodyPr>
            <a:normAutofit fontScale="92500" lnSpcReduction="10000"/>
          </a:bodyPr>
          <a:lstStyle/>
          <a:p>
            <a:pPr latinLnBrk="1"/>
            <a:r>
              <a:rPr lang="zh-CN" altLang="en-US" dirty="0" smtClean="0"/>
              <a:t>        下面首先对该元素下的子元素进行简单介绍：</a:t>
            </a:r>
          </a:p>
          <a:p>
            <a:pPr>
              <a:buFont typeface="Wingdings" pitchFamily="2" charset="2"/>
              <a:buChar char="u"/>
            </a:pPr>
            <a:r>
              <a:rPr lang="en-US" dirty="0" smtClean="0"/>
              <a:t>     Clear  </a:t>
            </a:r>
            <a:r>
              <a:rPr lang="zh-CN" altLang="en-US" dirty="0" smtClean="0"/>
              <a:t>移除对继承的节和节组的所有引用，只允许由当前</a:t>
            </a:r>
            <a:r>
              <a:rPr lang="en-US" dirty="0" smtClean="0"/>
              <a:t>section</a:t>
            </a:r>
            <a:r>
              <a:rPr lang="zh-CN" altLang="en-US" dirty="0" smtClean="0"/>
              <a:t>和</a:t>
            </a:r>
            <a:r>
              <a:rPr lang="en-US" dirty="0" err="1" smtClean="0"/>
              <a:t>sectionGroup</a:t>
            </a:r>
            <a:r>
              <a:rPr lang="zh-CN" altLang="en-US" dirty="0" smtClean="0"/>
              <a:t>元素添加的节和节组。</a:t>
            </a:r>
          </a:p>
          <a:p>
            <a:pPr>
              <a:buFont typeface="Wingdings" pitchFamily="2" charset="2"/>
              <a:buChar char="u"/>
            </a:pPr>
            <a:r>
              <a:rPr lang="en-US" dirty="0" smtClean="0"/>
              <a:t>     Remove  </a:t>
            </a:r>
            <a:r>
              <a:rPr lang="zh-CN" altLang="en-US" dirty="0" smtClean="0"/>
              <a:t>移除对继承的节和节组的引用。</a:t>
            </a:r>
          </a:p>
          <a:p>
            <a:pPr>
              <a:buFont typeface="Wingdings" pitchFamily="2" charset="2"/>
              <a:buChar char="u"/>
            </a:pPr>
            <a:r>
              <a:rPr lang="en-US" dirty="0" smtClean="0"/>
              <a:t>     Section  </a:t>
            </a:r>
            <a:r>
              <a:rPr lang="zh-CN" altLang="en-US" dirty="0" smtClean="0"/>
              <a:t>定义配置节处理程序与配置元素之间的关联。</a:t>
            </a:r>
          </a:p>
          <a:p>
            <a:pPr>
              <a:buFont typeface="Wingdings" pitchFamily="2" charset="2"/>
              <a:buChar char="u"/>
            </a:pPr>
            <a:r>
              <a:rPr lang="en-US" dirty="0" smtClean="0"/>
              <a:t>     </a:t>
            </a:r>
            <a:r>
              <a:rPr lang="en-US" dirty="0" err="1" smtClean="0"/>
              <a:t>sectionGroup</a:t>
            </a:r>
            <a:r>
              <a:rPr lang="en-US" dirty="0" smtClean="0"/>
              <a:t>  </a:t>
            </a:r>
            <a:r>
              <a:rPr lang="zh-CN" altLang="en-US" dirty="0" smtClean="0"/>
              <a:t>定义配置节处理程序与配置节之间的关联。</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3.6.4  </a:t>
            </a:r>
            <a:r>
              <a:rPr lang="en-US" b="1" dirty="0" err="1" smtClean="0"/>
              <a:t>Web.config</a:t>
            </a:r>
            <a:r>
              <a:rPr lang="zh-CN" altLang="en-US" b="1" dirty="0" smtClean="0"/>
              <a:t>配置元素</a:t>
            </a:r>
            <a:endParaRPr lang="zh-CN" altLang="en-US" dirty="0"/>
          </a:p>
        </p:txBody>
      </p:sp>
      <p:sp>
        <p:nvSpPr>
          <p:cNvPr id="3" name="内容占位符 2"/>
          <p:cNvSpPr>
            <a:spLocks noGrp="1"/>
          </p:cNvSpPr>
          <p:nvPr>
            <p:ph idx="1"/>
          </p:nvPr>
        </p:nvSpPr>
        <p:spPr/>
        <p:txBody>
          <a:bodyPr>
            <a:normAutofit fontScale="85000" lnSpcReduction="10000"/>
          </a:bodyPr>
          <a:lstStyle/>
          <a:p>
            <a:r>
              <a:rPr lang="en-US" b="1" dirty="0" smtClean="0"/>
              <a:t> 3</a:t>
            </a:r>
            <a:r>
              <a:rPr lang="zh-CN" altLang="en-US" b="1" dirty="0" smtClean="0"/>
              <a:t>．</a:t>
            </a:r>
            <a:r>
              <a:rPr lang="en-US" b="1" dirty="0" smtClean="0"/>
              <a:t>&lt;</a:t>
            </a:r>
            <a:r>
              <a:rPr lang="en-US" b="1" dirty="0" err="1" smtClean="0"/>
              <a:t>appSettings</a:t>
            </a:r>
            <a:r>
              <a:rPr lang="en-US" b="1" dirty="0" smtClean="0"/>
              <a:t>&gt;</a:t>
            </a:r>
            <a:r>
              <a:rPr lang="zh-CN" altLang="en-US" b="1" dirty="0" smtClean="0"/>
              <a:t>节</a:t>
            </a:r>
            <a:endParaRPr lang="zh-CN" altLang="en-US" dirty="0" smtClean="0"/>
          </a:p>
          <a:p>
            <a:pPr latinLnBrk="1"/>
            <a:r>
              <a:rPr lang="zh-CN" altLang="en-US" dirty="0" smtClean="0"/>
              <a:t>            该节内包含自定义应用程序设置，如文件路径、</a:t>
            </a:r>
            <a:r>
              <a:rPr lang="en-US" dirty="0" smtClean="0"/>
              <a:t>XML Web services URL</a:t>
            </a:r>
            <a:r>
              <a:rPr lang="zh-CN" altLang="en-US" dirty="0" smtClean="0"/>
              <a:t>或者存储在应用程序的</a:t>
            </a:r>
            <a:r>
              <a:rPr lang="en-US" dirty="0" smtClean="0"/>
              <a:t>.</a:t>
            </a:r>
            <a:r>
              <a:rPr lang="en-US" dirty="0" err="1" smtClean="0"/>
              <a:t>ini</a:t>
            </a:r>
            <a:r>
              <a:rPr lang="zh-CN" altLang="en-US" dirty="0" smtClean="0"/>
              <a:t>文件中的任何信息。</a:t>
            </a:r>
          </a:p>
          <a:p>
            <a:r>
              <a:rPr lang="en-US" b="1" dirty="0" smtClean="0"/>
              <a:t> 4</a:t>
            </a:r>
            <a:r>
              <a:rPr lang="zh-CN" altLang="en-US" b="1" dirty="0" smtClean="0"/>
              <a:t>．</a:t>
            </a:r>
            <a:r>
              <a:rPr lang="en-US" b="1" dirty="0" smtClean="0"/>
              <a:t>&lt;</a:t>
            </a:r>
            <a:r>
              <a:rPr lang="en-US" b="1" dirty="0" err="1" smtClean="0"/>
              <a:t>connectionStrings</a:t>
            </a:r>
            <a:r>
              <a:rPr lang="en-US" b="1" dirty="0" smtClean="0"/>
              <a:t>&gt;</a:t>
            </a:r>
            <a:r>
              <a:rPr lang="zh-CN" altLang="en-US" b="1" dirty="0" smtClean="0"/>
              <a:t>节</a:t>
            </a:r>
            <a:endParaRPr lang="zh-CN" altLang="en-US" dirty="0" smtClean="0"/>
          </a:p>
          <a:p>
            <a:r>
              <a:rPr lang="en-US" dirty="0" smtClean="0"/>
              <a:t>            </a:t>
            </a:r>
            <a:r>
              <a:rPr lang="en-US" dirty="0" err="1" smtClean="0"/>
              <a:t>connectionStrings</a:t>
            </a:r>
            <a:r>
              <a:rPr lang="zh-CN" altLang="en-US" dirty="0" smtClean="0"/>
              <a:t>元素为</a:t>
            </a:r>
            <a:r>
              <a:rPr lang="en-US" dirty="0" smtClean="0"/>
              <a:t>ASP.NET</a:t>
            </a:r>
            <a:r>
              <a:rPr lang="zh-CN" altLang="en-US" dirty="0" smtClean="0"/>
              <a:t>应用程序和</a:t>
            </a:r>
            <a:r>
              <a:rPr lang="en-US" dirty="0" smtClean="0"/>
              <a:t>ASP.NET</a:t>
            </a:r>
            <a:r>
              <a:rPr lang="zh-CN" altLang="en-US" dirty="0" smtClean="0"/>
              <a:t>功能指定数据库连接字符串（名称</a:t>
            </a:r>
            <a:r>
              <a:rPr lang="en-US" dirty="0" smtClean="0"/>
              <a:t>/</a:t>
            </a:r>
            <a:r>
              <a:rPr lang="zh-CN" altLang="en-US" dirty="0" smtClean="0"/>
              <a:t>值对的形式）的集合，以及会话、成员资格、个性化设置和角色管理器等功能，均依赖于存储在</a:t>
            </a:r>
            <a:r>
              <a:rPr lang="en-US" dirty="0" err="1" smtClean="0"/>
              <a:t>connectionStrings</a:t>
            </a:r>
            <a:r>
              <a:rPr lang="zh-CN" altLang="en-US" dirty="0" smtClean="0"/>
              <a:t>元素中的连接字符串，还可以使用</a:t>
            </a:r>
            <a:r>
              <a:rPr lang="en-US" dirty="0" err="1" smtClean="0"/>
              <a:t>connectionStrings</a:t>
            </a:r>
            <a:r>
              <a:rPr lang="zh-CN" altLang="en-US" dirty="0" smtClean="0"/>
              <a:t>元素来存储应用程序的连接字符串。</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3.6.4  </a:t>
            </a:r>
            <a:r>
              <a:rPr lang="en-US" b="1" dirty="0" err="1" smtClean="0"/>
              <a:t>Web.config</a:t>
            </a:r>
            <a:r>
              <a:rPr lang="zh-CN" altLang="en-US" b="1" dirty="0" smtClean="0"/>
              <a:t>配置元素</a:t>
            </a:r>
            <a:endParaRPr lang="zh-CN" altLang="en-US" dirty="0"/>
          </a:p>
        </p:txBody>
      </p:sp>
      <p:sp>
        <p:nvSpPr>
          <p:cNvPr id="3" name="内容占位符 2"/>
          <p:cNvSpPr>
            <a:spLocks noGrp="1"/>
          </p:cNvSpPr>
          <p:nvPr>
            <p:ph idx="1"/>
          </p:nvPr>
        </p:nvSpPr>
        <p:spPr>
          <a:xfrm>
            <a:off x="0" y="1285860"/>
            <a:ext cx="8848756" cy="4794265"/>
          </a:xfrm>
        </p:spPr>
        <p:txBody>
          <a:bodyPr>
            <a:noAutofit/>
          </a:bodyPr>
          <a:lstStyle/>
          <a:p>
            <a:r>
              <a:rPr lang="en-US" sz="2800" b="1" dirty="0" smtClean="0"/>
              <a:t> 5</a:t>
            </a:r>
            <a:r>
              <a:rPr lang="zh-CN" altLang="en-US" sz="2800" b="1" dirty="0" smtClean="0"/>
              <a:t>．</a:t>
            </a:r>
            <a:r>
              <a:rPr lang="en-US" sz="2800" b="1" dirty="0" smtClean="0"/>
              <a:t>&lt;compilation&gt;</a:t>
            </a:r>
            <a:r>
              <a:rPr lang="zh-CN" altLang="en-US" sz="2800" b="1" dirty="0" smtClean="0"/>
              <a:t>节</a:t>
            </a:r>
            <a:endParaRPr lang="zh-CN" altLang="en-US" sz="2800" dirty="0" smtClean="0"/>
          </a:p>
          <a:p>
            <a:pPr latinLnBrk="1"/>
            <a:r>
              <a:rPr lang="zh-CN" altLang="en-US" sz="2800" dirty="0" smtClean="0"/>
              <a:t>            该配置节位于</a:t>
            </a:r>
            <a:r>
              <a:rPr lang="en-US" sz="2800" dirty="0" smtClean="0"/>
              <a:t>&lt;</a:t>
            </a:r>
            <a:r>
              <a:rPr lang="en-US" sz="2800" dirty="0" err="1" smtClean="0"/>
              <a:t>system.Web</a:t>
            </a:r>
            <a:r>
              <a:rPr lang="en-US" sz="2800" dirty="0" smtClean="0"/>
              <a:t>&gt;</a:t>
            </a:r>
            <a:r>
              <a:rPr lang="zh-CN" altLang="en-US" sz="2800" dirty="0" smtClean="0"/>
              <a:t>标记中，用于定义使用哪种语言编译器来编译</a:t>
            </a:r>
            <a:r>
              <a:rPr lang="en-US" sz="2800" dirty="0" smtClean="0"/>
              <a:t>Web</a:t>
            </a:r>
            <a:r>
              <a:rPr lang="zh-CN" altLang="en-US" sz="2800" dirty="0" smtClean="0"/>
              <a:t>页面，以及编译页面时是否包含调试信息。他主要对以下</a:t>
            </a:r>
            <a:r>
              <a:rPr lang="en-US" sz="2800" dirty="0" smtClean="0"/>
              <a:t>4</a:t>
            </a:r>
            <a:r>
              <a:rPr lang="zh-CN" altLang="en-US" sz="2800" dirty="0" smtClean="0"/>
              <a:t>种属性进行设置：</a:t>
            </a:r>
          </a:p>
          <a:p>
            <a:pPr>
              <a:buFont typeface="Wingdings" pitchFamily="2" charset="2"/>
              <a:buChar char="u"/>
            </a:pPr>
            <a:r>
              <a:rPr lang="en-US" sz="2800" dirty="0" smtClean="0"/>
              <a:t>       </a:t>
            </a:r>
            <a:r>
              <a:rPr lang="en-US" sz="2800" dirty="0" err="1" smtClean="0"/>
              <a:t>defaultLanguage</a:t>
            </a:r>
            <a:r>
              <a:rPr lang="en-US" sz="2800" dirty="0" smtClean="0"/>
              <a:t>  </a:t>
            </a:r>
            <a:r>
              <a:rPr lang="zh-CN" altLang="en-US" sz="2800" dirty="0" smtClean="0"/>
              <a:t>设置在默认情况下</a:t>
            </a:r>
            <a:r>
              <a:rPr lang="en-US" sz="2800" dirty="0" smtClean="0"/>
              <a:t>Web</a:t>
            </a:r>
            <a:r>
              <a:rPr lang="zh-CN" altLang="en-US" sz="2800" dirty="0" smtClean="0"/>
              <a:t>页面的脚本块中使用的语言。支持的语言有</a:t>
            </a:r>
            <a:r>
              <a:rPr lang="en-US" sz="2800" dirty="0" smtClean="0"/>
              <a:t>Visual </a:t>
            </a:r>
            <a:r>
              <a:rPr lang="en-US" sz="2800" dirty="0" err="1" smtClean="0"/>
              <a:t>Basic.Net</a:t>
            </a:r>
            <a:r>
              <a:rPr lang="zh-CN" altLang="en-US" sz="2800" dirty="0" smtClean="0"/>
              <a:t>，</a:t>
            </a:r>
            <a:r>
              <a:rPr lang="en-US" sz="2800" dirty="0" smtClean="0"/>
              <a:t>C#</a:t>
            </a:r>
            <a:r>
              <a:rPr lang="zh-CN" altLang="en-US" sz="2800" dirty="0" smtClean="0"/>
              <a:t>和</a:t>
            </a:r>
            <a:r>
              <a:rPr lang="en-US" sz="2800" dirty="0" smtClean="0"/>
              <a:t>Jscript</a:t>
            </a:r>
            <a:r>
              <a:rPr lang="zh-CN" altLang="en-US" sz="2800" dirty="0" smtClean="0"/>
              <a:t>。可以选择其中一种，也可以选择多种，方法是使用一个由分号分隔的语言名称列表。</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3.6.4  </a:t>
            </a:r>
            <a:r>
              <a:rPr lang="en-US" b="1" dirty="0" err="1" smtClean="0"/>
              <a:t>Web.config</a:t>
            </a:r>
            <a:r>
              <a:rPr lang="zh-CN" altLang="en-US" b="1" dirty="0" smtClean="0"/>
              <a:t>配置元素</a:t>
            </a:r>
            <a:endParaRPr lang="zh-CN" altLang="en-US" dirty="0"/>
          </a:p>
        </p:txBody>
      </p:sp>
      <p:sp>
        <p:nvSpPr>
          <p:cNvPr id="3" name="内容占位符 2"/>
          <p:cNvSpPr>
            <a:spLocks noGrp="1"/>
          </p:cNvSpPr>
          <p:nvPr>
            <p:ph idx="1"/>
          </p:nvPr>
        </p:nvSpPr>
        <p:spPr/>
        <p:txBody>
          <a:bodyPr/>
          <a:lstStyle/>
          <a:p>
            <a:pPr>
              <a:buFont typeface="Wingdings" pitchFamily="2" charset="2"/>
              <a:buChar char="u"/>
            </a:pPr>
            <a:r>
              <a:rPr lang="en-US" dirty="0" smtClean="0"/>
              <a:t>      debug  </a:t>
            </a:r>
            <a:r>
              <a:rPr lang="zh-CN" altLang="en-US" dirty="0" smtClean="0"/>
              <a:t>设置编译后的</a:t>
            </a:r>
            <a:r>
              <a:rPr lang="en-US" dirty="0" smtClean="0"/>
              <a:t>Web</a:t>
            </a:r>
            <a:r>
              <a:rPr lang="zh-CN" altLang="en-US" dirty="0" smtClean="0"/>
              <a:t>页面是否包含调试信息。其值为</a:t>
            </a:r>
            <a:r>
              <a:rPr lang="en-US" dirty="0" smtClean="0"/>
              <a:t>true</a:t>
            </a:r>
            <a:r>
              <a:rPr lang="zh-CN" altLang="en-US" dirty="0" smtClean="0"/>
              <a:t>时将启用</a:t>
            </a:r>
            <a:r>
              <a:rPr lang="en-US" dirty="0" smtClean="0"/>
              <a:t>ASPX</a:t>
            </a:r>
            <a:r>
              <a:rPr lang="zh-CN" altLang="en-US" dirty="0" smtClean="0"/>
              <a:t>调试；为</a:t>
            </a:r>
            <a:r>
              <a:rPr lang="en-US" dirty="0" smtClean="0"/>
              <a:t>false</a:t>
            </a:r>
            <a:r>
              <a:rPr lang="zh-CN" altLang="en-US" dirty="0" smtClean="0"/>
              <a:t>时，不启用，但可以提高应用程序运行时的性能。</a:t>
            </a:r>
            <a:endParaRPr lang="en-US" dirty="0" smtClean="0"/>
          </a:p>
          <a:p>
            <a:pPr>
              <a:buFont typeface="Wingdings" pitchFamily="2" charset="2"/>
              <a:buChar char="u"/>
            </a:pPr>
            <a:r>
              <a:rPr lang="en-US" dirty="0" smtClean="0"/>
              <a:t>      Explicit  </a:t>
            </a:r>
            <a:r>
              <a:rPr lang="zh-CN" altLang="en-US" dirty="0" smtClean="0"/>
              <a:t>是否启用</a:t>
            </a:r>
            <a:r>
              <a:rPr lang="en-US" dirty="0" smtClean="0"/>
              <a:t>Visual Basic</a:t>
            </a:r>
            <a:r>
              <a:rPr lang="zh-CN" altLang="en-US" dirty="0" smtClean="0"/>
              <a:t>显示编译选项功能。其值为</a:t>
            </a:r>
            <a:r>
              <a:rPr lang="en-US" dirty="0" smtClean="0"/>
              <a:t>true</a:t>
            </a:r>
            <a:r>
              <a:rPr lang="zh-CN" altLang="en-US" dirty="0" smtClean="0"/>
              <a:t>时启用，</a:t>
            </a:r>
            <a:r>
              <a:rPr lang="en-US" dirty="0" smtClean="0"/>
              <a:t>false</a:t>
            </a:r>
            <a:r>
              <a:rPr lang="zh-CN" altLang="en-US" dirty="0" smtClean="0"/>
              <a:t>时不启用。</a:t>
            </a:r>
            <a:endParaRPr lang="en-US" altLang="zh-CN" dirty="0" smtClean="0"/>
          </a:p>
          <a:p>
            <a:pPr>
              <a:buFont typeface="Wingdings" pitchFamily="2" charset="2"/>
              <a:buChar char="u"/>
            </a:pPr>
            <a:r>
              <a:rPr lang="en-US" dirty="0" smtClean="0"/>
              <a:t>      Strict  </a:t>
            </a:r>
            <a:r>
              <a:rPr lang="zh-CN" altLang="en-US" dirty="0" smtClean="0"/>
              <a:t>是否启用</a:t>
            </a:r>
            <a:r>
              <a:rPr lang="en-US" dirty="0" smtClean="0"/>
              <a:t>Visual Basic</a:t>
            </a:r>
            <a:r>
              <a:rPr lang="zh-CN" altLang="en-US" dirty="0" smtClean="0"/>
              <a:t>限制编译选项功能。其值为</a:t>
            </a:r>
            <a:r>
              <a:rPr lang="en-US" dirty="0" smtClean="0"/>
              <a:t>true</a:t>
            </a:r>
            <a:r>
              <a:rPr lang="zh-CN" altLang="en-US" dirty="0" smtClean="0"/>
              <a:t>时启用，</a:t>
            </a:r>
            <a:r>
              <a:rPr lang="en-US" dirty="0" smtClean="0"/>
              <a:t>false</a:t>
            </a:r>
            <a:r>
              <a:rPr lang="zh-CN" altLang="en-US" dirty="0" smtClean="0"/>
              <a:t>时不启用。</a:t>
            </a:r>
            <a:endParaRPr lang="en-US" b="1" dirty="0" smtClean="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3.6.4  </a:t>
            </a:r>
            <a:r>
              <a:rPr lang="en-US" b="1" dirty="0" err="1" smtClean="0"/>
              <a:t>Web.config</a:t>
            </a:r>
            <a:r>
              <a:rPr lang="zh-CN" altLang="en-US" b="1" dirty="0" smtClean="0"/>
              <a:t>配置元素</a:t>
            </a:r>
            <a:endParaRPr lang="zh-CN" altLang="en-US" dirty="0"/>
          </a:p>
        </p:txBody>
      </p:sp>
      <p:sp>
        <p:nvSpPr>
          <p:cNvPr id="3" name="内容占位符 2"/>
          <p:cNvSpPr>
            <a:spLocks noGrp="1"/>
          </p:cNvSpPr>
          <p:nvPr>
            <p:ph idx="1"/>
          </p:nvPr>
        </p:nvSpPr>
        <p:spPr>
          <a:xfrm>
            <a:off x="214282" y="1357298"/>
            <a:ext cx="8777318" cy="4722827"/>
          </a:xfrm>
        </p:spPr>
        <p:txBody>
          <a:bodyPr>
            <a:normAutofit fontScale="62500" lnSpcReduction="20000"/>
          </a:bodyPr>
          <a:lstStyle/>
          <a:p>
            <a:r>
              <a:rPr lang="en-US" sz="3800" b="1" dirty="0" smtClean="0"/>
              <a:t> 6</a:t>
            </a:r>
            <a:r>
              <a:rPr lang="zh-CN" altLang="en-US" sz="3800" b="1" dirty="0" smtClean="0"/>
              <a:t>．</a:t>
            </a:r>
            <a:r>
              <a:rPr lang="en-US" sz="3800" b="1" dirty="0" smtClean="0"/>
              <a:t>&lt;authentication&gt;</a:t>
            </a:r>
            <a:r>
              <a:rPr lang="zh-CN" altLang="en-US" sz="3800" b="1" dirty="0" smtClean="0"/>
              <a:t>节</a:t>
            </a:r>
            <a:endParaRPr lang="zh-CN" altLang="en-US" sz="3800" dirty="0" smtClean="0"/>
          </a:p>
          <a:p>
            <a:pPr latinLnBrk="1"/>
            <a:r>
              <a:rPr lang="en-US" sz="3800" dirty="0" smtClean="0"/>
              <a:t>            authentication</a:t>
            </a:r>
            <a:r>
              <a:rPr lang="zh-CN" altLang="en-US" sz="3800" dirty="0" smtClean="0"/>
              <a:t>元素为</a:t>
            </a:r>
            <a:r>
              <a:rPr lang="en-US" sz="3800" dirty="0" smtClean="0"/>
              <a:t>ASP.NET</a:t>
            </a:r>
            <a:r>
              <a:rPr lang="zh-CN" altLang="en-US" sz="3800" dirty="0" smtClean="0"/>
              <a:t>应用程序配置</a:t>
            </a:r>
            <a:r>
              <a:rPr lang="en-US" sz="3800" dirty="0" smtClean="0"/>
              <a:t>ASP.NET</a:t>
            </a:r>
            <a:r>
              <a:rPr lang="zh-CN" altLang="en-US" sz="3800" dirty="0" smtClean="0"/>
              <a:t>身份验证方案。身份验证方案确定如何识别要查看</a:t>
            </a:r>
            <a:r>
              <a:rPr lang="en-US" sz="3800" dirty="0" smtClean="0"/>
              <a:t>ASP.NET</a:t>
            </a:r>
            <a:r>
              <a:rPr lang="zh-CN" altLang="en-US" sz="3800" dirty="0" smtClean="0"/>
              <a:t>应用程序的用户。</a:t>
            </a:r>
          </a:p>
          <a:p>
            <a:r>
              <a:rPr lang="en-US" sz="3800" b="1" dirty="0" smtClean="0"/>
              <a:t> 7</a:t>
            </a:r>
            <a:r>
              <a:rPr lang="zh-CN" altLang="en-US" sz="3800" b="1" dirty="0" smtClean="0"/>
              <a:t>．</a:t>
            </a:r>
            <a:r>
              <a:rPr lang="en-US" sz="3800" b="1" dirty="0" smtClean="0"/>
              <a:t>&lt;</a:t>
            </a:r>
            <a:r>
              <a:rPr lang="en-US" sz="3800" b="1" dirty="0" err="1" smtClean="0"/>
              <a:t>customErrors</a:t>
            </a:r>
            <a:r>
              <a:rPr lang="en-US" sz="3800" b="1" dirty="0" smtClean="0"/>
              <a:t>&gt;</a:t>
            </a:r>
            <a:r>
              <a:rPr lang="zh-CN" altLang="en-US" sz="3800" b="1" dirty="0" smtClean="0"/>
              <a:t>节</a:t>
            </a:r>
            <a:endParaRPr lang="zh-CN" altLang="en-US" sz="3800" dirty="0" smtClean="0"/>
          </a:p>
          <a:p>
            <a:pPr latinLnBrk="1"/>
            <a:r>
              <a:rPr lang="zh-CN" altLang="en-US" sz="3800" dirty="0" smtClean="0"/>
              <a:t>            完整的异常信息包括确切的服务器异常信息和服务器堆栈跟踪信息。筛选后的信息包括标准的远程异常信息，但不包括服务器堆栈跟踪信息。该配置元素用于完成两项工作：一是启用或者禁止自定义错误；二是在指定的错误发生时，将用户重定向到某个</a:t>
            </a:r>
            <a:r>
              <a:rPr lang="en-US" sz="3800" dirty="0" smtClean="0"/>
              <a:t>URL</a:t>
            </a:r>
            <a:r>
              <a:rPr lang="zh-CN" altLang="en-US" sz="3800" dirty="0" smtClean="0"/>
              <a:t>。他只有一个属性并且是必选的属性即</a:t>
            </a:r>
            <a:r>
              <a:rPr lang="en-US" sz="3800" dirty="0" smtClean="0"/>
              <a:t>mode</a:t>
            </a:r>
            <a:r>
              <a:rPr lang="zh-CN" altLang="en-US" sz="3800" dirty="0" smtClean="0"/>
              <a:t>属性，该节点语法格式如下代码所示：</a:t>
            </a:r>
          </a:p>
          <a:p>
            <a:r>
              <a:rPr lang="en-US" sz="3800" dirty="0" smtClean="0"/>
              <a:t>           &lt;</a:t>
            </a:r>
            <a:r>
              <a:rPr lang="en-US" sz="3800" dirty="0" err="1" smtClean="0"/>
              <a:t>customErrors</a:t>
            </a:r>
            <a:r>
              <a:rPr lang="en-US" sz="3800" dirty="0" smtClean="0"/>
              <a:t>  </a:t>
            </a:r>
            <a:endParaRPr lang="zh-CN" altLang="en-US" sz="3800" dirty="0" smtClean="0"/>
          </a:p>
          <a:p>
            <a:r>
              <a:rPr lang="en-US" sz="3800" dirty="0" smtClean="0"/>
              <a:t>          mode="</a:t>
            </a:r>
            <a:r>
              <a:rPr lang="en-US" sz="3800" dirty="0" err="1" smtClean="0"/>
              <a:t>Off|On|RemoteOnly</a:t>
            </a:r>
            <a:r>
              <a:rPr lang="en-US" sz="3800" dirty="0" smtClean="0"/>
              <a:t>" </a:t>
            </a:r>
            <a:endParaRPr lang="zh-CN" altLang="en-US" sz="3800" dirty="0" smtClean="0"/>
          </a:p>
          <a:p>
            <a:r>
              <a:rPr lang="en-US" sz="3800" dirty="0" smtClean="0"/>
              <a:t>            /&gt;</a:t>
            </a:r>
            <a:endParaRPr lang="zh-CN" altLang="en-US" sz="3800" dirty="0" smtClean="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3.6.4  </a:t>
            </a:r>
            <a:r>
              <a:rPr lang="en-US" b="1" dirty="0" err="1" smtClean="0"/>
              <a:t>Web.config</a:t>
            </a:r>
            <a:r>
              <a:rPr lang="zh-CN" altLang="en-US" b="1" dirty="0" smtClean="0"/>
              <a:t>配置元素</a:t>
            </a:r>
            <a:endParaRPr lang="zh-CN" altLang="en-US" dirty="0"/>
          </a:p>
        </p:txBody>
      </p:sp>
      <p:sp>
        <p:nvSpPr>
          <p:cNvPr id="3" name="内容占位符 2"/>
          <p:cNvSpPr>
            <a:spLocks noGrp="1"/>
          </p:cNvSpPr>
          <p:nvPr>
            <p:ph idx="1"/>
          </p:nvPr>
        </p:nvSpPr>
        <p:spPr/>
        <p:txBody>
          <a:bodyPr>
            <a:normAutofit fontScale="77500" lnSpcReduction="20000"/>
          </a:bodyPr>
          <a:lstStyle/>
          <a:p>
            <a:r>
              <a:rPr lang="en-US" b="1" dirty="0" smtClean="0"/>
              <a:t> 8</a:t>
            </a:r>
            <a:r>
              <a:rPr lang="zh-CN" altLang="en-US" b="1" dirty="0" smtClean="0"/>
              <a:t>．</a:t>
            </a:r>
            <a:r>
              <a:rPr lang="en-US" b="1" dirty="0" smtClean="0"/>
              <a:t>&lt;globalization&gt;</a:t>
            </a:r>
            <a:r>
              <a:rPr lang="zh-CN" altLang="en-US" b="1" dirty="0" smtClean="0"/>
              <a:t>节</a:t>
            </a:r>
          </a:p>
          <a:p>
            <a:pPr latinLnBrk="1"/>
            <a:r>
              <a:rPr lang="zh-CN" altLang="en-US" dirty="0" smtClean="0"/>
              <a:t>           如果服务器或者应用程序的</a:t>
            </a:r>
            <a:r>
              <a:rPr lang="en-US" dirty="0" err="1" smtClean="0"/>
              <a:t>fileEncoding</a:t>
            </a:r>
            <a:r>
              <a:rPr lang="zh-CN" altLang="en-US" dirty="0" smtClean="0"/>
              <a:t>属性设置已配置为使用</a:t>
            </a:r>
            <a:r>
              <a:rPr lang="en-US" dirty="0" smtClean="0"/>
              <a:t>UTF-16</a:t>
            </a:r>
            <a:r>
              <a:rPr lang="zh-CN" altLang="en-US" dirty="0" smtClean="0"/>
              <a:t>，但</a:t>
            </a:r>
            <a:r>
              <a:rPr lang="en-US" dirty="0" smtClean="0"/>
              <a:t>UTF-16</a:t>
            </a:r>
            <a:r>
              <a:rPr lang="zh-CN" altLang="en-US" dirty="0" smtClean="0"/>
              <a:t>不是配置文件范围内的</a:t>
            </a:r>
            <a:r>
              <a:rPr lang="en-US" dirty="0" smtClean="0"/>
              <a:t>.</a:t>
            </a:r>
            <a:r>
              <a:rPr lang="en-US" dirty="0" err="1" smtClean="0"/>
              <a:t>aspx</a:t>
            </a:r>
            <a:r>
              <a:rPr lang="zh-CN" altLang="en-US" dirty="0" smtClean="0"/>
              <a:t>页所使用的编码，则发送到客户端浏览器的输出将会损坏，并且可能会显示页的源代码。确保已配置的</a:t>
            </a:r>
            <a:r>
              <a:rPr lang="en-US" dirty="0" err="1" smtClean="0"/>
              <a:t>fileEncoding</a:t>
            </a:r>
            <a:r>
              <a:rPr lang="zh-CN" altLang="en-US" dirty="0" smtClean="0"/>
              <a:t>值与该页中使用的编码相符。该节点主要包括一下三种属性：</a:t>
            </a:r>
          </a:p>
          <a:p>
            <a:pPr>
              <a:buFont typeface="Wingdings" pitchFamily="2" charset="2"/>
              <a:buChar char="u"/>
            </a:pPr>
            <a:r>
              <a:rPr lang="en-US" dirty="0" smtClean="0"/>
              <a:t>     </a:t>
            </a:r>
            <a:r>
              <a:rPr lang="en-US" dirty="0" err="1" smtClean="0"/>
              <a:t>fileEncoding</a:t>
            </a:r>
            <a:r>
              <a:rPr lang="en-US" dirty="0" smtClean="0"/>
              <a:t>  </a:t>
            </a:r>
            <a:r>
              <a:rPr lang="zh-CN" altLang="en-US" dirty="0" smtClean="0"/>
              <a:t>用于定义编码类型，供分析</a:t>
            </a:r>
            <a:r>
              <a:rPr lang="en-US" dirty="0" smtClean="0"/>
              <a:t>ASPX</a:t>
            </a:r>
            <a:r>
              <a:rPr lang="zh-CN" altLang="en-US" dirty="0" smtClean="0"/>
              <a:t>，</a:t>
            </a:r>
            <a:r>
              <a:rPr lang="en-US" dirty="0" smtClean="0"/>
              <a:t>ASAX</a:t>
            </a:r>
            <a:r>
              <a:rPr lang="zh-CN" altLang="en-US" dirty="0" smtClean="0"/>
              <a:t>和</a:t>
            </a:r>
            <a:r>
              <a:rPr lang="en-US" dirty="0" smtClean="0"/>
              <a:t>ASMX</a:t>
            </a:r>
            <a:r>
              <a:rPr lang="zh-CN" altLang="en-US" dirty="0" smtClean="0"/>
              <a:t>文件时使用。他可以是下述任何编码类型。</a:t>
            </a:r>
          </a:p>
          <a:p>
            <a:pPr>
              <a:buFont typeface="Wingdings" pitchFamily="2" charset="2"/>
              <a:buChar char="u"/>
            </a:pPr>
            <a:r>
              <a:rPr lang="en-US" dirty="0" smtClean="0"/>
              <a:t>     </a:t>
            </a:r>
            <a:r>
              <a:rPr lang="en-US" dirty="0" err="1" smtClean="0"/>
              <a:t>requestEncoding</a:t>
            </a:r>
            <a:r>
              <a:rPr lang="en-US" dirty="0" smtClean="0"/>
              <a:t>  </a:t>
            </a:r>
            <a:r>
              <a:rPr lang="zh-CN" altLang="en-US" dirty="0" smtClean="0"/>
              <a:t>指定</a:t>
            </a:r>
            <a:r>
              <a:rPr lang="en-US" dirty="0" smtClean="0"/>
              <a:t>ASP.NET</a:t>
            </a:r>
            <a:r>
              <a:rPr lang="zh-CN" altLang="en-US" dirty="0" smtClean="0"/>
              <a:t>处理的每个请求的编码类型，其可能的取值与</a:t>
            </a:r>
            <a:r>
              <a:rPr lang="en-US" dirty="0" err="1" smtClean="0"/>
              <a:t>fileEncoding</a:t>
            </a:r>
            <a:r>
              <a:rPr lang="zh-CN" altLang="en-US" dirty="0" smtClean="0"/>
              <a:t>特性相同。</a:t>
            </a:r>
          </a:p>
          <a:p>
            <a:pPr>
              <a:buFont typeface="Wingdings" pitchFamily="2" charset="2"/>
              <a:buChar char="u"/>
            </a:pPr>
            <a:r>
              <a:rPr lang="en-US" dirty="0" smtClean="0"/>
              <a:t>     </a:t>
            </a:r>
            <a:r>
              <a:rPr lang="en-US" dirty="0" err="1" smtClean="0"/>
              <a:t>responseEncoding</a:t>
            </a:r>
            <a:r>
              <a:rPr lang="en-US" dirty="0" smtClean="0"/>
              <a:t>  </a:t>
            </a:r>
            <a:r>
              <a:rPr lang="zh-CN" altLang="en-US" dirty="0" smtClean="0"/>
              <a:t>指定</a:t>
            </a:r>
            <a:r>
              <a:rPr lang="en-US" dirty="0" smtClean="0"/>
              <a:t>ASP.NET</a:t>
            </a:r>
            <a:r>
              <a:rPr lang="zh-CN" altLang="en-US" dirty="0" smtClean="0"/>
              <a:t>处理的每个响应的编码类型，其可能的取值与</a:t>
            </a:r>
            <a:r>
              <a:rPr lang="en-US" dirty="0" err="1" smtClean="0"/>
              <a:t>fileEncoding</a:t>
            </a:r>
            <a:r>
              <a:rPr lang="zh-CN" altLang="en-US" dirty="0" smtClean="0"/>
              <a:t>特性相同。</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3.6.4  </a:t>
            </a:r>
            <a:r>
              <a:rPr lang="en-US" b="1" dirty="0" err="1" smtClean="0"/>
              <a:t>Web.config</a:t>
            </a:r>
            <a:r>
              <a:rPr lang="zh-CN" altLang="en-US" b="1" dirty="0" smtClean="0"/>
              <a:t>配置元素</a:t>
            </a:r>
            <a:endParaRPr lang="zh-CN" altLang="en-US" dirty="0"/>
          </a:p>
        </p:txBody>
      </p:sp>
      <p:sp>
        <p:nvSpPr>
          <p:cNvPr id="3" name="内容占位符 2"/>
          <p:cNvSpPr>
            <a:spLocks noGrp="1"/>
          </p:cNvSpPr>
          <p:nvPr>
            <p:ph idx="1"/>
          </p:nvPr>
        </p:nvSpPr>
        <p:spPr/>
        <p:txBody>
          <a:bodyPr>
            <a:normAutofit fontScale="92500" lnSpcReduction="20000"/>
          </a:bodyPr>
          <a:lstStyle/>
          <a:p>
            <a:r>
              <a:rPr lang="en-US" b="1" dirty="0" smtClean="0"/>
              <a:t> 9</a:t>
            </a:r>
            <a:r>
              <a:rPr lang="zh-CN" altLang="en-US" b="1" dirty="0" smtClean="0"/>
              <a:t>．</a:t>
            </a:r>
            <a:r>
              <a:rPr lang="en-US" b="1" dirty="0" smtClean="0"/>
              <a:t>&lt;</a:t>
            </a:r>
            <a:r>
              <a:rPr lang="en-US" b="1" dirty="0" err="1" smtClean="0"/>
              <a:t>sessionState</a:t>
            </a:r>
            <a:r>
              <a:rPr lang="en-US" b="1" dirty="0" smtClean="0"/>
              <a:t>&gt;</a:t>
            </a:r>
            <a:r>
              <a:rPr lang="zh-CN" altLang="en-US" b="1" dirty="0" smtClean="0"/>
              <a:t>节</a:t>
            </a:r>
            <a:endParaRPr lang="zh-CN" altLang="en-US" dirty="0" smtClean="0"/>
          </a:p>
          <a:p>
            <a:r>
              <a:rPr lang="en-US" dirty="0" smtClean="0"/>
              <a:t>           &lt;</a:t>
            </a:r>
            <a:r>
              <a:rPr lang="en-US" dirty="0" err="1" smtClean="0"/>
              <a:t>sessionState</a:t>
            </a:r>
            <a:r>
              <a:rPr lang="en-US" dirty="0" smtClean="0"/>
              <a:t>&gt;</a:t>
            </a:r>
            <a:r>
              <a:rPr lang="zh-CN" altLang="en-US" dirty="0" smtClean="0"/>
              <a:t>元素配置当前应用程序的会话状态设置。新客户端在开始与</a:t>
            </a:r>
            <a:r>
              <a:rPr lang="en-US" dirty="0" smtClean="0"/>
              <a:t>Web</a:t>
            </a:r>
            <a:r>
              <a:rPr lang="zh-CN" altLang="en-US" dirty="0" smtClean="0"/>
              <a:t>应用程序交互时，会发出一个会话</a:t>
            </a:r>
            <a:r>
              <a:rPr lang="en-US" dirty="0" smtClean="0"/>
              <a:t>ID</a:t>
            </a:r>
            <a:r>
              <a:rPr lang="zh-CN" altLang="en-US" dirty="0" smtClean="0"/>
              <a:t>，并且该</a:t>
            </a:r>
            <a:r>
              <a:rPr lang="en-US" dirty="0" smtClean="0"/>
              <a:t>ID</a:t>
            </a:r>
            <a:r>
              <a:rPr lang="zh-CN" altLang="en-US" dirty="0" smtClean="0"/>
              <a:t>将与会话有效期间从同一客户端发出的所有后续请求关联。此</a:t>
            </a:r>
            <a:r>
              <a:rPr lang="en-US" dirty="0" smtClean="0"/>
              <a:t>ID</a:t>
            </a:r>
            <a:r>
              <a:rPr lang="zh-CN" altLang="en-US" dirty="0" smtClean="0"/>
              <a:t>用于在不同的请求中保持与客户端会话关联的服务器端状态。</a:t>
            </a:r>
            <a:r>
              <a:rPr lang="en-US" dirty="0" smtClean="0"/>
              <a:t>&lt;</a:t>
            </a:r>
            <a:r>
              <a:rPr lang="en-US" dirty="0" err="1" smtClean="0"/>
              <a:t>sessionState</a:t>
            </a:r>
            <a:r>
              <a:rPr lang="en-US" dirty="0" smtClean="0"/>
              <a:t>&gt;</a:t>
            </a:r>
            <a:r>
              <a:rPr lang="zh-CN" altLang="en-US" dirty="0" smtClean="0"/>
              <a:t>元素控制</a:t>
            </a:r>
            <a:r>
              <a:rPr lang="en-US" dirty="0" smtClean="0"/>
              <a:t>ASP.NET</a:t>
            </a:r>
            <a:r>
              <a:rPr lang="zh-CN" altLang="en-US" dirty="0" smtClean="0"/>
              <a:t>应用程序如何为每个客户端建立并保持这种关联。这种机制非常灵活，可以为您提供许多功能，其中包括承载进程外的会话状态信息，以及在不使用</a:t>
            </a:r>
            <a:r>
              <a:rPr lang="en-US" dirty="0" smtClean="0"/>
              <a:t>Cookie</a:t>
            </a:r>
            <a:r>
              <a:rPr lang="zh-CN" altLang="en-US" dirty="0" smtClean="0"/>
              <a:t>的情况下跟踪状态。</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3.1.1  Response</a:t>
            </a:r>
            <a:r>
              <a:rPr lang="zh-CN" altLang="en-US" b="1" dirty="0" smtClean="0"/>
              <a:t>对象的方法和属性</a:t>
            </a:r>
            <a:endParaRPr lang="zh-CN" altLang="en-US" dirty="0"/>
          </a:p>
        </p:txBody>
      </p:sp>
      <p:graphicFrame>
        <p:nvGraphicFramePr>
          <p:cNvPr id="4" name="内容占位符 3"/>
          <p:cNvGraphicFramePr>
            <a:graphicFrameLocks noGrp="1"/>
          </p:cNvGraphicFramePr>
          <p:nvPr>
            <p:ph idx="1"/>
          </p:nvPr>
        </p:nvGraphicFramePr>
        <p:xfrm>
          <a:off x="214282" y="2000240"/>
          <a:ext cx="8686800" cy="3981279"/>
        </p:xfrm>
        <a:graphic>
          <a:graphicData uri="http://schemas.openxmlformats.org/drawingml/2006/table">
            <a:tbl>
              <a:tblPr firstRow="1" bandRow="1">
                <a:tableStyleId>{5C22544A-7EE6-4342-B048-85BDC9FD1C3A}</a:tableStyleId>
              </a:tblPr>
              <a:tblGrid>
                <a:gridCol w="2266936"/>
                <a:gridCol w="6419864"/>
              </a:tblGrid>
              <a:tr h="505770">
                <a:tc>
                  <a:txBody>
                    <a:bodyPr/>
                    <a:lstStyle/>
                    <a:p>
                      <a:pPr algn="just">
                        <a:spcAft>
                          <a:spcPts val="0"/>
                        </a:spcAft>
                      </a:pPr>
                      <a:r>
                        <a:rPr lang="zh-CN" sz="2000" b="1" kern="100" dirty="0">
                          <a:latin typeface="Times New Roman"/>
                          <a:ea typeface="宋体"/>
                        </a:rPr>
                        <a:t>名称</a:t>
                      </a:r>
                      <a:endParaRPr lang="zh-CN" sz="2000" kern="100" dirty="0">
                        <a:latin typeface="Times New Roman"/>
                        <a:ea typeface="宋体"/>
                      </a:endParaRPr>
                    </a:p>
                  </a:txBody>
                  <a:tcPr marL="68580" marR="68580" marT="0" marB="0" anchor="ctr"/>
                </a:tc>
                <a:tc>
                  <a:txBody>
                    <a:bodyPr/>
                    <a:lstStyle/>
                    <a:p>
                      <a:pPr algn="just">
                        <a:spcAft>
                          <a:spcPts val="0"/>
                        </a:spcAft>
                      </a:pPr>
                      <a:r>
                        <a:rPr lang="zh-CN" sz="2000" b="1" kern="100" dirty="0">
                          <a:latin typeface="Times New Roman"/>
                          <a:ea typeface="宋体"/>
                        </a:rPr>
                        <a:t>说明</a:t>
                      </a:r>
                      <a:endParaRPr lang="zh-CN" sz="2000" kern="100" dirty="0">
                        <a:latin typeface="Times New Roman"/>
                        <a:ea typeface="宋体"/>
                      </a:endParaRPr>
                    </a:p>
                  </a:txBody>
                  <a:tcPr marL="68580" marR="68580" marT="0" marB="0" anchor="ctr"/>
                </a:tc>
              </a:tr>
              <a:tr h="583253">
                <a:tc>
                  <a:txBody>
                    <a:bodyPr/>
                    <a:lstStyle/>
                    <a:p>
                      <a:pPr algn="just">
                        <a:spcAft>
                          <a:spcPts val="0"/>
                        </a:spcAft>
                      </a:pPr>
                      <a:r>
                        <a:rPr lang="en-US" sz="2000" kern="100">
                          <a:latin typeface="Times New Roman"/>
                          <a:ea typeface="宋体"/>
                        </a:rPr>
                        <a:t>AppendCookie</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基础结构。将一个</a:t>
                      </a:r>
                      <a:r>
                        <a:rPr lang="en-US" sz="2000" kern="100">
                          <a:latin typeface="Times New Roman"/>
                          <a:ea typeface="宋体"/>
                        </a:rPr>
                        <a:t>HTTPCookie</a:t>
                      </a:r>
                      <a:r>
                        <a:rPr lang="zh-CN" sz="2000" kern="100">
                          <a:latin typeface="Times New Roman"/>
                          <a:ea typeface="宋体"/>
                        </a:rPr>
                        <a:t>添加到内部</a:t>
                      </a:r>
                      <a:r>
                        <a:rPr lang="en-US" sz="2000" kern="100">
                          <a:latin typeface="Times New Roman"/>
                          <a:ea typeface="宋体"/>
                        </a:rPr>
                        <a:t>Cookie</a:t>
                      </a:r>
                      <a:r>
                        <a:rPr lang="zh-CN" sz="2000" kern="100">
                          <a:latin typeface="Times New Roman"/>
                          <a:ea typeface="宋体"/>
                        </a:rPr>
                        <a:t>集合</a:t>
                      </a:r>
                    </a:p>
                  </a:txBody>
                  <a:tcPr marL="68580" marR="68580" marT="0" marB="0" anchor="ctr"/>
                </a:tc>
              </a:tr>
              <a:tr h="583168">
                <a:tc>
                  <a:txBody>
                    <a:bodyPr/>
                    <a:lstStyle/>
                    <a:p>
                      <a:pPr algn="just">
                        <a:spcAft>
                          <a:spcPts val="0"/>
                        </a:spcAft>
                      </a:pPr>
                      <a:r>
                        <a:rPr lang="en-US" sz="2000" kern="100">
                          <a:latin typeface="Times New Roman"/>
                          <a:ea typeface="宋体"/>
                        </a:rPr>
                        <a:t>AppendHeader</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将</a:t>
                      </a:r>
                      <a:r>
                        <a:rPr lang="en-US" sz="2000" kern="100">
                          <a:latin typeface="Times New Roman"/>
                          <a:ea typeface="宋体"/>
                        </a:rPr>
                        <a:t>HTTP</a:t>
                      </a:r>
                      <a:r>
                        <a:rPr lang="zh-CN" sz="2000" kern="100">
                          <a:latin typeface="Times New Roman"/>
                          <a:ea typeface="宋体"/>
                        </a:rPr>
                        <a:t>头添加到输出流</a:t>
                      </a:r>
                    </a:p>
                  </a:txBody>
                  <a:tcPr marL="68580" marR="68580" marT="0" marB="0" anchor="ctr"/>
                </a:tc>
              </a:tr>
              <a:tr h="583083">
                <a:tc>
                  <a:txBody>
                    <a:bodyPr/>
                    <a:lstStyle/>
                    <a:p>
                      <a:pPr algn="just">
                        <a:spcAft>
                          <a:spcPts val="0"/>
                        </a:spcAft>
                      </a:pPr>
                      <a:r>
                        <a:rPr lang="en-US" sz="2000" kern="100">
                          <a:latin typeface="Times New Roman"/>
                          <a:ea typeface="宋体"/>
                        </a:rPr>
                        <a:t>BinaryWrite</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将一个二进制字符串写入</a:t>
                      </a:r>
                      <a:r>
                        <a:rPr lang="en-US" sz="2000" kern="100">
                          <a:latin typeface="Times New Roman"/>
                          <a:ea typeface="宋体"/>
                        </a:rPr>
                        <a:t>HTTP</a:t>
                      </a:r>
                      <a:r>
                        <a:rPr lang="zh-CN" sz="2000" kern="100">
                          <a:latin typeface="Times New Roman"/>
                          <a:ea typeface="宋体"/>
                        </a:rPr>
                        <a:t>输出流</a:t>
                      </a:r>
                    </a:p>
                  </a:txBody>
                  <a:tcPr marL="68580" marR="68580" marT="0" marB="0" anchor="ctr"/>
                </a:tc>
              </a:tr>
              <a:tr h="505770">
                <a:tc>
                  <a:txBody>
                    <a:bodyPr/>
                    <a:lstStyle/>
                    <a:p>
                      <a:pPr algn="just">
                        <a:spcAft>
                          <a:spcPts val="0"/>
                        </a:spcAft>
                      </a:pPr>
                      <a:r>
                        <a:rPr lang="en-US" sz="2000" kern="100">
                          <a:latin typeface="Times New Roman"/>
                          <a:ea typeface="宋体"/>
                        </a:rPr>
                        <a:t>Clear</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dirty="0">
                          <a:latin typeface="Times New Roman"/>
                          <a:ea typeface="宋体"/>
                        </a:rPr>
                        <a:t>清除缓冲区流中的所有内容输出</a:t>
                      </a:r>
                    </a:p>
                  </a:txBody>
                  <a:tcPr marL="68580" marR="68580" marT="0" marB="0" anchor="ctr"/>
                </a:tc>
              </a:tr>
              <a:tr h="505770">
                <a:tc>
                  <a:txBody>
                    <a:bodyPr/>
                    <a:lstStyle/>
                    <a:p>
                      <a:pPr algn="just">
                        <a:spcAft>
                          <a:spcPts val="0"/>
                        </a:spcAft>
                      </a:pPr>
                      <a:r>
                        <a:rPr lang="en-US" sz="2000" kern="100" dirty="0">
                          <a:latin typeface="Times New Roman"/>
                          <a:ea typeface="宋体"/>
                        </a:rPr>
                        <a:t>Close</a:t>
                      </a:r>
                      <a:r>
                        <a:rPr lang="zh-CN" sz="2000" kern="100" dirty="0">
                          <a:latin typeface="Times New Roman"/>
                          <a:ea typeface="宋体"/>
                        </a:rPr>
                        <a:t>方法</a:t>
                      </a:r>
                    </a:p>
                  </a:txBody>
                  <a:tcPr marL="68580" marR="68580" marT="0" marB="0" anchor="ctr"/>
                </a:tc>
                <a:tc>
                  <a:txBody>
                    <a:bodyPr/>
                    <a:lstStyle/>
                    <a:p>
                      <a:pPr algn="just">
                        <a:spcAft>
                          <a:spcPts val="0"/>
                        </a:spcAft>
                      </a:pPr>
                      <a:r>
                        <a:rPr lang="zh-CN" sz="2000" kern="100" dirty="0">
                          <a:latin typeface="Times New Roman"/>
                          <a:ea typeface="宋体"/>
                        </a:rPr>
                        <a:t>关闭到客户端的套接字</a:t>
                      </a:r>
                      <a:r>
                        <a:rPr lang="zh-CN" sz="2000" kern="100" dirty="0" smtClean="0">
                          <a:latin typeface="Times New Roman"/>
                          <a:ea typeface="宋体"/>
                        </a:rPr>
                        <a:t>连接</a:t>
                      </a:r>
                      <a:endParaRPr lang="en-US" altLang="zh-CN" sz="2000" kern="100" dirty="0" smtClean="0">
                        <a:latin typeface="Times New Roman"/>
                        <a:ea typeface="宋体"/>
                      </a:endParaRPr>
                    </a:p>
                  </a:txBody>
                  <a:tcPr marL="68580" marR="68580" marT="0" marB="0" anchor="ctr"/>
                </a:tc>
              </a:tr>
              <a:tr h="714465">
                <a:tc>
                  <a:txBody>
                    <a:bodyPr/>
                    <a:lstStyle/>
                    <a:p>
                      <a:pPr marL="0" algn="just" rtl="0" eaLnBrk="1" latinLnBrk="0" hangingPunct="1">
                        <a:spcAft>
                          <a:spcPts val="0"/>
                        </a:spcAft>
                      </a:pPr>
                      <a:r>
                        <a:rPr kumimoji="0" lang="en-US" sz="2000" kern="100" dirty="0">
                          <a:solidFill>
                            <a:schemeClr val="dk1"/>
                          </a:solidFill>
                          <a:latin typeface="Times New Roman"/>
                          <a:ea typeface="宋体"/>
                          <a:cs typeface="+mn-cs"/>
                        </a:rPr>
                        <a:t>End</a:t>
                      </a:r>
                      <a:r>
                        <a:rPr kumimoji="0" lang="zh-CN" sz="2000" kern="100" dirty="0">
                          <a:solidFill>
                            <a:schemeClr val="dk1"/>
                          </a:solidFill>
                          <a:latin typeface="Times New Roman"/>
                          <a:ea typeface="宋体"/>
                          <a:cs typeface="+mn-cs"/>
                        </a:rPr>
                        <a:t>方法</a:t>
                      </a:r>
                    </a:p>
                  </a:txBody>
                  <a:tcPr marL="68580" marR="68580" marT="0" marB="0" anchor="ctr"/>
                </a:tc>
                <a:tc>
                  <a:txBody>
                    <a:bodyPr/>
                    <a:lstStyle/>
                    <a:p>
                      <a:pPr marL="0" algn="just" rtl="0" eaLnBrk="1" latinLnBrk="0" hangingPunct="1">
                        <a:spcAft>
                          <a:spcPts val="0"/>
                        </a:spcAft>
                      </a:pPr>
                      <a:r>
                        <a:rPr kumimoji="0" lang="zh-CN" sz="2000" kern="100" dirty="0">
                          <a:solidFill>
                            <a:schemeClr val="dk1"/>
                          </a:solidFill>
                          <a:latin typeface="Times New Roman"/>
                          <a:ea typeface="宋体"/>
                          <a:cs typeface="+mn-cs"/>
                        </a:rPr>
                        <a:t>将当前所有缓冲的输出发送到客户端，停止该页的执行，并引发</a:t>
                      </a:r>
                      <a:r>
                        <a:rPr kumimoji="0" lang="en-US" sz="2000" kern="100" dirty="0">
                          <a:solidFill>
                            <a:schemeClr val="dk1"/>
                          </a:solidFill>
                          <a:latin typeface="Times New Roman"/>
                          <a:ea typeface="宋体"/>
                          <a:cs typeface="+mn-cs"/>
                        </a:rPr>
                        <a:t>EndRequest</a:t>
                      </a:r>
                      <a:r>
                        <a:rPr kumimoji="0" lang="zh-CN" sz="2000" kern="100" dirty="0">
                          <a:solidFill>
                            <a:schemeClr val="dk1"/>
                          </a:solidFill>
                          <a:latin typeface="Times New Roman"/>
                          <a:ea typeface="宋体"/>
                          <a:cs typeface="+mn-cs"/>
                        </a:rPr>
                        <a:t>事件</a:t>
                      </a:r>
                    </a:p>
                  </a:txBody>
                  <a:tcPr marL="68580" marR="68580" marT="0" marB="0" anchor="ctr"/>
                </a:tc>
              </a:tr>
            </a:tbl>
          </a:graphicData>
        </a:graphic>
      </p:graphicFrame>
      <p:sp>
        <p:nvSpPr>
          <p:cNvPr id="5" name="矩形 4"/>
          <p:cNvSpPr/>
          <p:nvPr/>
        </p:nvSpPr>
        <p:spPr>
          <a:xfrm>
            <a:off x="1857356" y="1285860"/>
            <a:ext cx="5572164" cy="523220"/>
          </a:xfrm>
          <a:prstGeom prst="rect">
            <a:avLst/>
          </a:prstGeom>
        </p:spPr>
        <p:txBody>
          <a:bodyPr wrap="square">
            <a:spAutoFit/>
          </a:bodyPr>
          <a:lstStyle/>
          <a:p>
            <a:pPr algn="ctr"/>
            <a:r>
              <a:rPr lang="zh-CN" altLang="en-US" sz="2800" dirty="0" smtClean="0"/>
              <a:t>表</a:t>
            </a:r>
            <a:r>
              <a:rPr lang="en-US" sz="2800" dirty="0" smtClean="0"/>
              <a:t>3-1  Response</a:t>
            </a:r>
            <a:r>
              <a:rPr lang="zh-CN" altLang="en-US" sz="2800" dirty="0" smtClean="0"/>
              <a:t>对象方法和属性</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3.1.1  Response</a:t>
            </a:r>
            <a:r>
              <a:rPr lang="zh-CN" altLang="en-US" b="1" dirty="0" smtClean="0"/>
              <a:t>对象的方法和属性</a:t>
            </a:r>
            <a:endParaRPr lang="zh-CN" altLang="en-US" dirty="0"/>
          </a:p>
        </p:txBody>
      </p:sp>
      <p:graphicFrame>
        <p:nvGraphicFramePr>
          <p:cNvPr id="4" name="内容占位符 3"/>
          <p:cNvGraphicFramePr>
            <a:graphicFrameLocks noGrp="1"/>
          </p:cNvGraphicFramePr>
          <p:nvPr>
            <p:ph idx="1"/>
          </p:nvPr>
        </p:nvGraphicFramePr>
        <p:xfrm>
          <a:off x="214282" y="1357298"/>
          <a:ext cx="8686800" cy="4714906"/>
        </p:xfrm>
        <a:graphic>
          <a:graphicData uri="http://schemas.openxmlformats.org/drawingml/2006/table">
            <a:tbl>
              <a:tblPr firstRow="1" bandRow="1">
                <a:tableStyleId>{5C22544A-7EE6-4342-B048-85BDC9FD1C3A}</a:tableStyleId>
              </a:tblPr>
              <a:tblGrid>
                <a:gridCol w="2552688"/>
                <a:gridCol w="6134112"/>
              </a:tblGrid>
              <a:tr h="673558">
                <a:tc>
                  <a:txBody>
                    <a:bodyPr/>
                    <a:lstStyle/>
                    <a:p>
                      <a:pPr algn="just">
                        <a:spcAft>
                          <a:spcPts val="0"/>
                        </a:spcAft>
                      </a:pPr>
                      <a:r>
                        <a:rPr lang="en-US" sz="2000" kern="100" dirty="0">
                          <a:latin typeface="Times New Roman"/>
                          <a:ea typeface="宋体"/>
                        </a:rPr>
                        <a:t>Flush</a:t>
                      </a:r>
                      <a:r>
                        <a:rPr lang="zh-CN" sz="2000" kern="100" dirty="0">
                          <a:latin typeface="Times New Roman"/>
                          <a:ea typeface="宋体"/>
                        </a:rPr>
                        <a:t>方法</a:t>
                      </a:r>
                    </a:p>
                  </a:txBody>
                  <a:tcPr marL="68580" marR="68580" marT="0" marB="0" anchor="ctr"/>
                </a:tc>
                <a:tc>
                  <a:txBody>
                    <a:bodyPr/>
                    <a:lstStyle/>
                    <a:p>
                      <a:pPr algn="just">
                        <a:spcAft>
                          <a:spcPts val="0"/>
                        </a:spcAft>
                      </a:pPr>
                      <a:r>
                        <a:rPr lang="zh-CN" altLang="en-US" sz="2000" kern="100" dirty="0" smtClean="0">
                          <a:latin typeface="Times New Roman"/>
                          <a:ea typeface="宋体"/>
                        </a:rPr>
                        <a:t>客户端发</a:t>
                      </a:r>
                      <a:r>
                        <a:rPr lang="zh-CN" sz="2000" kern="100" dirty="0" smtClean="0">
                          <a:latin typeface="Times New Roman"/>
                          <a:ea typeface="宋体"/>
                        </a:rPr>
                        <a:t>向送</a:t>
                      </a:r>
                      <a:r>
                        <a:rPr lang="zh-CN" sz="2000" kern="100" dirty="0">
                          <a:latin typeface="Times New Roman"/>
                          <a:ea typeface="宋体"/>
                        </a:rPr>
                        <a:t>当前所有缓冲的输出</a:t>
                      </a:r>
                    </a:p>
                  </a:txBody>
                  <a:tcPr marL="68580" marR="68580" marT="0" marB="0" anchor="ctr"/>
                </a:tc>
              </a:tr>
              <a:tr h="673558">
                <a:tc>
                  <a:txBody>
                    <a:bodyPr/>
                    <a:lstStyle/>
                    <a:p>
                      <a:pPr algn="just">
                        <a:spcAft>
                          <a:spcPts val="0"/>
                        </a:spcAft>
                      </a:pPr>
                      <a:r>
                        <a:rPr lang="en-US" sz="2000" kern="100" dirty="0">
                          <a:latin typeface="Times New Roman"/>
                          <a:ea typeface="宋体"/>
                        </a:rPr>
                        <a:t>Redirect</a:t>
                      </a:r>
                      <a:r>
                        <a:rPr lang="zh-CN" sz="2000" kern="100" dirty="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已重载。将客户端重定向到新的</a:t>
                      </a:r>
                      <a:r>
                        <a:rPr lang="en-US" sz="2000" kern="100">
                          <a:latin typeface="Times New Roman"/>
                          <a:ea typeface="宋体"/>
                        </a:rPr>
                        <a:t>URL</a:t>
                      </a:r>
                      <a:endParaRPr lang="zh-CN" sz="2000" kern="100">
                        <a:latin typeface="Times New Roman"/>
                        <a:ea typeface="宋体"/>
                      </a:endParaRPr>
                    </a:p>
                  </a:txBody>
                  <a:tcPr marL="68580" marR="68580" marT="0" marB="0" anchor="ctr"/>
                </a:tc>
              </a:tr>
              <a:tr h="673558">
                <a:tc>
                  <a:txBody>
                    <a:bodyPr/>
                    <a:lstStyle/>
                    <a:p>
                      <a:pPr algn="just">
                        <a:spcAft>
                          <a:spcPts val="0"/>
                        </a:spcAft>
                      </a:pPr>
                      <a:r>
                        <a:rPr lang="en-US" sz="2000" kern="100">
                          <a:latin typeface="Times New Roman"/>
                          <a:ea typeface="宋体"/>
                        </a:rPr>
                        <a:t>SetCookie</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dirty="0">
                          <a:latin typeface="Times New Roman"/>
                          <a:ea typeface="宋体"/>
                        </a:rPr>
                        <a:t>基础结构。更新</a:t>
                      </a:r>
                      <a:r>
                        <a:rPr lang="en-US" sz="2000" kern="100" dirty="0">
                          <a:latin typeface="Times New Roman"/>
                          <a:ea typeface="宋体"/>
                        </a:rPr>
                        <a:t>Cookie</a:t>
                      </a:r>
                      <a:r>
                        <a:rPr lang="zh-CN" sz="2000" kern="100" dirty="0">
                          <a:latin typeface="Times New Roman"/>
                          <a:ea typeface="宋体"/>
                        </a:rPr>
                        <a:t>集合中的一个现有</a:t>
                      </a:r>
                      <a:r>
                        <a:rPr lang="en-US" sz="2000" kern="100" dirty="0">
                          <a:latin typeface="Times New Roman"/>
                          <a:ea typeface="宋体"/>
                        </a:rPr>
                        <a:t>Cookie</a:t>
                      </a:r>
                      <a:endParaRPr lang="zh-CN" sz="2000" kern="100" dirty="0">
                        <a:latin typeface="Times New Roman"/>
                        <a:ea typeface="宋体"/>
                      </a:endParaRPr>
                    </a:p>
                  </a:txBody>
                  <a:tcPr marL="68580" marR="68580" marT="0" marB="0" anchor="ctr"/>
                </a:tc>
              </a:tr>
              <a:tr h="673558">
                <a:tc>
                  <a:txBody>
                    <a:bodyPr/>
                    <a:lstStyle/>
                    <a:p>
                      <a:pPr algn="just">
                        <a:spcAft>
                          <a:spcPts val="0"/>
                        </a:spcAft>
                      </a:pPr>
                      <a:r>
                        <a:rPr lang="en-US" sz="2000" kern="100">
                          <a:latin typeface="Times New Roman"/>
                          <a:ea typeface="宋体"/>
                        </a:rPr>
                        <a:t>Write</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dirty="0">
                          <a:latin typeface="Times New Roman"/>
                          <a:ea typeface="宋体"/>
                        </a:rPr>
                        <a:t>将信息写入</a:t>
                      </a:r>
                      <a:r>
                        <a:rPr lang="en-US" sz="2000" kern="100" dirty="0">
                          <a:latin typeface="Times New Roman"/>
                          <a:ea typeface="宋体"/>
                        </a:rPr>
                        <a:t>HTTP</a:t>
                      </a:r>
                      <a:r>
                        <a:rPr lang="zh-CN" sz="2000" kern="100" dirty="0">
                          <a:latin typeface="Times New Roman"/>
                          <a:ea typeface="宋体"/>
                        </a:rPr>
                        <a:t>响应输出流</a:t>
                      </a:r>
                    </a:p>
                  </a:txBody>
                  <a:tcPr marL="68580" marR="68580" marT="0" marB="0" anchor="ctr"/>
                </a:tc>
              </a:tr>
              <a:tr h="673558">
                <a:tc>
                  <a:txBody>
                    <a:bodyPr/>
                    <a:lstStyle/>
                    <a:p>
                      <a:pPr algn="just">
                        <a:spcAft>
                          <a:spcPts val="0"/>
                        </a:spcAft>
                      </a:pPr>
                      <a:r>
                        <a:rPr lang="en-US" sz="2000" kern="100">
                          <a:latin typeface="Times New Roman"/>
                          <a:ea typeface="宋体"/>
                        </a:rPr>
                        <a:t>WriteFile</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a:latin typeface="Times New Roman"/>
                          <a:ea typeface="宋体"/>
                        </a:rPr>
                        <a:t>将指定的文件直接写入</a:t>
                      </a:r>
                      <a:r>
                        <a:rPr lang="en-US" sz="2000" kern="100">
                          <a:latin typeface="Times New Roman"/>
                          <a:ea typeface="宋体"/>
                        </a:rPr>
                        <a:t>HTTP</a:t>
                      </a:r>
                      <a:r>
                        <a:rPr lang="zh-CN" sz="2000" kern="100">
                          <a:latin typeface="Times New Roman"/>
                          <a:ea typeface="宋体"/>
                        </a:rPr>
                        <a:t>响应输出流，即读取文件并写入客户端输出流</a:t>
                      </a:r>
                    </a:p>
                  </a:txBody>
                  <a:tcPr marL="68580" marR="68580" marT="0" marB="0" anchor="ctr"/>
                </a:tc>
              </a:tr>
              <a:tr h="673558">
                <a:tc>
                  <a:txBody>
                    <a:bodyPr/>
                    <a:lstStyle/>
                    <a:p>
                      <a:pPr algn="just">
                        <a:spcAft>
                          <a:spcPts val="0"/>
                        </a:spcAft>
                      </a:pPr>
                      <a:r>
                        <a:rPr lang="en-US" sz="2000" kern="100">
                          <a:latin typeface="Times New Roman"/>
                          <a:ea typeface="宋体"/>
                        </a:rPr>
                        <a:t>WriteSubstitution</a:t>
                      </a:r>
                      <a:r>
                        <a:rPr lang="zh-CN" sz="2000" kern="100">
                          <a:latin typeface="Times New Roman"/>
                          <a:ea typeface="宋体"/>
                        </a:rPr>
                        <a:t>方法</a:t>
                      </a:r>
                    </a:p>
                  </a:txBody>
                  <a:tcPr marL="68580" marR="68580" marT="0" marB="0" anchor="ctr"/>
                </a:tc>
                <a:tc>
                  <a:txBody>
                    <a:bodyPr/>
                    <a:lstStyle/>
                    <a:p>
                      <a:pPr algn="just">
                        <a:spcAft>
                          <a:spcPts val="0"/>
                        </a:spcAft>
                      </a:pPr>
                      <a:r>
                        <a:rPr lang="zh-CN" sz="2000" kern="100" dirty="0">
                          <a:latin typeface="Times New Roman"/>
                          <a:ea typeface="宋体"/>
                        </a:rPr>
                        <a:t>允许将响应替换块插入响应，从而允许为缓存的输出响应动态生成指定的响应区域</a:t>
                      </a:r>
                    </a:p>
                  </a:txBody>
                  <a:tcPr marL="68580" marR="68580" marT="0" marB="0" anchor="ctr"/>
                </a:tc>
              </a:tr>
              <a:tr h="673558">
                <a:tc>
                  <a:txBody>
                    <a:bodyPr/>
                    <a:lstStyle/>
                    <a:p>
                      <a:pPr algn="just">
                        <a:spcAft>
                          <a:spcPts val="0"/>
                        </a:spcAft>
                      </a:pPr>
                      <a:r>
                        <a:rPr lang="en-US" sz="2000" kern="100">
                          <a:latin typeface="Times New Roman"/>
                          <a:ea typeface="宋体"/>
                        </a:rPr>
                        <a:t>BufferOutput</a:t>
                      </a:r>
                      <a:r>
                        <a:rPr lang="zh-CN" sz="2000" kern="100">
                          <a:latin typeface="Times New Roman"/>
                          <a:ea typeface="宋体"/>
                        </a:rPr>
                        <a:t>属性</a:t>
                      </a:r>
                    </a:p>
                  </a:txBody>
                  <a:tcPr marL="68580" marR="68580" marT="0" marB="0" anchor="ctr"/>
                </a:tc>
                <a:tc>
                  <a:txBody>
                    <a:bodyPr/>
                    <a:lstStyle/>
                    <a:p>
                      <a:pPr algn="just">
                        <a:spcAft>
                          <a:spcPts val="0"/>
                        </a:spcAft>
                      </a:pPr>
                      <a:r>
                        <a:rPr lang="zh-CN" sz="2000" kern="100" dirty="0">
                          <a:latin typeface="Times New Roman"/>
                          <a:ea typeface="宋体"/>
                        </a:rPr>
                        <a:t>获取或者设置一个值，该值指示是否缓冲输出并在处理完整个页之后发送他</a:t>
                      </a:r>
                    </a:p>
                  </a:txBody>
                  <a:tcPr marL="68580" marR="68580" marT="0"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3.1.2  </a:t>
            </a:r>
            <a:r>
              <a:rPr lang="zh-CN" altLang="en-US" b="1" dirty="0" smtClean="0"/>
              <a:t>运用</a:t>
            </a:r>
            <a:r>
              <a:rPr lang="en-US" b="1" dirty="0" smtClean="0"/>
              <a:t>Response</a:t>
            </a:r>
            <a:r>
              <a:rPr lang="zh-CN" altLang="en-US" b="1" dirty="0" smtClean="0"/>
              <a:t>对象</a:t>
            </a:r>
            <a:endParaRPr lang="zh-CN" altLang="en-US" b="1" dirty="0"/>
          </a:p>
        </p:txBody>
      </p:sp>
      <p:sp>
        <p:nvSpPr>
          <p:cNvPr id="3" name="内容占位符 2"/>
          <p:cNvSpPr>
            <a:spLocks noGrp="1"/>
          </p:cNvSpPr>
          <p:nvPr>
            <p:ph idx="1"/>
          </p:nvPr>
        </p:nvSpPr>
        <p:spPr/>
        <p:txBody>
          <a:bodyPr>
            <a:normAutofit/>
          </a:bodyPr>
          <a:lstStyle/>
          <a:p>
            <a:pPr latinLnBrk="1"/>
            <a:r>
              <a:rPr lang="zh-CN" altLang="en-US" dirty="0" smtClean="0"/>
              <a:t>          在上一节中通过表</a:t>
            </a:r>
            <a:r>
              <a:rPr lang="en-US" dirty="0" smtClean="0"/>
              <a:t>3-1</a:t>
            </a:r>
            <a:r>
              <a:rPr lang="zh-CN" altLang="en-US" dirty="0" smtClean="0"/>
              <a:t>对</a:t>
            </a:r>
            <a:r>
              <a:rPr lang="en-US" dirty="0" err="1" smtClean="0"/>
              <a:t>Ressponse</a:t>
            </a:r>
            <a:r>
              <a:rPr lang="zh-CN" altLang="en-US" dirty="0" smtClean="0"/>
              <a:t>对象的方法和属性的介绍，读者对该对象也有了一定的了解，接下来利用该对象</a:t>
            </a:r>
            <a:r>
              <a:rPr lang="en-US" dirty="0" smtClean="0"/>
              <a:t>Write</a:t>
            </a:r>
            <a:r>
              <a:rPr lang="zh-CN" altLang="en-US" dirty="0" smtClean="0"/>
              <a:t>方法项客户端发送消息，示例说明了</a:t>
            </a:r>
            <a:r>
              <a:rPr lang="en-US" dirty="0" smtClean="0"/>
              <a:t>Write</a:t>
            </a:r>
            <a:r>
              <a:rPr lang="zh-CN" altLang="en-US" dirty="0" smtClean="0"/>
              <a:t>方法的使用方式，如下代码所示：</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3.1.2  </a:t>
            </a:r>
            <a:r>
              <a:rPr lang="zh-CN" altLang="en-US" b="1" dirty="0" smtClean="0"/>
              <a:t>运用</a:t>
            </a:r>
            <a:r>
              <a:rPr lang="en-US" b="1" dirty="0" smtClean="0"/>
              <a:t>Response</a:t>
            </a:r>
            <a:r>
              <a:rPr lang="zh-CN" altLang="en-US" b="1" dirty="0" smtClean="0"/>
              <a:t>对象</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7; </a:t>
            </a:r>
            <a:r>
              <a:rPr lang="en-US" dirty="0" err="1" smtClean="0"/>
              <a:t>i</a:t>
            </a:r>
            <a:r>
              <a:rPr lang="en-US" dirty="0" smtClean="0"/>
              <a:t>++)   {</a:t>
            </a:r>
            <a:endParaRPr lang="zh-CN" altLang="en-US" dirty="0" smtClean="0"/>
          </a:p>
          <a:p>
            <a:r>
              <a:rPr lang="en-US" dirty="0" smtClean="0"/>
              <a:t>            </a:t>
            </a:r>
            <a:r>
              <a:rPr lang="en-US" dirty="0" err="1" smtClean="0"/>
              <a:t>Response.Write</a:t>
            </a:r>
            <a:r>
              <a:rPr lang="en-US" dirty="0" smtClean="0"/>
              <a:t>("&lt;p&gt;");</a:t>
            </a:r>
            <a:endParaRPr lang="zh-CN" altLang="en-US" dirty="0" smtClean="0"/>
          </a:p>
          <a:p>
            <a:r>
              <a:rPr lang="en-US" dirty="0" smtClean="0"/>
              <a:t>            </a:t>
            </a:r>
            <a:r>
              <a:rPr lang="en-US" dirty="0" err="1" smtClean="0"/>
              <a:t>Response.Write</a:t>
            </a:r>
            <a:r>
              <a:rPr lang="en-US" dirty="0" smtClean="0"/>
              <a:t>("&lt;font size='");</a:t>
            </a:r>
            <a:endParaRPr lang="zh-CN" altLang="en-US" dirty="0" smtClean="0"/>
          </a:p>
          <a:p>
            <a:r>
              <a:rPr lang="en-US" dirty="0" smtClean="0"/>
              <a:t>            </a:t>
            </a:r>
            <a:r>
              <a:rPr lang="en-US" dirty="0" err="1" smtClean="0"/>
              <a:t>Response.Write</a:t>
            </a:r>
            <a:r>
              <a:rPr lang="en-US" dirty="0" smtClean="0"/>
              <a:t>(</a:t>
            </a:r>
            <a:r>
              <a:rPr lang="en-US" dirty="0" err="1" smtClean="0"/>
              <a:t>i</a:t>
            </a:r>
            <a:r>
              <a:rPr lang="en-US" dirty="0" smtClean="0"/>
              <a:t>);</a:t>
            </a:r>
            <a:endParaRPr lang="zh-CN" altLang="en-US" dirty="0" smtClean="0"/>
          </a:p>
          <a:p>
            <a:r>
              <a:rPr lang="en-US" dirty="0" smtClean="0"/>
              <a:t>            </a:t>
            </a:r>
            <a:r>
              <a:rPr lang="en-US" dirty="0" err="1" smtClean="0"/>
              <a:t>Response.Write</a:t>
            </a:r>
            <a:r>
              <a:rPr lang="en-US" dirty="0" smtClean="0"/>
              <a:t>("'&gt;");</a:t>
            </a:r>
            <a:endParaRPr lang="zh-CN" altLang="en-US" dirty="0" smtClean="0"/>
          </a:p>
          <a:p>
            <a:r>
              <a:rPr lang="en-US" dirty="0" smtClean="0"/>
              <a:t>            </a:t>
            </a:r>
            <a:r>
              <a:rPr lang="en-US" dirty="0" err="1" smtClean="0"/>
              <a:t>Response.Write</a:t>
            </a:r>
            <a:r>
              <a:rPr lang="en-US" dirty="0" smtClean="0"/>
              <a:t>(</a:t>
            </a:r>
            <a:r>
              <a:rPr lang="en-US" dirty="0" err="1" smtClean="0"/>
              <a:t>i.ToString</a:t>
            </a:r>
            <a:r>
              <a:rPr lang="en-US" dirty="0" smtClean="0"/>
              <a:t>()+"</a:t>
            </a:r>
            <a:r>
              <a:rPr lang="zh-CN" altLang="en-US" dirty="0" smtClean="0"/>
              <a:t>该实例为讲解了</a:t>
            </a:r>
            <a:r>
              <a:rPr lang="en-US" dirty="0" smtClean="0"/>
              <a:t>response</a:t>
            </a:r>
            <a:r>
              <a:rPr lang="zh-CN" altLang="en-US" dirty="0" smtClean="0"/>
              <a:t>对象对</a:t>
            </a:r>
            <a:r>
              <a:rPr lang="en-US" dirty="0" smtClean="0"/>
              <a:t>Write</a:t>
            </a:r>
            <a:r>
              <a:rPr lang="zh-CN" altLang="en-US" dirty="0" smtClean="0"/>
              <a:t>方法的运用</a:t>
            </a:r>
            <a:r>
              <a:rPr lang="en-US" dirty="0" smtClean="0"/>
              <a:t>");</a:t>
            </a:r>
            <a:endParaRPr lang="zh-CN" altLang="en-US" dirty="0" smtClean="0"/>
          </a:p>
          <a:p>
            <a:r>
              <a:rPr lang="en-US" dirty="0" smtClean="0"/>
              <a:t>            </a:t>
            </a:r>
            <a:r>
              <a:rPr lang="en-US" dirty="0" err="1" smtClean="0"/>
              <a:t>Response.Write</a:t>
            </a:r>
            <a:r>
              <a:rPr lang="en-US" dirty="0" smtClean="0"/>
              <a:t>("&lt;/font&gt;&lt;/p&gt;");</a:t>
            </a:r>
            <a:endParaRPr lang="zh-CN" altLang="en-US" dirty="0" smtClean="0"/>
          </a:p>
          <a:p>
            <a:r>
              <a:rPr lang="en-US" dirty="0" smtClean="0"/>
              <a:t>        }</a:t>
            </a:r>
            <a:endParaRPr lang="zh-CN" altLang="en-US" dirty="0" smtClean="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279</TotalTime>
  <Words>5634</Words>
  <Application>Microsoft Office PowerPoint</Application>
  <PresentationFormat>全屏显示(4:3)</PresentationFormat>
  <Paragraphs>323</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跋涉</vt:lpstr>
      <vt:lpstr>幻灯片 1</vt:lpstr>
      <vt:lpstr>内容摘要</vt:lpstr>
      <vt:lpstr>学习目标</vt:lpstr>
      <vt:lpstr>3.1  Response对象</vt:lpstr>
      <vt:lpstr>3.1.1  Response对象的方法和属性</vt:lpstr>
      <vt:lpstr>3.1.1  Response对象的方法和属性</vt:lpstr>
      <vt:lpstr>3.1.1  Response对象的方法和属性</vt:lpstr>
      <vt:lpstr>3.1.2  运用Response对象</vt:lpstr>
      <vt:lpstr>3.1.2  运用Response对象</vt:lpstr>
      <vt:lpstr>3.1.2  运用Response对象</vt:lpstr>
      <vt:lpstr>3.2  Request对象</vt:lpstr>
      <vt:lpstr>3.2.1  Request对象的属性和方法</vt:lpstr>
      <vt:lpstr>3.2.1  Request对象的属性和方法</vt:lpstr>
      <vt:lpstr>3.2.1  Request对象的属性和方法</vt:lpstr>
      <vt:lpstr>3.2.2  Request对象的运用</vt:lpstr>
      <vt:lpstr>3.2.2  Request对象的运用</vt:lpstr>
      <vt:lpstr>3.2.2  Request对象的运用</vt:lpstr>
      <vt:lpstr>3.3  Server对象</vt:lpstr>
      <vt:lpstr>3.3  Server对象</vt:lpstr>
      <vt:lpstr>3.4  Application对象和Session对象</vt:lpstr>
      <vt:lpstr>3.4.1  Application对象</vt:lpstr>
      <vt:lpstr>3.4.1  Application对象</vt:lpstr>
      <vt:lpstr>3.4.1  Application对象</vt:lpstr>
      <vt:lpstr>3.4.1  Application对象</vt:lpstr>
      <vt:lpstr>3.4.1  Application对象</vt:lpstr>
      <vt:lpstr>3.4.1  Application对象</vt:lpstr>
      <vt:lpstr>3.4.2  Session对象</vt:lpstr>
      <vt:lpstr>3.4.2  Session对象</vt:lpstr>
      <vt:lpstr>3.4.2  Session对象</vt:lpstr>
      <vt:lpstr>3.4.2  Session对象</vt:lpstr>
      <vt:lpstr>3.4.2  Session对象</vt:lpstr>
      <vt:lpstr>3.4.2  Session对象</vt:lpstr>
      <vt:lpstr>3.5  Cookie对象</vt:lpstr>
      <vt:lpstr>3.5.1  Cookie对象概述</vt:lpstr>
      <vt:lpstr>3.5.1  Cookie对象概述</vt:lpstr>
      <vt:lpstr> 3.5.2  Cookie对象的属性和方法</vt:lpstr>
      <vt:lpstr> 3.5.2  Cookie对象的属性和方法</vt:lpstr>
      <vt:lpstr>3.5.3  Cookie对象的运用</vt:lpstr>
      <vt:lpstr>3.5.3  Cookie对象的运用</vt:lpstr>
      <vt:lpstr>3.6  Web.config配置文件</vt:lpstr>
      <vt:lpstr>3.6.1  ASP.NET配置概述</vt:lpstr>
      <vt:lpstr>3.6.1  ASP.NET配置概述</vt:lpstr>
      <vt:lpstr>3.6.2  Web.config结构</vt:lpstr>
      <vt:lpstr>3.6.2  Web.config结构</vt:lpstr>
      <vt:lpstr>3.6.2  Web.config结构</vt:lpstr>
      <vt:lpstr>3.6.3  配置文件层次结构</vt:lpstr>
      <vt:lpstr>3.6.3  配置文件层次结构</vt:lpstr>
      <vt:lpstr>3.6.3  配置文件层次结构</vt:lpstr>
      <vt:lpstr>3.6.4  Web.config配置元素</vt:lpstr>
      <vt:lpstr>3.6.4  Web.config配置元素</vt:lpstr>
      <vt:lpstr>3.6.4  Web.config配置元素</vt:lpstr>
      <vt:lpstr>3.6.4  Web.config配置元素</vt:lpstr>
      <vt:lpstr>3.6.4  Web.config配置元素</vt:lpstr>
      <vt:lpstr>3.6.4  Web.config配置元素</vt:lpstr>
      <vt:lpstr>3.6.4  Web.config配置元素</vt:lpstr>
      <vt:lpstr>3.6.4  Web.config配置元素</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YlmF</dc:creator>
  <cp:lastModifiedBy>YlmF</cp:lastModifiedBy>
  <cp:revision>35</cp:revision>
  <dcterms:created xsi:type="dcterms:W3CDTF">2009-07-13T02:09:35Z</dcterms:created>
  <dcterms:modified xsi:type="dcterms:W3CDTF">2009-07-14T06:38:15Z</dcterms:modified>
</cp:coreProperties>
</file>