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309" r:id="rId7"/>
    <p:sldId id="298" r:id="rId8"/>
    <p:sldId id="299" r:id="rId9"/>
    <p:sldId id="300" r:id="rId10"/>
    <p:sldId id="301" r:id="rId11"/>
    <p:sldId id="297" r:id="rId12"/>
    <p:sldId id="263" r:id="rId13"/>
    <p:sldId id="264" r:id="rId14"/>
    <p:sldId id="265" r:id="rId15"/>
    <p:sldId id="266" r:id="rId16"/>
    <p:sldId id="267" r:id="rId17"/>
    <p:sldId id="322" r:id="rId18"/>
    <p:sldId id="323" r:id="rId19"/>
    <p:sldId id="324" r:id="rId20"/>
    <p:sldId id="268" r:id="rId21"/>
    <p:sldId id="269" r:id="rId22"/>
    <p:sldId id="310" r:id="rId23"/>
    <p:sldId id="319" r:id="rId24"/>
    <p:sldId id="320" r:id="rId25"/>
    <p:sldId id="321" r:id="rId26"/>
    <p:sldId id="271" r:id="rId27"/>
    <p:sldId id="272" r:id="rId28"/>
    <p:sldId id="274" r:id="rId29"/>
    <p:sldId id="275" r:id="rId30"/>
    <p:sldId id="273" r:id="rId31"/>
    <p:sldId id="277" r:id="rId32"/>
    <p:sldId id="278" r:id="rId33"/>
    <p:sldId id="276" r:id="rId34"/>
    <p:sldId id="279" r:id="rId35"/>
    <p:sldId id="280" r:id="rId36"/>
    <p:sldId id="281" r:id="rId37"/>
    <p:sldId id="282" r:id="rId38"/>
    <p:sldId id="283" r:id="rId39"/>
    <p:sldId id="284" r:id="rId40"/>
    <p:sldId id="311" r:id="rId41"/>
    <p:sldId id="325" r:id="rId42"/>
    <p:sldId id="326" r:id="rId43"/>
    <p:sldId id="327" r:id="rId44"/>
    <p:sldId id="328" r:id="rId45"/>
    <p:sldId id="329" r:id="rId46"/>
    <p:sldId id="330" r:id="rId47"/>
    <p:sldId id="331"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63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dirty="0" smtClean="0"/>
              <a:t>单击此处编辑母版标题样式</a:t>
            </a:r>
            <a:endParaRPr kumimoji="0" lang="en-US" dirty="0"/>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B4CDA6DF-19D6-4ACB-BE0B-108351D2BE90}" type="datetimeFigureOut">
              <a:rPr lang="zh-CN" altLang="en-US" smtClean="0"/>
              <a:pPr/>
              <a:t>2009-7-14</a:t>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85F8575D-28DA-43A5-AFC4-8C87F8586527}" type="slidenum">
              <a:rPr lang="zh-CN" altLang="en-US" smtClean="0"/>
              <a:pPr/>
              <a:t>‹#›</a:t>
            </a:fld>
            <a:endParaRPr lang="zh-CN" altLang="en-US"/>
          </a:p>
        </p:txBody>
      </p:sp>
      <p:sp>
        <p:nvSpPr>
          <p:cNvPr id="8" name="TextBox 7"/>
          <p:cNvSpPr txBox="1"/>
          <p:nvPr userDrawn="1"/>
        </p:nvSpPr>
        <p:spPr>
          <a:xfrm>
            <a:off x="357158" y="6286520"/>
            <a:ext cx="5786478" cy="369332"/>
          </a:xfrm>
          <a:prstGeom prst="rect">
            <a:avLst/>
          </a:prstGeom>
          <a:noFill/>
        </p:spPr>
        <p:txBody>
          <a:bodyPr wrap="square" rtlCol="0">
            <a:spAutoFit/>
          </a:bodyPr>
          <a:lstStyle/>
          <a:p>
            <a:r>
              <a:rPr lang="zh-CN" altLang="en-US" dirty="0" smtClean="0">
                <a:solidFill>
                  <a:schemeClr val="tx1">
                    <a:lumMod val="50000"/>
                    <a:lumOff val="50000"/>
                  </a:schemeClr>
                </a:solidFill>
              </a:rPr>
              <a:t>窗内网，免费看视频，轻松学编程        </a:t>
            </a:r>
            <a:r>
              <a:rPr lang="en-US" altLang="zh-CN" dirty="0" smtClean="0">
                <a:solidFill>
                  <a:schemeClr val="tx1">
                    <a:lumMod val="50000"/>
                    <a:lumOff val="50000"/>
                  </a:schemeClr>
                </a:solidFill>
              </a:rPr>
              <a:t>www.itzcn.com</a:t>
            </a:r>
            <a:endParaRPr lang="zh-CN" altLang="en-US" dirty="0">
              <a:solidFill>
                <a:schemeClr val="tx1">
                  <a:lumMod val="50000"/>
                  <a:lumOff val="50000"/>
                </a:schemeClr>
              </a:solidFill>
            </a:endParaRPr>
          </a:p>
        </p:txBody>
      </p:sp>
    </p:spTree>
  </p:cSld>
  <p:clrMapOvr>
    <a:masterClrMapping/>
  </p:clrMapOvr>
  <p:transition spd="med">
    <p:diamon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4CDA6DF-19D6-4ACB-BE0B-108351D2BE90}" type="datetimeFigureOut">
              <a:rPr lang="zh-CN" altLang="en-US" smtClean="0"/>
              <a:pPr/>
              <a:t>2009-7-14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F8575D-28DA-43A5-AFC4-8C87F8586527}" type="slidenum">
              <a:rPr lang="zh-CN" altLang="en-US" smtClean="0"/>
              <a:pPr/>
              <a:t>‹#›</a:t>
            </a:fld>
            <a:endParaRPr lang="zh-CN" altLang="en-US"/>
          </a:p>
        </p:txBody>
      </p:sp>
    </p:spTree>
  </p:cSld>
  <p:clrMapOvr>
    <a:masterClrMapping/>
  </p:clrMapOvr>
  <p:transition spd="med">
    <p:diamon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4CDA6DF-19D6-4ACB-BE0B-108351D2BE90}" type="datetimeFigureOut">
              <a:rPr lang="zh-CN" altLang="en-US" smtClean="0"/>
              <a:pPr/>
              <a:t>2009-7-14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F8575D-28DA-43A5-AFC4-8C87F8586527}" type="slidenum">
              <a:rPr lang="zh-CN" altLang="en-US" smtClean="0"/>
              <a:pPr/>
              <a:t>‹#›</a:t>
            </a:fld>
            <a:endParaRPr lang="zh-CN" altLang="en-US"/>
          </a:p>
        </p:txBody>
      </p:sp>
    </p:spTree>
  </p:cSld>
  <p:clrMapOvr>
    <a:masterClrMapping/>
  </p:clrMapOvr>
  <p:transition spd="med">
    <p:diamon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hasCustomPrompt="1"/>
          </p:nvPr>
        </p:nvSpPr>
        <p:spPr/>
        <p:txBody>
          <a:bodyPr/>
          <a:lstStyle>
            <a:lvl1pPr>
              <a:buNone/>
              <a:defRPr>
                <a:solidFill>
                  <a:schemeClr val="tx1">
                    <a:lumMod val="65000"/>
                    <a:lumOff val="35000"/>
                  </a:schemeClr>
                </a:solidFill>
              </a:defRPr>
            </a:lvl1pPr>
          </a:lstStyle>
          <a:p>
            <a:pPr lvl="0" eaLnBrk="1" latinLnBrk="0" hangingPunct="1"/>
            <a:r>
              <a:rPr lang="zh-CN" altLang="en-US" dirty="0" smtClean="0"/>
              <a:t>        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25" name="日期占位符 24"/>
          <p:cNvSpPr>
            <a:spLocks noGrp="1"/>
          </p:cNvSpPr>
          <p:nvPr>
            <p:ph type="dt" sz="half" idx="10"/>
          </p:nvPr>
        </p:nvSpPr>
        <p:spPr/>
        <p:txBody>
          <a:bodyPr/>
          <a:lstStyle/>
          <a:p>
            <a:fld id="{B4CDA6DF-19D6-4ACB-BE0B-108351D2BE90}" type="datetimeFigureOut">
              <a:rPr lang="zh-CN" altLang="en-US" smtClean="0"/>
              <a:pPr/>
              <a:t>2009-7-14</a:t>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85F8575D-28DA-43A5-AFC4-8C87F8586527}" type="slidenum">
              <a:rPr lang="zh-CN" altLang="en-US" smtClean="0"/>
              <a:pPr/>
              <a:t>‹#›</a:t>
            </a:fld>
            <a:endParaRPr lang="zh-CN" altLang="en-US"/>
          </a:p>
        </p:txBody>
      </p:sp>
    </p:spTree>
  </p:cSld>
  <p:clrMapOvr>
    <a:masterClrMapping/>
  </p:clrMapOvr>
  <p:transition spd="med">
    <p:diamon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fld id="{B4CDA6DF-19D6-4ACB-BE0B-108351D2BE90}" type="datetimeFigureOut">
              <a:rPr lang="zh-CN" altLang="en-US" smtClean="0"/>
              <a:pPr/>
              <a:t>2009-7-14</a:t>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85F8575D-28DA-43A5-AFC4-8C87F8586527}" type="slidenum">
              <a:rPr lang="zh-CN" altLang="en-US" smtClean="0"/>
              <a:pPr/>
              <a:t>‹#›</a:t>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ransition spd="med">
    <p:diamon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B4CDA6DF-19D6-4ACB-BE0B-108351D2BE90}" type="datetimeFigureOut">
              <a:rPr lang="zh-CN" altLang="en-US" smtClean="0"/>
              <a:pPr/>
              <a:t>2009-7-14</a:t>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85F8575D-28DA-43A5-AFC4-8C87F8586527}" type="slidenum">
              <a:rPr lang="zh-CN" altLang="en-US" smtClean="0"/>
              <a:pPr/>
              <a:t>‹#›</a:t>
            </a:fld>
            <a:endParaRPr lang="zh-CN" altLang="en-US"/>
          </a:p>
        </p:txBody>
      </p:sp>
    </p:spTree>
  </p:cSld>
  <p:clrMapOvr>
    <a:masterClrMapping/>
  </p:clrMapOvr>
  <p:transition spd="med">
    <p:diamon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B4CDA6DF-19D6-4ACB-BE0B-108351D2BE90}" type="datetimeFigureOut">
              <a:rPr lang="zh-CN" altLang="en-US" smtClean="0"/>
              <a:pPr/>
              <a:t>2009-7-14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85F8575D-28DA-43A5-AFC4-8C87F8586527}" type="slidenum">
              <a:rPr lang="zh-CN" altLang="en-US" smtClean="0"/>
              <a:pPr/>
              <a:t>‹#›</a:t>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spd="med">
    <p:diamon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B4CDA6DF-19D6-4ACB-BE0B-108351D2BE90}" type="datetimeFigureOut">
              <a:rPr lang="zh-CN" altLang="en-US" smtClean="0"/>
              <a:pPr/>
              <a:t>2009-7-14</a:t>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F8575D-28DA-43A5-AFC4-8C87F8586527}" type="slidenum">
              <a:rPr lang="zh-CN" altLang="en-US" smtClean="0"/>
              <a:pPr/>
              <a:t>‹#›</a:t>
            </a:fld>
            <a:endParaRPr lang="zh-CN" altLang="en-US"/>
          </a:p>
        </p:txBody>
      </p:sp>
    </p:spTree>
  </p:cSld>
  <p:clrMapOvr>
    <a:masterClrMapping/>
  </p:clrMapOvr>
  <p:transition spd="med">
    <p:diamon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4CDA6DF-19D6-4ACB-BE0B-108351D2BE90}" type="datetimeFigureOut">
              <a:rPr lang="zh-CN" altLang="en-US" smtClean="0"/>
              <a:pPr/>
              <a:t>2009-7-14</a:t>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F8575D-28DA-43A5-AFC4-8C87F8586527}" type="slidenum">
              <a:rPr lang="zh-CN" altLang="en-US" smtClean="0"/>
              <a:pPr/>
              <a:t>‹#›</a:t>
            </a:fld>
            <a:endParaRPr lang="zh-CN" altLang="en-US"/>
          </a:p>
        </p:txBody>
      </p:sp>
    </p:spTree>
  </p:cSld>
  <p:clrMapOvr>
    <a:masterClrMapping/>
  </p:clrMapOvr>
  <p:transition spd="med">
    <p:diamon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B4CDA6DF-19D6-4ACB-BE0B-108351D2BE90}" type="datetimeFigureOut">
              <a:rPr lang="zh-CN" altLang="en-US" smtClean="0"/>
              <a:pPr/>
              <a:t>2009-7-14</a:t>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F8575D-28DA-43A5-AFC4-8C87F8586527}" type="slidenum">
              <a:rPr lang="zh-CN" altLang="en-US" smtClean="0"/>
              <a:pPr/>
              <a:t>‹#›</a:t>
            </a:fld>
            <a:endParaRPr lang="zh-CN" altLang="en-US"/>
          </a:p>
        </p:txBody>
      </p:sp>
    </p:spTree>
  </p:cSld>
  <p:clrMapOvr>
    <a:masterClrMapping/>
  </p:clrMapOvr>
  <p:transition spd="med">
    <p:diamon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B4CDA6DF-19D6-4ACB-BE0B-108351D2BE90}" type="datetimeFigureOut">
              <a:rPr lang="zh-CN" altLang="en-US" smtClean="0"/>
              <a:pPr/>
              <a:t>2009-7-14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85F8575D-28DA-43A5-AFC4-8C87F8586527}" type="slidenum">
              <a:rPr lang="zh-CN" altLang="en-US" smtClean="0"/>
              <a:pPr/>
              <a:t>‹#›</a:t>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transition spd="med">
    <p:diamon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B4CDA6DF-19D6-4ACB-BE0B-108351D2BE90}" type="datetimeFigureOut">
              <a:rPr lang="zh-CN" altLang="en-US" smtClean="0"/>
              <a:pPr/>
              <a:t>2009-7-14</a:t>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85F8575D-28DA-43A5-AFC4-8C87F8586527}" type="slidenum">
              <a:rPr lang="zh-CN" altLang="en-US" smtClean="0"/>
              <a:pPr/>
              <a:t>‹#›</a:t>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TextBox 12"/>
          <p:cNvSpPr txBox="1"/>
          <p:nvPr userDrawn="1"/>
        </p:nvSpPr>
        <p:spPr>
          <a:xfrm>
            <a:off x="357158" y="6286520"/>
            <a:ext cx="5786478" cy="369332"/>
          </a:xfrm>
          <a:prstGeom prst="rect">
            <a:avLst/>
          </a:prstGeom>
          <a:noFill/>
        </p:spPr>
        <p:txBody>
          <a:bodyPr wrap="square" rtlCol="0">
            <a:spAutoFit/>
          </a:bodyPr>
          <a:lstStyle/>
          <a:p>
            <a:r>
              <a:rPr lang="zh-CN" altLang="en-US" dirty="0" smtClean="0">
                <a:solidFill>
                  <a:schemeClr val="tx1">
                    <a:lumMod val="50000"/>
                    <a:lumOff val="50000"/>
                  </a:schemeClr>
                </a:solidFill>
              </a:rPr>
              <a:t>窗内网，免费看视频，轻松学编程        </a:t>
            </a:r>
            <a:r>
              <a:rPr lang="en-US" altLang="zh-CN" dirty="0" smtClean="0">
                <a:solidFill>
                  <a:schemeClr val="tx1">
                    <a:lumMod val="50000"/>
                    <a:lumOff val="50000"/>
                  </a:schemeClr>
                </a:solidFill>
              </a:rPr>
              <a:t>www.itzcn.com</a:t>
            </a:r>
            <a:endParaRPr lang="zh-CN" altLang="en-US" dirty="0">
              <a:solidFill>
                <a:schemeClr val="tx1">
                  <a:lumMod val="50000"/>
                  <a:lumOff val="50000"/>
                </a:schemeClr>
              </a:solidFill>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med">
    <p:diamond/>
  </p:transition>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a:xfrm>
            <a:off x="357158" y="2285992"/>
            <a:ext cx="8458200" cy="914400"/>
          </a:xfrm>
        </p:spPr>
        <p:txBody>
          <a:bodyPr>
            <a:normAutofit/>
          </a:bodyPr>
          <a:lstStyle/>
          <a:p>
            <a:pPr algn="ctr"/>
            <a:r>
              <a:rPr lang="zh-CN" altLang="en-US" sz="4400" b="1" dirty="0" smtClean="0"/>
              <a:t>第</a:t>
            </a:r>
            <a:r>
              <a:rPr lang="en-US" sz="4400" b="1" dirty="0" smtClean="0"/>
              <a:t>8</a:t>
            </a:r>
            <a:r>
              <a:rPr lang="zh-CN" altLang="en-US" sz="4400" b="1" dirty="0" smtClean="0"/>
              <a:t>章</a:t>
            </a:r>
            <a:r>
              <a:rPr lang="en-US" sz="4400" b="1" dirty="0" smtClean="0"/>
              <a:t>  ADO.NET</a:t>
            </a:r>
            <a:r>
              <a:rPr lang="zh-CN" altLang="en-US" sz="4400" b="1" dirty="0" smtClean="0"/>
              <a:t>管理数据库</a:t>
            </a:r>
            <a:endParaRPr lang="zh-CN" altLang="en-US" sz="4400" b="1" dirty="0"/>
          </a:p>
        </p:txBody>
      </p:sp>
    </p:spTree>
  </p:cSld>
  <p:clrMapOvr>
    <a:masterClrMapping/>
  </p:clrMapOvr>
  <p:transition spd="med">
    <p:diamon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8.1.3  ADO.NET</a:t>
            </a:r>
            <a:r>
              <a:rPr lang="zh-CN" altLang="en-US" b="1" dirty="0" smtClean="0"/>
              <a:t>命名空间</a:t>
            </a:r>
            <a:endParaRPr lang="zh-CN" altLang="en-US" b="1" dirty="0"/>
          </a:p>
        </p:txBody>
      </p:sp>
      <p:sp>
        <p:nvSpPr>
          <p:cNvPr id="3" name="内容占位符 2"/>
          <p:cNvSpPr>
            <a:spLocks noGrp="1"/>
          </p:cNvSpPr>
          <p:nvPr>
            <p:ph idx="1"/>
          </p:nvPr>
        </p:nvSpPr>
        <p:spPr>
          <a:xfrm>
            <a:off x="214282" y="1285860"/>
            <a:ext cx="8777318" cy="4929222"/>
          </a:xfrm>
        </p:spPr>
        <p:txBody>
          <a:bodyPr>
            <a:normAutofit/>
          </a:bodyPr>
          <a:lstStyle/>
          <a:p>
            <a:pPr latinLnBrk="1"/>
            <a:r>
              <a:rPr lang="zh-CN" altLang="en-US" sz="2400" dirty="0" smtClean="0"/>
              <a:t>            </a:t>
            </a:r>
            <a:r>
              <a:rPr lang="en-US" sz="2400" dirty="0" smtClean="0"/>
              <a:t>.NET Framework</a:t>
            </a:r>
            <a:r>
              <a:rPr lang="zh-CN" altLang="en-US" sz="2400" dirty="0" smtClean="0"/>
              <a:t>类库中的类被组织在命名空间内，命名空间是完成类似功能的对象组。命名空间还包含结构、枚举、委托和接口之类的其他</a:t>
            </a:r>
            <a:r>
              <a:rPr lang="en-US" sz="2400" dirty="0" smtClean="0"/>
              <a:t>.NET</a:t>
            </a:r>
            <a:r>
              <a:rPr lang="zh-CN" altLang="en-US" sz="2400" dirty="0" smtClean="0"/>
              <a:t>实体。命名空间又被组织成分级结构。</a:t>
            </a:r>
            <a:r>
              <a:rPr lang="en-US" sz="2400" dirty="0" smtClean="0"/>
              <a:t>ADO.NET</a:t>
            </a:r>
            <a:r>
              <a:rPr lang="zh-CN" altLang="en-US" sz="2400" dirty="0" smtClean="0"/>
              <a:t>的命名空间主要体现在</a:t>
            </a:r>
            <a:r>
              <a:rPr lang="en-US" sz="2400" dirty="0" smtClean="0"/>
              <a:t>.NET Framework</a:t>
            </a:r>
            <a:r>
              <a:rPr lang="zh-CN" altLang="en-US" sz="2400" dirty="0" smtClean="0"/>
              <a:t>的</a:t>
            </a:r>
            <a:r>
              <a:rPr lang="en-US" sz="2400" dirty="0" err="1" smtClean="0"/>
              <a:t>System.Data</a:t>
            </a:r>
            <a:r>
              <a:rPr lang="zh-CN" altLang="en-US" sz="2400" dirty="0" smtClean="0"/>
              <a:t>命名空间中，该命名空间主要包括以下几部分：</a:t>
            </a:r>
          </a:p>
          <a:p>
            <a:pPr lvl="0">
              <a:buFont typeface="Wingdings" pitchFamily="2" charset="2"/>
              <a:buChar char="u"/>
            </a:pPr>
            <a:r>
              <a:rPr lang="en-US" sz="2400" dirty="0" smtClean="0"/>
              <a:t>     </a:t>
            </a:r>
            <a:r>
              <a:rPr lang="en-US" sz="2400" dirty="0" err="1" smtClean="0"/>
              <a:t>System.Data</a:t>
            </a:r>
            <a:endParaRPr lang="zh-CN" altLang="en-US" sz="2400" dirty="0" smtClean="0"/>
          </a:p>
          <a:p>
            <a:pPr lvl="0">
              <a:buFont typeface="Wingdings" pitchFamily="2" charset="2"/>
              <a:buChar char="u"/>
            </a:pPr>
            <a:r>
              <a:rPr lang="en-US" sz="2400" dirty="0" smtClean="0"/>
              <a:t>     </a:t>
            </a:r>
            <a:r>
              <a:rPr lang="en-US" sz="2400" dirty="0" err="1" smtClean="0"/>
              <a:t>System.Data.Common</a:t>
            </a:r>
            <a:endParaRPr lang="zh-CN" altLang="en-US" sz="2400" dirty="0" smtClean="0"/>
          </a:p>
          <a:p>
            <a:pPr lvl="0">
              <a:buFont typeface="Wingdings" pitchFamily="2" charset="2"/>
              <a:buChar char="u"/>
            </a:pPr>
            <a:r>
              <a:rPr lang="en-US" sz="2400" dirty="0" smtClean="0"/>
              <a:t>     </a:t>
            </a:r>
            <a:r>
              <a:rPr lang="en-US" sz="2400" dirty="0" err="1" smtClean="0"/>
              <a:t>System.Data.OleDb</a:t>
            </a:r>
            <a:endParaRPr lang="zh-CN" altLang="en-US" sz="2400" dirty="0" smtClean="0"/>
          </a:p>
          <a:p>
            <a:pPr lvl="0">
              <a:buFont typeface="Wingdings" pitchFamily="2" charset="2"/>
              <a:buChar char="u"/>
            </a:pPr>
            <a:r>
              <a:rPr lang="en-US" sz="2400" dirty="0" smtClean="0"/>
              <a:t>     </a:t>
            </a:r>
            <a:r>
              <a:rPr lang="en-US" sz="2400" dirty="0" err="1" smtClean="0"/>
              <a:t>System.Data.SqlClient</a:t>
            </a:r>
            <a:endParaRPr lang="zh-CN" altLang="en-US" sz="2400" dirty="0" smtClean="0"/>
          </a:p>
          <a:p>
            <a:pPr lvl="0">
              <a:buFont typeface="Wingdings" pitchFamily="2" charset="2"/>
              <a:buChar char="u"/>
            </a:pPr>
            <a:r>
              <a:rPr lang="en-US" sz="2400" dirty="0" smtClean="0"/>
              <a:t>     </a:t>
            </a:r>
            <a:r>
              <a:rPr lang="en-US" sz="2400" dirty="0" err="1" smtClean="0"/>
              <a:t>System.Data.SqlTypes</a:t>
            </a:r>
            <a:endParaRPr lang="zh-CN" altLang="en-US" sz="2400" dirty="0"/>
          </a:p>
        </p:txBody>
      </p:sp>
    </p:spTree>
  </p:cSld>
  <p:clrMapOvr>
    <a:masterClrMapping/>
  </p:clrMapOvr>
  <p:transition spd="med">
    <p:diamon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8.2  ADO.NET</a:t>
            </a:r>
            <a:r>
              <a:rPr lang="zh-CN" altLang="en-US" b="1" dirty="0" smtClean="0"/>
              <a:t>对象</a:t>
            </a:r>
            <a:endParaRPr lang="zh-CN" altLang="en-US" b="1" dirty="0"/>
          </a:p>
        </p:txBody>
      </p:sp>
      <p:sp>
        <p:nvSpPr>
          <p:cNvPr id="3" name="内容占位符 2"/>
          <p:cNvSpPr>
            <a:spLocks noGrp="1"/>
          </p:cNvSpPr>
          <p:nvPr>
            <p:ph idx="1"/>
          </p:nvPr>
        </p:nvSpPr>
        <p:spPr>
          <a:xfrm>
            <a:off x="304800" y="1554163"/>
            <a:ext cx="8686800" cy="2089151"/>
          </a:xfrm>
        </p:spPr>
        <p:txBody>
          <a:bodyPr>
            <a:normAutofit fontScale="92500" lnSpcReduction="20000"/>
          </a:bodyPr>
          <a:lstStyle/>
          <a:p>
            <a:pPr latinLnBrk="1"/>
            <a:r>
              <a:rPr lang="zh-CN" altLang="en-US" dirty="0" smtClean="0"/>
              <a:t>           在了解</a:t>
            </a:r>
            <a:r>
              <a:rPr lang="en-US" dirty="0" smtClean="0"/>
              <a:t>ADO.NET</a:t>
            </a:r>
            <a:r>
              <a:rPr lang="zh-CN" altLang="en-US" dirty="0" smtClean="0"/>
              <a:t>的各个组成，并熟悉其结构和所需的命名空间之后。本节将详细介绍</a:t>
            </a:r>
            <a:r>
              <a:rPr lang="en-US" dirty="0" smtClean="0"/>
              <a:t>ADO.NET</a:t>
            </a:r>
            <a:r>
              <a:rPr lang="zh-CN" altLang="en-US" dirty="0" smtClean="0"/>
              <a:t>中与数据库有关的各种对象，像使用</a:t>
            </a:r>
            <a:r>
              <a:rPr lang="en-US" dirty="0" smtClean="0"/>
              <a:t>Connection</a:t>
            </a:r>
            <a:r>
              <a:rPr lang="zh-CN" altLang="en-US" dirty="0" smtClean="0"/>
              <a:t>对象建立连接、使用</a:t>
            </a:r>
            <a:r>
              <a:rPr lang="en-US" dirty="0" smtClean="0"/>
              <a:t>Command</a:t>
            </a:r>
            <a:r>
              <a:rPr lang="zh-CN" altLang="en-US" dirty="0" smtClean="0"/>
              <a:t>对象执行</a:t>
            </a:r>
            <a:r>
              <a:rPr lang="en-US" dirty="0" smtClean="0"/>
              <a:t>SQL</a:t>
            </a:r>
            <a:r>
              <a:rPr lang="zh-CN" altLang="en-US" dirty="0" smtClean="0"/>
              <a:t>命令并将查询结果保存到</a:t>
            </a:r>
            <a:r>
              <a:rPr lang="en-US" dirty="0" err="1" smtClean="0"/>
              <a:t>DataSet</a:t>
            </a:r>
            <a:r>
              <a:rPr lang="zh-CN" altLang="en-US" dirty="0" smtClean="0"/>
              <a:t>对象等等。 </a:t>
            </a:r>
            <a:endParaRPr lang="zh-CN" altLang="en-US" dirty="0"/>
          </a:p>
        </p:txBody>
      </p:sp>
    </p:spTree>
  </p:cSld>
  <p:clrMapOvr>
    <a:masterClrMapping/>
  </p:clrMapOvr>
  <p:transition spd="med">
    <p:diamon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8.2.1  Connection</a:t>
            </a:r>
            <a:r>
              <a:rPr lang="zh-CN" altLang="en-US" b="1" dirty="0" smtClean="0"/>
              <a:t>对象</a:t>
            </a:r>
            <a:endParaRPr lang="zh-CN" altLang="en-US" b="1" dirty="0"/>
          </a:p>
        </p:txBody>
      </p:sp>
      <p:sp>
        <p:nvSpPr>
          <p:cNvPr id="3" name="内容占位符 2"/>
          <p:cNvSpPr>
            <a:spLocks noGrp="1"/>
          </p:cNvSpPr>
          <p:nvPr>
            <p:ph idx="1"/>
          </p:nvPr>
        </p:nvSpPr>
        <p:spPr>
          <a:xfrm>
            <a:off x="0" y="1428736"/>
            <a:ext cx="8686800" cy="4668839"/>
          </a:xfrm>
        </p:spPr>
        <p:txBody>
          <a:bodyPr>
            <a:normAutofit fontScale="92500" lnSpcReduction="20000"/>
          </a:bodyPr>
          <a:lstStyle/>
          <a:p>
            <a:pPr latinLnBrk="1"/>
            <a:r>
              <a:rPr lang="zh-CN" altLang="en-US" dirty="0" smtClean="0"/>
              <a:t>           </a:t>
            </a:r>
            <a:r>
              <a:rPr lang="en-US" dirty="0" smtClean="0"/>
              <a:t>ADO.NET</a:t>
            </a:r>
            <a:r>
              <a:rPr lang="zh-CN" altLang="en-US" dirty="0" smtClean="0"/>
              <a:t>是为连接数据库而设计的，所以必须为重复打开和关闭提供连接</a:t>
            </a:r>
            <a:r>
              <a:rPr lang="en-US" dirty="0" smtClean="0"/>
              <a:t>Connection</a:t>
            </a:r>
            <a:r>
              <a:rPr lang="zh-CN" altLang="en-US" dirty="0" smtClean="0"/>
              <a:t>类。</a:t>
            </a:r>
            <a:r>
              <a:rPr lang="en-US" dirty="0" smtClean="0"/>
              <a:t>Connection</a:t>
            </a:r>
            <a:r>
              <a:rPr lang="zh-CN" altLang="en-US" dirty="0" smtClean="0"/>
              <a:t>类主要处理对数据库的连接，它是操作数据库的基础。该类表示应用程序和数据源之间的唯一会话。</a:t>
            </a:r>
          </a:p>
          <a:p>
            <a:r>
              <a:rPr lang="zh-CN" altLang="en-US" dirty="0" smtClean="0"/>
              <a:t>          创建</a:t>
            </a:r>
            <a:r>
              <a:rPr lang="en-US" dirty="0" smtClean="0"/>
              <a:t>Connection</a:t>
            </a:r>
            <a:r>
              <a:rPr lang="zh-CN" altLang="en-US" dirty="0" smtClean="0"/>
              <a:t>对象，</a:t>
            </a:r>
            <a:r>
              <a:rPr lang="en-US" dirty="0" smtClean="0"/>
              <a:t> ADO.NET</a:t>
            </a:r>
            <a:r>
              <a:rPr lang="zh-CN" altLang="en-US" dirty="0" smtClean="0"/>
              <a:t>中提供了以下</a:t>
            </a:r>
            <a:r>
              <a:rPr lang="en-US" dirty="0" smtClean="0"/>
              <a:t>4 </a:t>
            </a:r>
            <a:r>
              <a:rPr lang="zh-CN" altLang="en-US" dirty="0" smtClean="0"/>
              <a:t>种数据库连接方式：</a:t>
            </a:r>
            <a:endParaRPr lang="en-US" altLang="zh-CN" dirty="0" smtClean="0"/>
          </a:p>
          <a:p>
            <a:pPr>
              <a:buFont typeface="Wingdings" pitchFamily="2" charset="2"/>
              <a:buChar char="u"/>
            </a:pPr>
            <a:r>
              <a:rPr lang="en-US" dirty="0" smtClean="0"/>
              <a:t>  </a:t>
            </a:r>
            <a:r>
              <a:rPr lang="en-US" dirty="0" err="1" smtClean="0"/>
              <a:t>System.Data.OleDb.OleDbConnection</a:t>
            </a:r>
            <a:endParaRPr lang="en-US" altLang="zh-CN" dirty="0" smtClean="0"/>
          </a:p>
          <a:p>
            <a:pPr>
              <a:buFont typeface="Wingdings" pitchFamily="2" charset="2"/>
              <a:buChar char="u"/>
            </a:pPr>
            <a:r>
              <a:rPr lang="en-US" dirty="0" smtClean="0"/>
              <a:t>  </a:t>
            </a:r>
            <a:r>
              <a:rPr lang="en-US" dirty="0" err="1" smtClean="0"/>
              <a:t>System.Data.SqlClient.SqlConnection</a:t>
            </a:r>
            <a:endParaRPr lang="en-US" dirty="0" smtClean="0"/>
          </a:p>
          <a:p>
            <a:pPr>
              <a:buFont typeface="Wingdings" pitchFamily="2" charset="2"/>
              <a:buChar char="u"/>
            </a:pPr>
            <a:r>
              <a:rPr lang="en-US" dirty="0" smtClean="0"/>
              <a:t>  </a:t>
            </a:r>
            <a:r>
              <a:rPr lang="en-US" dirty="0" err="1" smtClean="0"/>
              <a:t>System.Data.Odbc.OdbcConnection</a:t>
            </a:r>
            <a:endParaRPr lang="en-US" dirty="0" smtClean="0"/>
          </a:p>
          <a:p>
            <a:pPr>
              <a:buFont typeface="Wingdings" pitchFamily="2" charset="2"/>
              <a:buChar char="u"/>
            </a:pPr>
            <a:r>
              <a:rPr lang="en-US" dirty="0" smtClean="0"/>
              <a:t>  </a:t>
            </a:r>
            <a:r>
              <a:rPr lang="en-US" dirty="0" err="1" smtClean="0"/>
              <a:t>System.Data.OracleClient.OracleConnection</a:t>
            </a:r>
            <a:r>
              <a:rPr lang="zh-CN" altLang="en-US" dirty="0" smtClean="0"/>
              <a:t>。</a:t>
            </a:r>
          </a:p>
          <a:p>
            <a:endParaRPr lang="zh-CN" altLang="en-US" dirty="0" smtClean="0"/>
          </a:p>
          <a:p>
            <a:endParaRPr lang="zh-CN" altLang="en-US" dirty="0"/>
          </a:p>
        </p:txBody>
      </p:sp>
    </p:spTree>
  </p:cSld>
  <p:clrMapOvr>
    <a:masterClrMapping/>
  </p:clrMapOvr>
  <p:transition spd="med">
    <p:diamon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8.2.1  Connection</a:t>
            </a:r>
            <a:r>
              <a:rPr lang="zh-CN" altLang="en-US" b="1" dirty="0" smtClean="0"/>
              <a:t>对象</a:t>
            </a:r>
            <a:endParaRPr lang="zh-CN" altLang="en-US" b="1" dirty="0"/>
          </a:p>
        </p:txBody>
      </p:sp>
      <p:sp>
        <p:nvSpPr>
          <p:cNvPr id="6" name="内容占位符 5"/>
          <p:cNvSpPr>
            <a:spLocks noGrp="1"/>
          </p:cNvSpPr>
          <p:nvPr>
            <p:ph idx="1"/>
          </p:nvPr>
        </p:nvSpPr>
        <p:spPr>
          <a:xfrm>
            <a:off x="285720" y="1571613"/>
            <a:ext cx="8686800" cy="1357322"/>
          </a:xfrm>
        </p:spPr>
        <p:txBody>
          <a:bodyPr>
            <a:normAutofit fontScale="92500" lnSpcReduction="20000"/>
          </a:bodyPr>
          <a:lstStyle/>
          <a:p>
            <a:r>
              <a:rPr lang="zh-CN" altLang="en-US" b="1" dirty="0" smtClean="0"/>
              <a:t>         </a:t>
            </a:r>
            <a:r>
              <a:rPr lang="en-US" dirty="0" smtClean="0"/>
              <a:t>Connection</a:t>
            </a:r>
            <a:r>
              <a:rPr lang="zh-CN" altLang="en-US" dirty="0" smtClean="0"/>
              <a:t>对象的属性和方法</a:t>
            </a:r>
          </a:p>
          <a:p>
            <a:pPr latinLnBrk="1"/>
            <a:r>
              <a:rPr lang="zh-CN" altLang="en-US" dirty="0" smtClean="0"/>
              <a:t>         下面介绍</a:t>
            </a:r>
            <a:r>
              <a:rPr lang="en-US" dirty="0" smtClean="0"/>
              <a:t>Connection</a:t>
            </a:r>
            <a:r>
              <a:rPr lang="zh-CN" altLang="en-US" dirty="0" smtClean="0"/>
              <a:t>对象的属性和方法，在表</a:t>
            </a:r>
            <a:r>
              <a:rPr lang="en-US" dirty="0" smtClean="0"/>
              <a:t>8-3</a:t>
            </a:r>
            <a:r>
              <a:rPr lang="zh-CN" altLang="en-US" dirty="0" smtClean="0"/>
              <a:t>中列出了</a:t>
            </a:r>
            <a:r>
              <a:rPr lang="en-US" dirty="0" smtClean="0"/>
              <a:t>Connection</a:t>
            </a:r>
            <a:r>
              <a:rPr lang="zh-CN" altLang="en-US" dirty="0" smtClean="0"/>
              <a:t>对象的属性。</a:t>
            </a:r>
            <a:endParaRPr lang="zh-CN" altLang="en-US" dirty="0"/>
          </a:p>
        </p:txBody>
      </p:sp>
    </p:spTree>
  </p:cSld>
  <p:clrMapOvr>
    <a:masterClrMapping/>
  </p:clrMapOvr>
  <p:transition spd="med">
    <p:diamon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atinLnBrk="1"/>
            <a:r>
              <a:rPr lang="en-US" b="1" dirty="0" smtClean="0"/>
              <a:t>8.2.1  Connection</a:t>
            </a:r>
            <a:r>
              <a:rPr lang="zh-CN" altLang="en-US" b="1" dirty="0" smtClean="0"/>
              <a:t>对象</a:t>
            </a:r>
            <a:endParaRPr lang="zh-CN" altLang="en-US" b="1" dirty="0"/>
          </a:p>
        </p:txBody>
      </p:sp>
      <p:sp>
        <p:nvSpPr>
          <p:cNvPr id="5" name="内容占位符 4"/>
          <p:cNvSpPr>
            <a:spLocks noGrp="1"/>
          </p:cNvSpPr>
          <p:nvPr>
            <p:ph idx="1"/>
          </p:nvPr>
        </p:nvSpPr>
        <p:spPr>
          <a:xfrm>
            <a:off x="214282" y="1357298"/>
            <a:ext cx="8777318" cy="4722827"/>
          </a:xfrm>
        </p:spPr>
        <p:txBody>
          <a:bodyPr>
            <a:normAutofit/>
          </a:bodyPr>
          <a:lstStyle/>
          <a:p>
            <a:pPr latinLnBrk="1"/>
            <a:r>
              <a:rPr lang="en-US" dirty="0" smtClean="0"/>
              <a:t>     </a:t>
            </a:r>
            <a:endParaRPr lang="zh-CN" altLang="en-US" dirty="0"/>
          </a:p>
        </p:txBody>
      </p:sp>
      <p:graphicFrame>
        <p:nvGraphicFramePr>
          <p:cNvPr id="4" name="表格 3"/>
          <p:cNvGraphicFramePr>
            <a:graphicFrameLocks noGrp="1"/>
          </p:cNvGraphicFramePr>
          <p:nvPr/>
        </p:nvGraphicFramePr>
        <p:xfrm>
          <a:off x="571472" y="1428737"/>
          <a:ext cx="8072494" cy="4381294"/>
        </p:xfrm>
        <a:graphic>
          <a:graphicData uri="http://schemas.openxmlformats.org/drawingml/2006/table">
            <a:tbl>
              <a:tblPr/>
              <a:tblGrid>
                <a:gridCol w="1865235"/>
                <a:gridCol w="6207259"/>
              </a:tblGrid>
              <a:tr h="417966">
                <a:tc>
                  <a:txBody>
                    <a:bodyPr/>
                    <a:lstStyle/>
                    <a:p>
                      <a:pPr algn="ctr">
                        <a:spcAft>
                          <a:spcPts val="0"/>
                        </a:spcAft>
                      </a:pPr>
                      <a:r>
                        <a:rPr lang="zh-CN" sz="1800" b="1" kern="100" dirty="0">
                          <a:latin typeface="Times New Roman"/>
                          <a:ea typeface="宋体"/>
                        </a:rPr>
                        <a:t>属性</a:t>
                      </a:r>
                      <a:endParaRPr lang="zh-CN" sz="18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latin typeface="Times New Roman"/>
                          <a:ea typeface="宋体"/>
                        </a:rPr>
                        <a:t>说明</a:t>
                      </a:r>
                      <a:endParaRPr lang="zh-CN" sz="18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8256">
                <a:tc>
                  <a:txBody>
                    <a:bodyPr/>
                    <a:lstStyle/>
                    <a:p>
                      <a:pPr algn="just">
                        <a:spcAft>
                          <a:spcPts val="0"/>
                        </a:spcAft>
                      </a:pPr>
                      <a:r>
                        <a:rPr lang="en-US" sz="1800" kern="100">
                          <a:latin typeface="Times New Roman"/>
                          <a:ea typeface="宋体"/>
                        </a:rPr>
                        <a:t>ConnectionString</a:t>
                      </a:r>
                      <a:endParaRPr lang="zh-CN" sz="18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rPr>
                        <a:t>获取或设置用于打开</a:t>
                      </a:r>
                      <a:r>
                        <a:rPr lang="en-US" sz="1800" kern="100">
                          <a:latin typeface="Times New Roman"/>
                          <a:ea typeface="宋体"/>
                        </a:rPr>
                        <a:t>SQL Server</a:t>
                      </a:r>
                      <a:r>
                        <a:rPr lang="zh-CN" sz="1800" kern="100">
                          <a:latin typeface="Times New Roman"/>
                          <a:ea typeface="宋体"/>
                        </a:rPr>
                        <a:t>数据库的字符串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8256">
                <a:tc>
                  <a:txBody>
                    <a:bodyPr/>
                    <a:lstStyle/>
                    <a:p>
                      <a:pPr algn="just">
                        <a:spcAft>
                          <a:spcPts val="0"/>
                        </a:spcAft>
                      </a:pPr>
                      <a:r>
                        <a:rPr lang="en-US" sz="1800" kern="100">
                          <a:latin typeface="Times New Roman"/>
                          <a:ea typeface="宋体"/>
                        </a:rPr>
                        <a:t>Database</a:t>
                      </a:r>
                      <a:endParaRPr lang="zh-CN" sz="18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rPr>
                        <a:t>获取当前数据库或在连接打开后要使用的数据库的名称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8256">
                <a:tc>
                  <a:txBody>
                    <a:bodyPr/>
                    <a:lstStyle/>
                    <a:p>
                      <a:pPr algn="just">
                        <a:spcAft>
                          <a:spcPts val="0"/>
                        </a:spcAft>
                      </a:pPr>
                      <a:r>
                        <a:rPr lang="en-US" sz="1800" kern="100">
                          <a:latin typeface="Times New Roman"/>
                          <a:ea typeface="宋体"/>
                        </a:rPr>
                        <a:t>State</a:t>
                      </a:r>
                      <a:endParaRPr lang="zh-CN" sz="18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rPr>
                        <a:t>获取连接的当前状态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8256">
                <a:tc>
                  <a:txBody>
                    <a:bodyPr/>
                    <a:lstStyle/>
                    <a:p>
                      <a:pPr algn="just">
                        <a:spcAft>
                          <a:spcPts val="0"/>
                        </a:spcAft>
                      </a:pPr>
                      <a:r>
                        <a:rPr lang="en-US" sz="1800" kern="100">
                          <a:latin typeface="Times New Roman"/>
                          <a:ea typeface="宋体"/>
                        </a:rPr>
                        <a:t>Provider</a:t>
                      </a:r>
                      <a:endParaRPr lang="zh-CN" sz="18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rPr>
                        <a:t>包含</a:t>
                      </a:r>
                      <a:r>
                        <a:rPr lang="en-US" sz="1800" kern="100">
                          <a:latin typeface="Times New Roman"/>
                          <a:ea typeface="宋体"/>
                        </a:rPr>
                        <a:t>Connection</a:t>
                      </a:r>
                      <a:r>
                        <a:rPr lang="zh-CN" sz="1800" kern="100">
                          <a:latin typeface="Times New Roman"/>
                          <a:ea typeface="宋体"/>
                        </a:rPr>
                        <a:t>对象的数据提供者名称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8256">
                <a:tc>
                  <a:txBody>
                    <a:bodyPr/>
                    <a:lstStyle/>
                    <a:p>
                      <a:pPr algn="just">
                        <a:spcAft>
                          <a:spcPts val="0"/>
                        </a:spcAft>
                      </a:pPr>
                      <a:r>
                        <a:rPr lang="en-US" sz="1800" kern="100">
                          <a:latin typeface="Times New Roman"/>
                          <a:ea typeface="宋体"/>
                        </a:rPr>
                        <a:t>ServerVersion</a:t>
                      </a:r>
                      <a:endParaRPr lang="zh-CN" sz="18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rPr>
                        <a:t>获取包含客户端要连接的</a:t>
                      </a:r>
                      <a:r>
                        <a:rPr lang="en-US" sz="1800" kern="100">
                          <a:latin typeface="Times New Roman"/>
                          <a:ea typeface="宋体"/>
                        </a:rPr>
                        <a:t>SQL Server</a:t>
                      </a:r>
                      <a:r>
                        <a:rPr lang="zh-CN" sz="1800" kern="100">
                          <a:latin typeface="Times New Roman"/>
                          <a:ea typeface="宋体"/>
                        </a:rPr>
                        <a:t>实例的版本的字符串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8256">
                <a:tc>
                  <a:txBody>
                    <a:bodyPr/>
                    <a:lstStyle/>
                    <a:p>
                      <a:pPr algn="just">
                        <a:spcAft>
                          <a:spcPts val="0"/>
                        </a:spcAft>
                      </a:pPr>
                      <a:r>
                        <a:rPr lang="en-US" sz="1800" kern="100">
                          <a:latin typeface="Times New Roman"/>
                          <a:ea typeface="宋体"/>
                        </a:rPr>
                        <a:t>DataSource</a:t>
                      </a:r>
                      <a:endParaRPr lang="zh-CN" sz="18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rPr>
                        <a:t>获取要连接的</a:t>
                      </a:r>
                      <a:r>
                        <a:rPr lang="en-US" sz="1800" kern="100">
                          <a:latin typeface="Times New Roman"/>
                          <a:ea typeface="宋体"/>
                        </a:rPr>
                        <a:t>SQL Server</a:t>
                      </a:r>
                      <a:r>
                        <a:rPr lang="zh-CN" sz="1800" kern="100">
                          <a:latin typeface="Times New Roman"/>
                          <a:ea typeface="宋体"/>
                        </a:rPr>
                        <a:t>实例的名称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8256">
                <a:tc>
                  <a:txBody>
                    <a:bodyPr/>
                    <a:lstStyle/>
                    <a:p>
                      <a:pPr algn="just">
                        <a:spcAft>
                          <a:spcPts val="0"/>
                        </a:spcAft>
                      </a:pPr>
                      <a:r>
                        <a:rPr lang="en-US" sz="1800" kern="100">
                          <a:latin typeface="Times New Roman"/>
                          <a:ea typeface="宋体"/>
                        </a:rPr>
                        <a:t>ConnectionTimeout</a:t>
                      </a:r>
                      <a:endParaRPr lang="zh-CN" sz="18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rPr>
                        <a:t>获取在尝试建立连接时终止尝试并生成错误之前所等待的时间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8256">
                <a:tc>
                  <a:txBody>
                    <a:bodyPr/>
                    <a:lstStyle/>
                    <a:p>
                      <a:pPr algn="just">
                        <a:spcAft>
                          <a:spcPts val="0"/>
                        </a:spcAft>
                      </a:pPr>
                      <a:r>
                        <a:rPr lang="en-US" sz="1800" kern="100">
                          <a:latin typeface="Times New Roman"/>
                          <a:ea typeface="宋体"/>
                        </a:rPr>
                        <a:t>PacketSize</a:t>
                      </a:r>
                      <a:endParaRPr lang="zh-CN" sz="18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rPr>
                        <a:t>获取用来与</a:t>
                      </a:r>
                      <a:r>
                        <a:rPr lang="en-US" sz="1800" kern="100" dirty="0">
                          <a:latin typeface="Times New Roman"/>
                          <a:ea typeface="宋体"/>
                        </a:rPr>
                        <a:t>SQL Server</a:t>
                      </a:r>
                      <a:r>
                        <a:rPr lang="zh-CN" sz="1800" kern="100" dirty="0">
                          <a:latin typeface="Times New Roman"/>
                          <a:ea typeface="宋体"/>
                        </a:rPr>
                        <a:t>的实例通讯的网络数据包的大小（以字节为单位）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8256">
                <a:tc>
                  <a:txBody>
                    <a:bodyPr/>
                    <a:lstStyle/>
                    <a:p>
                      <a:pPr algn="just">
                        <a:spcAft>
                          <a:spcPts val="0"/>
                        </a:spcAft>
                      </a:pPr>
                      <a:r>
                        <a:rPr lang="en-US" sz="1800" kern="100">
                          <a:latin typeface="Times New Roman"/>
                          <a:ea typeface="宋体"/>
                        </a:rPr>
                        <a:t>Container</a:t>
                      </a:r>
                      <a:endParaRPr lang="zh-CN" sz="18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rPr>
                        <a:t>获取</a:t>
                      </a:r>
                      <a:r>
                        <a:rPr lang="en-US" sz="1800" kern="100">
                          <a:latin typeface="Times New Roman"/>
                          <a:ea typeface="宋体"/>
                        </a:rPr>
                        <a:t>IContainer</a:t>
                      </a:r>
                      <a:r>
                        <a:rPr lang="zh-CN" sz="1800" kern="100">
                          <a:latin typeface="Times New Roman"/>
                          <a:ea typeface="宋体"/>
                        </a:rPr>
                        <a:t>，他包含</a:t>
                      </a:r>
                      <a:r>
                        <a:rPr lang="en-US" sz="1800" kern="100">
                          <a:latin typeface="Times New Roman"/>
                          <a:ea typeface="宋体"/>
                        </a:rPr>
                        <a:t>Component</a:t>
                      </a:r>
                      <a:r>
                        <a:rPr lang="zh-CN" sz="1800" kern="100">
                          <a:latin typeface="Times New Roman"/>
                          <a:ea typeface="宋体"/>
                        </a:rPr>
                        <a:t>（从</a:t>
                      </a:r>
                      <a:r>
                        <a:rPr lang="en-US" sz="1800" kern="100">
                          <a:latin typeface="Times New Roman"/>
                          <a:ea typeface="宋体"/>
                        </a:rPr>
                        <a:t>Component</a:t>
                      </a:r>
                      <a:r>
                        <a:rPr lang="zh-CN" sz="1800" kern="100">
                          <a:latin typeface="Times New Roman"/>
                          <a:ea typeface="宋体"/>
                        </a:rPr>
                        <a:t>继承）</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8256">
                <a:tc>
                  <a:txBody>
                    <a:bodyPr/>
                    <a:lstStyle/>
                    <a:p>
                      <a:pPr algn="just">
                        <a:spcAft>
                          <a:spcPts val="0"/>
                        </a:spcAft>
                      </a:pPr>
                      <a:r>
                        <a:rPr lang="en-US" sz="1800" kern="100">
                          <a:latin typeface="Times New Roman"/>
                          <a:ea typeface="宋体"/>
                        </a:rPr>
                        <a:t>Site</a:t>
                      </a:r>
                      <a:endParaRPr lang="zh-CN" sz="18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rPr>
                        <a:t>获取或设置</a:t>
                      </a:r>
                      <a:r>
                        <a:rPr lang="en-US" sz="1800" kern="100" dirty="0">
                          <a:latin typeface="Times New Roman"/>
                          <a:ea typeface="宋体"/>
                        </a:rPr>
                        <a:t>Component</a:t>
                      </a:r>
                      <a:r>
                        <a:rPr lang="zh-CN" sz="1800" kern="100" dirty="0">
                          <a:latin typeface="Times New Roman"/>
                          <a:ea typeface="宋体"/>
                        </a:rPr>
                        <a:t>的</a:t>
                      </a:r>
                      <a:r>
                        <a:rPr lang="en-US" sz="1800" kern="100" dirty="0" err="1">
                          <a:latin typeface="Times New Roman"/>
                          <a:ea typeface="宋体"/>
                        </a:rPr>
                        <a:t>ISite</a:t>
                      </a:r>
                      <a:r>
                        <a:rPr lang="zh-CN" sz="1800" kern="100" dirty="0">
                          <a:latin typeface="Times New Roman"/>
                          <a:ea typeface="宋体"/>
                        </a:rPr>
                        <a:t>（从</a:t>
                      </a:r>
                      <a:r>
                        <a:rPr lang="en-US" sz="1800" kern="100" dirty="0">
                          <a:latin typeface="Times New Roman"/>
                          <a:ea typeface="宋体"/>
                        </a:rPr>
                        <a:t>Component</a:t>
                      </a:r>
                      <a:r>
                        <a:rPr lang="zh-CN" sz="1800" kern="100" dirty="0">
                          <a:latin typeface="Times New Roman"/>
                          <a:ea typeface="宋体"/>
                        </a:rPr>
                        <a:t>继承）</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2143108" y="5929330"/>
            <a:ext cx="4429156" cy="400110"/>
          </a:xfrm>
          <a:prstGeom prst="rect">
            <a:avLst/>
          </a:prstGeom>
        </p:spPr>
        <p:txBody>
          <a:bodyPr wrap="square">
            <a:spAutoFit/>
          </a:bodyPr>
          <a:lstStyle/>
          <a:p>
            <a:r>
              <a:rPr lang="zh-CN" altLang="en-US" sz="2000" dirty="0" smtClean="0"/>
              <a:t>表</a:t>
            </a:r>
            <a:r>
              <a:rPr lang="en-US" sz="2000" dirty="0" smtClean="0"/>
              <a:t>8-3  Connection</a:t>
            </a:r>
            <a:r>
              <a:rPr lang="zh-CN" altLang="en-US" sz="2000" dirty="0" smtClean="0"/>
              <a:t>对象的公共属性</a:t>
            </a:r>
            <a:endParaRPr lang="zh-CN" altLang="en-US" sz="2000" dirty="0"/>
          </a:p>
        </p:txBody>
      </p:sp>
    </p:spTree>
  </p:cSld>
  <p:clrMapOvr>
    <a:masterClrMapping/>
  </p:clrMapOvr>
  <p:transition spd="med">
    <p:diamon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8.2.1  Connection</a:t>
            </a:r>
            <a:r>
              <a:rPr lang="zh-CN" altLang="en-US" b="1" dirty="0" smtClean="0"/>
              <a:t>对象</a:t>
            </a:r>
            <a:endParaRPr lang="zh-CN" altLang="en-US" b="1" dirty="0"/>
          </a:p>
        </p:txBody>
      </p:sp>
      <p:sp>
        <p:nvSpPr>
          <p:cNvPr id="3" name="内容占位符 2"/>
          <p:cNvSpPr>
            <a:spLocks noGrp="1"/>
          </p:cNvSpPr>
          <p:nvPr>
            <p:ph idx="1"/>
          </p:nvPr>
        </p:nvSpPr>
        <p:spPr>
          <a:xfrm>
            <a:off x="214282" y="1500174"/>
            <a:ext cx="8686800" cy="4500594"/>
          </a:xfrm>
        </p:spPr>
        <p:txBody>
          <a:bodyPr>
            <a:normAutofit/>
          </a:bodyPr>
          <a:lstStyle/>
          <a:p>
            <a:pPr latinLnBrk="1"/>
            <a:r>
              <a:rPr lang="zh-CN" altLang="en-US" sz="2600" dirty="0" smtClean="0"/>
              <a:t>  </a:t>
            </a:r>
            <a:r>
              <a:rPr lang="en-US" sz="2600" dirty="0" smtClean="0"/>
              <a:t>Connection</a:t>
            </a:r>
            <a:r>
              <a:rPr lang="zh-CN" altLang="en-US" sz="2600" dirty="0" smtClean="0"/>
              <a:t>对象的方法如表</a:t>
            </a:r>
            <a:r>
              <a:rPr lang="en-US" sz="2600" dirty="0" smtClean="0"/>
              <a:t>8-4</a:t>
            </a:r>
            <a:r>
              <a:rPr lang="zh-CN" altLang="en-US" sz="2600" dirty="0" smtClean="0"/>
              <a:t>所示。</a:t>
            </a:r>
          </a:p>
          <a:p>
            <a:pPr latinLnBrk="1"/>
            <a:endParaRPr lang="en-US" altLang="zh-CN" dirty="0" smtClean="0"/>
          </a:p>
          <a:p>
            <a:pPr latinLnBrk="1"/>
            <a:endParaRPr lang="en-US" altLang="zh-CN" dirty="0" smtClean="0"/>
          </a:p>
          <a:p>
            <a:pPr latinLnBrk="1"/>
            <a:endParaRPr lang="en-US" altLang="zh-CN" dirty="0" smtClean="0"/>
          </a:p>
          <a:p>
            <a:pPr latinLnBrk="1"/>
            <a:endParaRPr lang="en-US" altLang="zh-CN" dirty="0" smtClean="0"/>
          </a:p>
          <a:p>
            <a:pPr latinLnBrk="1"/>
            <a:endParaRPr lang="en-US" altLang="zh-CN" dirty="0" smtClean="0"/>
          </a:p>
          <a:p>
            <a:pPr algn="ctr" latinLnBrk="1"/>
            <a:r>
              <a:rPr lang="zh-CN" altLang="en-US" sz="2400" dirty="0" smtClean="0"/>
              <a:t>表</a:t>
            </a:r>
            <a:r>
              <a:rPr lang="en-US" sz="2400" dirty="0" smtClean="0"/>
              <a:t>8-4  Connection</a:t>
            </a:r>
            <a:r>
              <a:rPr lang="zh-CN" altLang="en-US" sz="2400" dirty="0" smtClean="0"/>
              <a:t>对象的公共方法</a:t>
            </a:r>
          </a:p>
          <a:p>
            <a:pPr latinLnBrk="1"/>
            <a:endParaRPr lang="zh-CN" altLang="en-US" dirty="0"/>
          </a:p>
        </p:txBody>
      </p:sp>
      <p:graphicFrame>
        <p:nvGraphicFramePr>
          <p:cNvPr id="4" name="表格 3"/>
          <p:cNvGraphicFramePr>
            <a:graphicFrameLocks noGrp="1"/>
          </p:cNvGraphicFramePr>
          <p:nvPr/>
        </p:nvGraphicFramePr>
        <p:xfrm>
          <a:off x="428596" y="2357430"/>
          <a:ext cx="8215370" cy="2357454"/>
        </p:xfrm>
        <a:graphic>
          <a:graphicData uri="http://schemas.openxmlformats.org/drawingml/2006/table">
            <a:tbl>
              <a:tblPr/>
              <a:tblGrid>
                <a:gridCol w="1970096"/>
                <a:gridCol w="6245274"/>
              </a:tblGrid>
              <a:tr h="446004">
                <a:tc>
                  <a:txBody>
                    <a:bodyPr/>
                    <a:lstStyle/>
                    <a:p>
                      <a:pPr algn="just">
                        <a:spcAft>
                          <a:spcPts val="0"/>
                        </a:spcAft>
                      </a:pPr>
                      <a:r>
                        <a:rPr lang="zh-CN" sz="2000" b="1" kern="100">
                          <a:latin typeface="Times New Roman"/>
                          <a:ea typeface="宋体"/>
                        </a:rPr>
                        <a:t>方法</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latin typeface="Times New Roman"/>
                          <a:ea typeface="宋体"/>
                        </a:rPr>
                        <a:t>说明</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2290">
                <a:tc>
                  <a:txBody>
                    <a:bodyPr/>
                    <a:lstStyle/>
                    <a:p>
                      <a:pPr algn="just">
                        <a:spcAft>
                          <a:spcPts val="0"/>
                        </a:spcAft>
                      </a:pPr>
                      <a:r>
                        <a:rPr lang="en-US" sz="2000" kern="100">
                          <a:latin typeface="Times New Roman"/>
                          <a:ea typeface="宋体"/>
                        </a:rPr>
                        <a:t>Open</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rPr>
                        <a:t>打开对数据库的连接</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2290">
                <a:tc>
                  <a:txBody>
                    <a:bodyPr/>
                    <a:lstStyle/>
                    <a:p>
                      <a:pPr algn="just">
                        <a:spcAft>
                          <a:spcPts val="0"/>
                        </a:spcAft>
                      </a:pPr>
                      <a:r>
                        <a:rPr lang="en-US" sz="2000" kern="100">
                          <a:latin typeface="Times New Roman"/>
                          <a:ea typeface="宋体"/>
                        </a:rPr>
                        <a:t>Close</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rPr>
                        <a:t>关闭当前对数据库的连接</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2290">
                <a:tc>
                  <a:txBody>
                    <a:bodyPr/>
                    <a:lstStyle/>
                    <a:p>
                      <a:pPr algn="just">
                        <a:spcAft>
                          <a:spcPts val="0"/>
                        </a:spcAft>
                      </a:pPr>
                      <a:r>
                        <a:rPr lang="en-US" sz="2000" kern="100">
                          <a:latin typeface="Times New Roman"/>
                          <a:ea typeface="宋体"/>
                        </a:rPr>
                        <a:t>CreateCommand</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rPr>
                        <a:t>创建并返回一个与该连接相关联的</a:t>
                      </a:r>
                      <a:r>
                        <a:rPr lang="en-US" sz="2000" kern="100">
                          <a:latin typeface="Times New Roman"/>
                          <a:ea typeface="宋体"/>
                        </a:rPr>
                        <a:t>Command</a:t>
                      </a:r>
                      <a:r>
                        <a:rPr lang="zh-CN" sz="2000" kern="100">
                          <a:latin typeface="Times New Roman"/>
                          <a:ea typeface="宋体"/>
                        </a:rPr>
                        <a:t>对象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2290">
                <a:tc>
                  <a:txBody>
                    <a:bodyPr/>
                    <a:lstStyle/>
                    <a:p>
                      <a:pPr algn="just">
                        <a:spcAft>
                          <a:spcPts val="0"/>
                        </a:spcAft>
                      </a:pPr>
                      <a:r>
                        <a:rPr lang="en-US" sz="2000" kern="100">
                          <a:latin typeface="Times New Roman"/>
                          <a:ea typeface="宋体"/>
                        </a:rPr>
                        <a:t>BeginTransaction</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rPr>
                        <a:t>开始数据库事务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2290">
                <a:tc>
                  <a:txBody>
                    <a:bodyPr/>
                    <a:lstStyle/>
                    <a:p>
                      <a:pPr algn="just">
                        <a:spcAft>
                          <a:spcPts val="0"/>
                        </a:spcAft>
                      </a:pPr>
                      <a:r>
                        <a:rPr lang="en-US" sz="2000" kern="100">
                          <a:latin typeface="Times New Roman"/>
                          <a:ea typeface="宋体"/>
                        </a:rPr>
                        <a:t>ChangeDatabase</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latin typeface="Times New Roman"/>
                          <a:ea typeface="宋体"/>
                        </a:rPr>
                        <a:t>更改当前打开的</a:t>
                      </a:r>
                      <a:r>
                        <a:rPr lang="en-US" sz="2000" kern="100" dirty="0">
                          <a:latin typeface="Times New Roman"/>
                          <a:ea typeface="宋体"/>
                        </a:rPr>
                        <a:t>Connection</a:t>
                      </a:r>
                      <a:r>
                        <a:rPr lang="zh-CN" sz="2000" kern="100" dirty="0">
                          <a:latin typeface="Times New Roman"/>
                          <a:ea typeface="宋体"/>
                        </a:rPr>
                        <a:t>对象的数据库</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diamon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8.2.2  Command</a:t>
            </a:r>
            <a:r>
              <a:rPr lang="zh-CN" altLang="en-US" b="1" dirty="0" smtClean="0"/>
              <a:t>对象</a:t>
            </a:r>
            <a:endParaRPr lang="zh-CN" altLang="en-US" b="1" dirty="0"/>
          </a:p>
        </p:txBody>
      </p:sp>
      <p:sp>
        <p:nvSpPr>
          <p:cNvPr id="3" name="内容占位符 2"/>
          <p:cNvSpPr>
            <a:spLocks noGrp="1"/>
          </p:cNvSpPr>
          <p:nvPr>
            <p:ph idx="1"/>
          </p:nvPr>
        </p:nvSpPr>
        <p:spPr>
          <a:xfrm>
            <a:off x="304800" y="1285861"/>
            <a:ext cx="8686800" cy="4214841"/>
          </a:xfrm>
        </p:spPr>
        <p:txBody>
          <a:bodyPr>
            <a:normAutofit fontScale="92500" lnSpcReduction="20000"/>
          </a:bodyPr>
          <a:lstStyle/>
          <a:p>
            <a:pPr latinLnBrk="1"/>
            <a:r>
              <a:rPr lang="zh-CN" altLang="en-US" sz="2800" dirty="0" smtClean="0"/>
              <a:t>            当数据库连接上以后，需要使用一个数据库操作对象来实现。一个数据库操作命令可以用</a:t>
            </a:r>
            <a:r>
              <a:rPr lang="en-US" sz="2800" dirty="0" smtClean="0"/>
              <a:t>SQL</a:t>
            </a:r>
            <a:r>
              <a:rPr lang="zh-CN" altLang="en-US" sz="2800" dirty="0" smtClean="0"/>
              <a:t>语句来表达，包括选择查询（</a:t>
            </a:r>
            <a:r>
              <a:rPr lang="en-US" sz="2800" dirty="0" smtClean="0"/>
              <a:t>SELECT</a:t>
            </a:r>
            <a:r>
              <a:rPr lang="zh-CN" altLang="en-US" sz="2800" dirty="0" smtClean="0"/>
              <a:t>语句）来返回记录集合，执行更新查询（</a:t>
            </a:r>
            <a:r>
              <a:rPr lang="en-US" sz="2800" dirty="0" smtClean="0"/>
              <a:t>UPDATE</a:t>
            </a:r>
            <a:r>
              <a:rPr lang="zh-CN" altLang="en-US" sz="2800" dirty="0" smtClean="0"/>
              <a:t>语句）来执行更新记录，执行删除查询（</a:t>
            </a:r>
            <a:r>
              <a:rPr lang="en-US" sz="2800" dirty="0" smtClean="0"/>
              <a:t>DELETE</a:t>
            </a:r>
            <a:r>
              <a:rPr lang="zh-CN" altLang="en-US" sz="2800" dirty="0" smtClean="0"/>
              <a:t>语句）来删除记录等等。</a:t>
            </a:r>
            <a:r>
              <a:rPr lang="en-US" sz="2800" dirty="0" smtClean="0"/>
              <a:t>Command</a:t>
            </a:r>
            <a:r>
              <a:rPr lang="zh-CN" altLang="en-US" sz="2800" dirty="0" smtClean="0"/>
              <a:t>命令也可以传递参数并返回值，同时</a:t>
            </a:r>
            <a:r>
              <a:rPr lang="en-US" sz="2800" dirty="0" smtClean="0"/>
              <a:t>Command</a:t>
            </a:r>
            <a:r>
              <a:rPr lang="zh-CN" altLang="en-US" sz="2800" dirty="0" smtClean="0"/>
              <a:t>命令也可以被明确的定界，或调用数据库中的存储过程。</a:t>
            </a:r>
          </a:p>
          <a:p>
            <a:pPr latinLnBrk="1"/>
            <a:r>
              <a:rPr lang="zh-CN" altLang="en-US" sz="2800" dirty="0" smtClean="0"/>
              <a:t>           与</a:t>
            </a:r>
            <a:r>
              <a:rPr lang="en-US" sz="2800" dirty="0" smtClean="0"/>
              <a:t>Connection</a:t>
            </a:r>
            <a:r>
              <a:rPr lang="zh-CN" altLang="en-US" sz="2800" dirty="0" smtClean="0"/>
              <a:t>对象一样，对于操作</a:t>
            </a:r>
            <a:r>
              <a:rPr lang="en-US" sz="2800" dirty="0" smtClean="0"/>
              <a:t>SQL Server</a:t>
            </a:r>
            <a:r>
              <a:rPr lang="zh-CN" altLang="en-US" sz="2800" dirty="0" smtClean="0"/>
              <a:t>数据库的</a:t>
            </a:r>
            <a:r>
              <a:rPr lang="en-US" sz="2800" dirty="0" smtClean="0"/>
              <a:t>Command</a:t>
            </a:r>
            <a:r>
              <a:rPr lang="zh-CN" altLang="en-US" sz="2800" dirty="0" smtClean="0"/>
              <a:t>对象是</a:t>
            </a:r>
            <a:r>
              <a:rPr lang="en-US" sz="2800" dirty="0" err="1" smtClean="0"/>
              <a:t>SqlCommand</a:t>
            </a:r>
            <a:r>
              <a:rPr lang="zh-CN" altLang="en-US" sz="2800" dirty="0" smtClean="0"/>
              <a:t>对象。</a:t>
            </a:r>
            <a:r>
              <a:rPr lang="en-US" sz="2800" dirty="0" err="1" smtClean="0"/>
              <a:t>SqlCommand</a:t>
            </a:r>
            <a:r>
              <a:rPr lang="zh-CN" altLang="en-US" sz="2800" dirty="0" smtClean="0"/>
              <a:t>对象使用方法如下：</a:t>
            </a:r>
          </a:p>
          <a:p>
            <a:r>
              <a:rPr lang="en-US" sz="2800" dirty="0" smtClean="0"/>
              <a:t>            string select = "select * from </a:t>
            </a:r>
            <a:r>
              <a:rPr lang="zh-CN" altLang="en-US" sz="2800" dirty="0" smtClean="0"/>
              <a:t>表名</a:t>
            </a:r>
            <a:r>
              <a:rPr lang="en-US" sz="2800" dirty="0" smtClean="0"/>
              <a:t>";</a:t>
            </a:r>
            <a:endParaRPr lang="zh-CN" altLang="en-US" sz="2800" dirty="0" smtClean="0"/>
          </a:p>
          <a:p>
            <a:r>
              <a:rPr lang="en-US" sz="2800" dirty="0" smtClean="0"/>
              <a:t>            </a:t>
            </a:r>
            <a:r>
              <a:rPr lang="en-US" sz="2800" dirty="0" err="1" smtClean="0"/>
              <a:t>SqlCommand</a:t>
            </a:r>
            <a:r>
              <a:rPr lang="en-US" sz="2800" dirty="0" smtClean="0"/>
              <a:t> </a:t>
            </a:r>
            <a:r>
              <a:rPr lang="en-US" sz="2800" dirty="0" err="1" smtClean="0"/>
              <a:t>cmd</a:t>
            </a:r>
            <a:r>
              <a:rPr lang="en-US" sz="2800" dirty="0" smtClean="0"/>
              <a:t> = new </a:t>
            </a:r>
            <a:r>
              <a:rPr lang="en-US" sz="2800" dirty="0" err="1" smtClean="0"/>
              <a:t>SqlCommand</a:t>
            </a:r>
            <a:r>
              <a:rPr lang="en-US" sz="2800" dirty="0" smtClean="0"/>
              <a:t>(select, </a:t>
            </a:r>
            <a:r>
              <a:rPr lang="en-US" sz="2800" dirty="0" err="1" smtClean="0"/>
              <a:t>conn</a:t>
            </a:r>
            <a:r>
              <a:rPr lang="en-US" sz="2800" dirty="0" smtClean="0"/>
              <a:t>);</a:t>
            </a:r>
            <a:endParaRPr lang="zh-CN" altLang="en-US" sz="2800" dirty="0" smtClean="0"/>
          </a:p>
          <a:p>
            <a:pPr latinLnBrk="1"/>
            <a:endParaRPr lang="zh-CN" altLang="en-US" sz="2800" dirty="0" smtClean="0"/>
          </a:p>
          <a:p>
            <a:pPr latinLnBrk="1"/>
            <a:endParaRPr lang="zh-CN" altLang="en-US" dirty="0" smtClean="0"/>
          </a:p>
        </p:txBody>
      </p:sp>
    </p:spTree>
  </p:cSld>
  <p:clrMapOvr>
    <a:masterClrMapping/>
  </p:clrMapOvr>
  <p:transition spd="med">
    <p:diamon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8.2.2  Command</a:t>
            </a:r>
            <a:r>
              <a:rPr lang="zh-CN" altLang="en-US" b="1" dirty="0" smtClean="0"/>
              <a:t>对象</a:t>
            </a:r>
            <a:endParaRPr lang="zh-CN" altLang="en-US" dirty="0"/>
          </a:p>
        </p:txBody>
      </p:sp>
      <p:sp>
        <p:nvSpPr>
          <p:cNvPr id="3" name="内容占位符 2"/>
          <p:cNvSpPr>
            <a:spLocks noGrp="1"/>
          </p:cNvSpPr>
          <p:nvPr>
            <p:ph idx="1"/>
          </p:nvPr>
        </p:nvSpPr>
        <p:spPr>
          <a:xfrm>
            <a:off x="0" y="1554162"/>
            <a:ext cx="8991600" cy="4525963"/>
          </a:xfrm>
        </p:spPr>
        <p:txBody>
          <a:bodyPr/>
          <a:lstStyle/>
          <a:p>
            <a:pPr latinLnBrk="1"/>
            <a:r>
              <a:rPr lang="en-US" sz="2800" dirty="0" smtClean="0"/>
              <a:t>         Command</a:t>
            </a:r>
            <a:r>
              <a:rPr lang="zh-CN" altLang="en-US" sz="2800" dirty="0" smtClean="0"/>
              <a:t>对象也具有自己的属性和方法，下面介绍</a:t>
            </a:r>
            <a:r>
              <a:rPr lang="en-US" sz="2800" dirty="0" smtClean="0"/>
              <a:t>Command</a:t>
            </a:r>
            <a:r>
              <a:rPr lang="zh-CN" altLang="en-US" sz="2800" dirty="0" smtClean="0"/>
              <a:t>对象的属性和方法，</a:t>
            </a:r>
            <a:r>
              <a:rPr lang="en-US" sz="2800" dirty="0" smtClean="0"/>
              <a:t>Command</a:t>
            </a:r>
            <a:r>
              <a:rPr lang="zh-CN" altLang="en-US" sz="2800" dirty="0" smtClean="0"/>
              <a:t>对象的属性如表</a:t>
            </a:r>
            <a:r>
              <a:rPr lang="en-US" sz="2800" dirty="0" smtClean="0"/>
              <a:t>8-5</a:t>
            </a:r>
            <a:r>
              <a:rPr lang="zh-CN" altLang="en-US" sz="2800" dirty="0" smtClean="0"/>
              <a:t>所示。</a:t>
            </a:r>
          </a:p>
          <a:p>
            <a:endParaRPr lang="zh-CN" altLang="en-US" dirty="0"/>
          </a:p>
        </p:txBody>
      </p:sp>
    </p:spTree>
  </p:cSld>
  <p:clrMapOvr>
    <a:masterClrMapping/>
  </p:clrMapOvr>
  <p:transition spd="med">
    <p:diamon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8.2.2  Command</a:t>
            </a:r>
            <a:r>
              <a:rPr lang="zh-CN" altLang="en-US" b="1" dirty="0" smtClean="0"/>
              <a:t>对象</a:t>
            </a:r>
            <a:endParaRPr lang="zh-CN" altLang="en-US" dirty="0"/>
          </a:p>
        </p:txBody>
      </p:sp>
      <p:graphicFrame>
        <p:nvGraphicFramePr>
          <p:cNvPr id="4" name="内容占位符 3"/>
          <p:cNvGraphicFramePr>
            <a:graphicFrameLocks noGrp="1"/>
          </p:cNvGraphicFramePr>
          <p:nvPr>
            <p:ph idx="1"/>
          </p:nvPr>
        </p:nvGraphicFramePr>
        <p:xfrm>
          <a:off x="214282" y="1571612"/>
          <a:ext cx="8715436" cy="4327287"/>
        </p:xfrm>
        <a:graphic>
          <a:graphicData uri="http://schemas.openxmlformats.org/drawingml/2006/table">
            <a:tbl>
              <a:tblPr/>
              <a:tblGrid>
                <a:gridCol w="1743093"/>
                <a:gridCol w="6972343"/>
              </a:tblGrid>
              <a:tr h="395575">
                <a:tc>
                  <a:txBody>
                    <a:bodyPr/>
                    <a:lstStyle/>
                    <a:p>
                      <a:pPr algn="ctr">
                        <a:spcAft>
                          <a:spcPts val="0"/>
                        </a:spcAft>
                      </a:pPr>
                      <a:r>
                        <a:rPr lang="zh-CN" sz="2000" b="1" kern="100" dirty="0">
                          <a:latin typeface="Times New Roman"/>
                          <a:ea typeface="宋体"/>
                        </a:rPr>
                        <a:t>属性</a:t>
                      </a:r>
                      <a:endParaRPr lang="zh-CN" sz="20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latin typeface="Times New Roman"/>
                          <a:ea typeface="宋体"/>
                        </a:rPr>
                        <a:t>说明</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8128">
                <a:tc>
                  <a:txBody>
                    <a:bodyPr/>
                    <a:lstStyle/>
                    <a:p>
                      <a:pPr algn="just">
                        <a:spcAft>
                          <a:spcPts val="0"/>
                        </a:spcAft>
                      </a:pPr>
                      <a:r>
                        <a:rPr lang="en-US" sz="2000" kern="100">
                          <a:latin typeface="Times New Roman"/>
                          <a:ea typeface="宋体"/>
                        </a:rPr>
                        <a:t>ActiveConnection</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rPr>
                        <a:t>设置或返回</a:t>
                      </a:r>
                      <a:r>
                        <a:rPr lang="en-US" sz="2000" kern="100">
                          <a:latin typeface="Times New Roman"/>
                          <a:ea typeface="宋体"/>
                        </a:rPr>
                        <a:t>Command</a:t>
                      </a:r>
                      <a:r>
                        <a:rPr lang="zh-CN" sz="2000" kern="100">
                          <a:latin typeface="Times New Roman"/>
                          <a:ea typeface="宋体"/>
                        </a:rPr>
                        <a:t>对象的连接信息，该属性可以是一个</a:t>
                      </a:r>
                      <a:r>
                        <a:rPr lang="en-US" sz="2000" kern="100">
                          <a:latin typeface="Times New Roman"/>
                          <a:ea typeface="宋体"/>
                        </a:rPr>
                        <a:t>Connection</a:t>
                      </a:r>
                      <a:r>
                        <a:rPr lang="zh-CN" sz="2000" kern="100">
                          <a:latin typeface="Times New Roman"/>
                          <a:ea typeface="宋体"/>
                        </a:rPr>
                        <a:t>对象或连接字符串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8128">
                <a:tc>
                  <a:txBody>
                    <a:bodyPr/>
                    <a:lstStyle/>
                    <a:p>
                      <a:pPr algn="just">
                        <a:spcAft>
                          <a:spcPts val="0"/>
                        </a:spcAft>
                      </a:pPr>
                      <a:r>
                        <a:rPr lang="en-US" sz="2000" kern="100">
                          <a:latin typeface="Times New Roman"/>
                          <a:ea typeface="宋体"/>
                        </a:rPr>
                        <a:t>CommandText</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rPr>
                        <a:t>设置或返回对数据源的命令串，可以是表、存储过程、</a:t>
                      </a:r>
                      <a:r>
                        <a:rPr lang="en-US" sz="2000" kern="100">
                          <a:latin typeface="Times New Roman"/>
                          <a:ea typeface="宋体"/>
                        </a:rPr>
                        <a:t>SQL</a:t>
                      </a:r>
                      <a:r>
                        <a:rPr lang="zh-CN" sz="2000" kern="100">
                          <a:latin typeface="Times New Roman"/>
                          <a:ea typeface="宋体"/>
                        </a:rPr>
                        <a:t>语句和数据提供者支持的任何有效的命令文本</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064">
                <a:tc>
                  <a:txBody>
                    <a:bodyPr/>
                    <a:lstStyle/>
                    <a:p>
                      <a:pPr algn="just">
                        <a:spcAft>
                          <a:spcPts val="0"/>
                        </a:spcAft>
                      </a:pPr>
                      <a:r>
                        <a:rPr lang="en-US" sz="2000" kern="100">
                          <a:latin typeface="Times New Roman"/>
                          <a:ea typeface="宋体"/>
                        </a:rPr>
                        <a:t>CommandType</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rPr>
                        <a:t>指定</a:t>
                      </a:r>
                      <a:r>
                        <a:rPr lang="en-US" sz="2000" kern="100">
                          <a:latin typeface="Times New Roman"/>
                          <a:ea typeface="宋体"/>
                        </a:rPr>
                        <a:t>CommandText</a:t>
                      </a:r>
                      <a:r>
                        <a:rPr lang="zh-CN" sz="2000" kern="100">
                          <a:latin typeface="Times New Roman"/>
                          <a:ea typeface="宋体"/>
                        </a:rPr>
                        <a:t>属性中设定的命令字符串的类型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064">
                <a:tc>
                  <a:txBody>
                    <a:bodyPr/>
                    <a:lstStyle/>
                    <a:p>
                      <a:pPr algn="just">
                        <a:spcAft>
                          <a:spcPts val="0"/>
                        </a:spcAft>
                      </a:pPr>
                      <a:r>
                        <a:rPr lang="en-US" sz="2000" kern="100">
                          <a:latin typeface="Times New Roman"/>
                          <a:ea typeface="宋体"/>
                        </a:rPr>
                        <a:t>Prepared</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rPr>
                        <a:t>提出在调用</a:t>
                      </a:r>
                      <a:r>
                        <a:rPr lang="en-US" sz="2000" kern="100">
                          <a:latin typeface="Times New Roman"/>
                          <a:ea typeface="宋体"/>
                        </a:rPr>
                        <a:t>Command</a:t>
                      </a:r>
                      <a:r>
                        <a:rPr lang="zh-CN" sz="2000" kern="100">
                          <a:latin typeface="Times New Roman"/>
                          <a:ea typeface="宋体"/>
                        </a:rPr>
                        <a:t>的</a:t>
                      </a:r>
                      <a:r>
                        <a:rPr lang="en-US" sz="2000" kern="100">
                          <a:latin typeface="Times New Roman"/>
                          <a:ea typeface="宋体"/>
                        </a:rPr>
                        <a:t>Execute</a:t>
                      </a:r>
                      <a:r>
                        <a:rPr lang="zh-CN" sz="2000" kern="100">
                          <a:latin typeface="Times New Roman"/>
                          <a:ea typeface="宋体"/>
                        </a:rPr>
                        <a:t>方法时，是否将查询的编译结果存储下来</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8128">
                <a:tc>
                  <a:txBody>
                    <a:bodyPr/>
                    <a:lstStyle/>
                    <a:p>
                      <a:pPr algn="just">
                        <a:spcAft>
                          <a:spcPts val="0"/>
                        </a:spcAft>
                      </a:pPr>
                      <a:r>
                        <a:rPr lang="en-US" sz="2000" kern="100">
                          <a:latin typeface="Times New Roman"/>
                          <a:ea typeface="宋体"/>
                        </a:rPr>
                        <a:t>CommandTimeOut</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rPr>
                        <a:t>执行一个</a:t>
                      </a:r>
                      <a:r>
                        <a:rPr lang="en-US" sz="2000" kern="100">
                          <a:latin typeface="Times New Roman"/>
                          <a:ea typeface="宋体"/>
                        </a:rPr>
                        <a:t>Command</a:t>
                      </a:r>
                      <a:r>
                        <a:rPr lang="zh-CN" sz="2000" kern="100">
                          <a:latin typeface="Times New Roman"/>
                          <a:ea typeface="宋体"/>
                        </a:rPr>
                        <a:t>对象时等待的时间，默认为</a:t>
                      </a:r>
                      <a:r>
                        <a:rPr lang="en-US" sz="2000" kern="100">
                          <a:latin typeface="Times New Roman"/>
                          <a:ea typeface="宋体"/>
                        </a:rPr>
                        <a:t>30</a:t>
                      </a:r>
                      <a:r>
                        <a:rPr lang="zh-CN" sz="2000" kern="100">
                          <a:latin typeface="Times New Roman"/>
                          <a:ea typeface="宋体"/>
                        </a:rPr>
                        <a:t>秒，如果在这个时间内没有执行完，则终止命令并产生一个错误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064">
                <a:tc>
                  <a:txBody>
                    <a:bodyPr/>
                    <a:lstStyle/>
                    <a:p>
                      <a:pPr algn="just">
                        <a:spcAft>
                          <a:spcPts val="0"/>
                        </a:spcAft>
                      </a:pPr>
                      <a:r>
                        <a:rPr lang="en-US" sz="2000" kern="100">
                          <a:latin typeface="Times New Roman"/>
                          <a:ea typeface="宋体"/>
                        </a:rPr>
                        <a:t>name</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Times New Roman"/>
                          <a:ea typeface="宋体"/>
                        </a:rPr>
                        <a:t>用来设置和读取一个</a:t>
                      </a:r>
                      <a:r>
                        <a:rPr lang="en-US" sz="2000" kern="100">
                          <a:latin typeface="Times New Roman"/>
                          <a:ea typeface="宋体"/>
                        </a:rPr>
                        <a:t>Command</a:t>
                      </a:r>
                      <a:r>
                        <a:rPr lang="zh-CN" sz="2000" kern="100">
                          <a:latin typeface="Times New Roman"/>
                          <a:ea typeface="宋体"/>
                        </a:rPr>
                        <a:t>对象的名字</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064">
                <a:tc>
                  <a:txBody>
                    <a:bodyPr/>
                    <a:lstStyle/>
                    <a:p>
                      <a:pPr algn="just">
                        <a:spcAft>
                          <a:spcPts val="0"/>
                        </a:spcAft>
                      </a:pPr>
                      <a:r>
                        <a:rPr lang="en-US" sz="2000" kern="100">
                          <a:latin typeface="Times New Roman"/>
                          <a:ea typeface="宋体"/>
                        </a:rPr>
                        <a:t>state</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latin typeface="Times New Roman"/>
                          <a:ea typeface="宋体"/>
                        </a:rPr>
                        <a:t>用来设置或读取当前</a:t>
                      </a:r>
                      <a:r>
                        <a:rPr lang="en-US" sz="2000" kern="100" dirty="0">
                          <a:latin typeface="Times New Roman"/>
                          <a:ea typeface="宋体"/>
                        </a:rPr>
                        <a:t>Command</a:t>
                      </a:r>
                      <a:r>
                        <a:rPr lang="zh-CN" sz="2000" kern="100" dirty="0">
                          <a:latin typeface="Times New Roman"/>
                          <a:ea typeface="宋体"/>
                        </a:rPr>
                        <a:t>对象的状态是打开的还是关闭的</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2214546" y="5929330"/>
            <a:ext cx="4214842" cy="461665"/>
          </a:xfrm>
          <a:prstGeom prst="rect">
            <a:avLst/>
          </a:prstGeom>
        </p:spPr>
        <p:txBody>
          <a:bodyPr wrap="square">
            <a:spAutoFit/>
          </a:bodyPr>
          <a:lstStyle/>
          <a:p>
            <a:r>
              <a:rPr lang="zh-CN" altLang="en-US" sz="2400" dirty="0" smtClean="0"/>
              <a:t>表</a:t>
            </a:r>
            <a:r>
              <a:rPr lang="en-US" sz="2400" dirty="0" smtClean="0"/>
              <a:t>8-5  Command</a:t>
            </a:r>
            <a:r>
              <a:rPr lang="zh-CN" altLang="en-US" sz="2400" dirty="0" smtClean="0"/>
              <a:t>对象的属性</a:t>
            </a:r>
            <a:endParaRPr lang="zh-CN" altLang="en-US" sz="2400" dirty="0"/>
          </a:p>
        </p:txBody>
      </p:sp>
    </p:spTree>
  </p:cSld>
  <p:clrMapOvr>
    <a:masterClrMapping/>
  </p:clrMapOvr>
  <p:transition spd="med">
    <p:diamon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8.2.2  Command</a:t>
            </a:r>
            <a:r>
              <a:rPr lang="zh-CN" altLang="en-US" b="1" dirty="0" smtClean="0"/>
              <a:t>对象</a:t>
            </a:r>
            <a:endParaRPr lang="zh-CN" altLang="en-US" dirty="0"/>
          </a:p>
        </p:txBody>
      </p:sp>
      <p:sp>
        <p:nvSpPr>
          <p:cNvPr id="3" name="内容占位符 2"/>
          <p:cNvSpPr>
            <a:spLocks noGrp="1"/>
          </p:cNvSpPr>
          <p:nvPr>
            <p:ph idx="1"/>
          </p:nvPr>
        </p:nvSpPr>
        <p:spPr>
          <a:xfrm>
            <a:off x="304800" y="1554162"/>
            <a:ext cx="8686800" cy="4589482"/>
          </a:xfrm>
        </p:spPr>
        <p:txBody>
          <a:bodyPr>
            <a:normAutofit fontScale="92500" lnSpcReduction="10000"/>
          </a:bodyPr>
          <a:lstStyle/>
          <a:p>
            <a:pPr latinLnBrk="1"/>
            <a:r>
              <a:rPr lang="en-US" sz="3000" dirty="0" smtClean="0"/>
              <a:t>Command</a:t>
            </a:r>
            <a:r>
              <a:rPr lang="zh-CN" altLang="en-US" sz="3000" dirty="0" smtClean="0"/>
              <a:t>对象的方法如表</a:t>
            </a:r>
            <a:r>
              <a:rPr lang="en-US" sz="3000" dirty="0" smtClean="0"/>
              <a:t>8-6</a:t>
            </a:r>
            <a:r>
              <a:rPr lang="zh-CN" altLang="en-US" sz="3000" dirty="0" smtClean="0"/>
              <a:t>所示。</a:t>
            </a:r>
            <a:endParaRPr lang="en-US" altLang="zh-CN" sz="3000" dirty="0" smtClean="0"/>
          </a:p>
          <a:p>
            <a:pPr latinLnBrk="1"/>
            <a:endParaRPr lang="en-US" altLang="zh-CN" dirty="0" smtClean="0"/>
          </a:p>
          <a:p>
            <a:pPr latinLnBrk="1"/>
            <a:endParaRPr lang="en-US" altLang="zh-CN" dirty="0" smtClean="0"/>
          </a:p>
          <a:p>
            <a:pPr latinLnBrk="1"/>
            <a:endParaRPr lang="en-US" altLang="zh-CN" dirty="0" smtClean="0"/>
          </a:p>
          <a:p>
            <a:pPr latinLnBrk="1"/>
            <a:endParaRPr lang="en-US" altLang="zh-CN" dirty="0" smtClean="0"/>
          </a:p>
          <a:p>
            <a:pPr latinLnBrk="1"/>
            <a:endParaRPr lang="en-US" altLang="zh-CN" dirty="0" smtClean="0"/>
          </a:p>
          <a:p>
            <a:pPr latinLnBrk="1"/>
            <a:endParaRPr lang="en-US" altLang="zh-CN" dirty="0" smtClean="0"/>
          </a:p>
          <a:p>
            <a:pPr latinLnBrk="1"/>
            <a:endParaRPr lang="en-US" altLang="zh-CN" dirty="0" smtClean="0"/>
          </a:p>
          <a:p>
            <a:pPr algn="ctr" latinLnBrk="1"/>
            <a:r>
              <a:rPr lang="zh-CN" altLang="en-US" sz="2600" dirty="0" smtClean="0"/>
              <a:t>表</a:t>
            </a:r>
            <a:r>
              <a:rPr lang="en-US" sz="2600" dirty="0" smtClean="0"/>
              <a:t>8-6  Command</a:t>
            </a:r>
            <a:r>
              <a:rPr lang="zh-CN" altLang="en-US" sz="2600" dirty="0" smtClean="0"/>
              <a:t>对象的方法</a:t>
            </a:r>
          </a:p>
          <a:p>
            <a:pPr latinLnBrk="1"/>
            <a:endParaRPr lang="en-US" altLang="zh-CN" dirty="0" smtClean="0"/>
          </a:p>
          <a:p>
            <a:pPr latinLnBrk="1"/>
            <a:endParaRPr lang="en-US" altLang="zh-CN" dirty="0" smtClean="0"/>
          </a:p>
          <a:p>
            <a:pPr latinLnBrk="1"/>
            <a:endParaRPr lang="en-US" altLang="zh-CN" dirty="0" smtClean="0"/>
          </a:p>
          <a:p>
            <a:pPr latinLnBrk="1"/>
            <a:endParaRPr lang="en-US" altLang="zh-CN" dirty="0" smtClean="0"/>
          </a:p>
          <a:p>
            <a:pPr latinLnBrk="1"/>
            <a:endParaRPr lang="en-US" altLang="zh-CN" dirty="0" smtClean="0"/>
          </a:p>
          <a:p>
            <a:pPr latinLnBrk="1"/>
            <a:endParaRPr lang="en-US" altLang="zh-CN" dirty="0" smtClean="0"/>
          </a:p>
          <a:p>
            <a:pPr latinLnBrk="1"/>
            <a:endParaRPr lang="en-US" altLang="zh-CN" dirty="0" smtClean="0"/>
          </a:p>
          <a:p>
            <a:pPr latinLnBrk="1"/>
            <a:endParaRPr lang="en-US" altLang="zh-CN" dirty="0" smtClean="0"/>
          </a:p>
          <a:p>
            <a:pPr latinLnBrk="1"/>
            <a:endParaRPr lang="zh-CN" altLang="en-US" dirty="0" smtClean="0"/>
          </a:p>
          <a:p>
            <a:endParaRPr lang="zh-CN" altLang="en-US" dirty="0"/>
          </a:p>
        </p:txBody>
      </p:sp>
      <p:graphicFrame>
        <p:nvGraphicFramePr>
          <p:cNvPr id="4" name="表格 3"/>
          <p:cNvGraphicFramePr>
            <a:graphicFrameLocks noGrp="1"/>
          </p:cNvGraphicFramePr>
          <p:nvPr/>
        </p:nvGraphicFramePr>
        <p:xfrm>
          <a:off x="428596" y="2214554"/>
          <a:ext cx="8358246" cy="3122338"/>
        </p:xfrm>
        <a:graphic>
          <a:graphicData uri="http://schemas.openxmlformats.org/drawingml/2006/table">
            <a:tbl>
              <a:tblPr/>
              <a:tblGrid>
                <a:gridCol w="1785950"/>
                <a:gridCol w="6572296"/>
              </a:tblGrid>
              <a:tr h="581158">
                <a:tc>
                  <a:txBody>
                    <a:bodyPr/>
                    <a:lstStyle/>
                    <a:p>
                      <a:pPr algn="ctr">
                        <a:spcAft>
                          <a:spcPts val="0"/>
                        </a:spcAft>
                      </a:pPr>
                      <a:r>
                        <a:rPr lang="zh-CN" sz="1800" b="1" kern="100" dirty="0">
                          <a:latin typeface="Times New Roman"/>
                          <a:ea typeface="宋体"/>
                        </a:rPr>
                        <a:t>属性</a:t>
                      </a:r>
                      <a:endParaRPr lang="zh-CN" sz="18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latin typeface="Times New Roman"/>
                          <a:ea typeface="宋体"/>
                        </a:rPr>
                        <a:t>说明</a:t>
                      </a:r>
                      <a:endParaRPr lang="zh-CN" sz="18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6270">
                <a:tc>
                  <a:txBody>
                    <a:bodyPr/>
                    <a:lstStyle/>
                    <a:p>
                      <a:pPr algn="just">
                        <a:spcAft>
                          <a:spcPts val="0"/>
                        </a:spcAft>
                      </a:pPr>
                      <a:r>
                        <a:rPr lang="en-US" sz="1800" kern="100" dirty="0">
                          <a:latin typeface="Times New Roman"/>
                          <a:ea typeface="宋体"/>
                        </a:rPr>
                        <a:t>Cancel</a:t>
                      </a:r>
                      <a:endParaRPr lang="zh-CN" sz="18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rPr>
                        <a:t>取消未确定的异步</a:t>
                      </a:r>
                      <a:r>
                        <a:rPr lang="en-US" sz="1800" kern="100">
                          <a:latin typeface="Times New Roman"/>
                          <a:ea typeface="宋体"/>
                        </a:rPr>
                        <a:t>Execute</a:t>
                      </a:r>
                      <a:r>
                        <a:rPr lang="zh-CN" sz="1800" kern="100">
                          <a:latin typeface="Times New Roman"/>
                          <a:ea typeface="宋体"/>
                        </a:rPr>
                        <a:t>方法。如果执行</a:t>
                      </a:r>
                      <a:r>
                        <a:rPr lang="en-US" sz="1800" kern="100">
                          <a:latin typeface="Times New Roman"/>
                          <a:ea typeface="宋体"/>
                        </a:rPr>
                        <a:t>Execute</a:t>
                      </a:r>
                      <a:r>
                        <a:rPr lang="zh-CN" sz="1800" kern="100">
                          <a:latin typeface="Times New Roman"/>
                          <a:ea typeface="宋体"/>
                        </a:rPr>
                        <a:t>方法时未指定</a:t>
                      </a:r>
                      <a:r>
                        <a:rPr lang="en-US" sz="1800" kern="100">
                          <a:latin typeface="Times New Roman"/>
                          <a:ea typeface="宋体"/>
                        </a:rPr>
                        <a:t>adRunAsync</a:t>
                      </a:r>
                      <a:r>
                        <a:rPr lang="zh-CN" sz="1800" kern="100">
                          <a:latin typeface="Times New Roman"/>
                          <a:ea typeface="宋体"/>
                        </a:rPr>
                        <a:t>参数，则会返回一个运行错误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135">
                <a:tc>
                  <a:txBody>
                    <a:bodyPr/>
                    <a:lstStyle/>
                    <a:p>
                      <a:pPr algn="just">
                        <a:spcAft>
                          <a:spcPts val="0"/>
                        </a:spcAft>
                      </a:pPr>
                      <a:r>
                        <a:rPr lang="en-US" sz="1800" kern="100">
                          <a:latin typeface="Times New Roman"/>
                          <a:ea typeface="宋体"/>
                        </a:rPr>
                        <a:t>CreateParemeter</a:t>
                      </a:r>
                      <a:endParaRPr lang="zh-CN" sz="18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rPr>
                        <a:t>创建一个新的</a:t>
                      </a:r>
                      <a:r>
                        <a:rPr lang="en-US" sz="1800" kern="100">
                          <a:latin typeface="Times New Roman"/>
                          <a:ea typeface="宋体"/>
                        </a:rPr>
                        <a:t>Parameter</a:t>
                      </a:r>
                      <a:r>
                        <a:rPr lang="zh-CN" sz="1800" kern="100">
                          <a:latin typeface="Times New Roman"/>
                          <a:ea typeface="宋体"/>
                        </a:rPr>
                        <a:t>对象，表示传递给</a:t>
                      </a:r>
                      <a:r>
                        <a:rPr lang="en-US" sz="1800" kern="100">
                          <a:latin typeface="Times New Roman"/>
                          <a:ea typeface="宋体"/>
                        </a:rPr>
                        <a:t>SQL</a:t>
                      </a:r>
                      <a:r>
                        <a:rPr lang="zh-CN" sz="1800" kern="100">
                          <a:latin typeface="Times New Roman"/>
                          <a:ea typeface="宋体"/>
                        </a:rPr>
                        <a:t>语句或存储过程的一个参数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6270">
                <a:tc>
                  <a:txBody>
                    <a:bodyPr/>
                    <a:lstStyle/>
                    <a:p>
                      <a:pPr algn="just">
                        <a:spcAft>
                          <a:spcPts val="0"/>
                        </a:spcAft>
                      </a:pPr>
                      <a:r>
                        <a:rPr lang="en-US" sz="1800" kern="100" dirty="0">
                          <a:latin typeface="Times New Roman"/>
                          <a:ea typeface="宋体"/>
                        </a:rPr>
                        <a:t>Execute</a:t>
                      </a:r>
                      <a:endParaRPr lang="zh-CN" sz="18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rPr>
                        <a:t>执行返回的记录集是仅向前和只读的游标。如果想得到其他类型的游标和写数据，则必须一个</a:t>
                      </a:r>
                      <a:r>
                        <a:rPr lang="en-US" sz="1800" kern="100" dirty="0" err="1">
                          <a:latin typeface="Times New Roman"/>
                          <a:ea typeface="宋体"/>
                        </a:rPr>
                        <a:t>RecordSet</a:t>
                      </a:r>
                      <a:r>
                        <a:rPr lang="zh-CN" sz="1800" kern="100" dirty="0">
                          <a:latin typeface="Times New Roman"/>
                          <a:ea typeface="宋体"/>
                        </a:rPr>
                        <a:t>对象并用</a:t>
                      </a:r>
                      <a:r>
                        <a:rPr lang="en-US" sz="1800" kern="100" dirty="0">
                          <a:latin typeface="Times New Roman"/>
                          <a:ea typeface="宋体"/>
                        </a:rPr>
                        <a:t>Open</a:t>
                      </a:r>
                      <a:r>
                        <a:rPr lang="zh-CN" sz="1800" kern="100" dirty="0">
                          <a:latin typeface="Times New Roman"/>
                          <a:ea typeface="宋体"/>
                        </a:rPr>
                        <a:t>方法打开记录集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diamon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内容摘要</a:t>
            </a:r>
            <a:endParaRPr lang="zh-CN" altLang="en-US" dirty="0"/>
          </a:p>
        </p:txBody>
      </p:sp>
      <p:sp>
        <p:nvSpPr>
          <p:cNvPr id="3" name="内容占位符 2"/>
          <p:cNvSpPr>
            <a:spLocks noGrp="1"/>
          </p:cNvSpPr>
          <p:nvPr>
            <p:ph idx="1"/>
          </p:nvPr>
        </p:nvSpPr>
        <p:spPr>
          <a:xfrm>
            <a:off x="214282" y="1500174"/>
            <a:ext cx="8686800" cy="4500594"/>
          </a:xfrm>
        </p:spPr>
        <p:txBody>
          <a:bodyPr>
            <a:normAutofit fontScale="85000" lnSpcReduction="20000"/>
          </a:bodyPr>
          <a:lstStyle/>
          <a:p>
            <a:pPr latinLnBrk="1"/>
            <a:r>
              <a:rPr lang="zh-CN" altLang="en-US" dirty="0" smtClean="0"/>
              <a:t>            </a:t>
            </a:r>
            <a:r>
              <a:rPr lang="en-US" dirty="0" smtClean="0"/>
              <a:t>ADO.NET</a:t>
            </a:r>
            <a:r>
              <a:rPr lang="zh-CN" altLang="en-US" dirty="0" smtClean="0"/>
              <a:t>作为</a:t>
            </a:r>
            <a:r>
              <a:rPr lang="en-US" dirty="0" smtClean="0"/>
              <a:t>.NET Framework</a:t>
            </a:r>
            <a:r>
              <a:rPr lang="zh-CN" altLang="en-US" dirty="0" smtClean="0"/>
              <a:t>框架的一部分，与传统的</a:t>
            </a:r>
            <a:r>
              <a:rPr lang="en-US" dirty="0" smtClean="0"/>
              <a:t>ADO</a:t>
            </a:r>
            <a:r>
              <a:rPr lang="zh-CN" altLang="en-US" dirty="0" smtClean="0"/>
              <a:t>（</a:t>
            </a:r>
            <a:r>
              <a:rPr lang="en-US" dirty="0" smtClean="0"/>
              <a:t>ActiveX Data Object</a:t>
            </a:r>
            <a:r>
              <a:rPr lang="zh-CN" altLang="en-US" dirty="0" smtClean="0"/>
              <a:t>、一种</a:t>
            </a:r>
            <a:r>
              <a:rPr lang="en-US" dirty="0" smtClean="0"/>
              <a:t>COM</a:t>
            </a:r>
            <a:r>
              <a:rPr lang="zh-CN" altLang="en-US" dirty="0" smtClean="0"/>
              <a:t>组件库）仅仅是名称类似，类和访问数据的方法则完全不同。</a:t>
            </a:r>
            <a:r>
              <a:rPr lang="en-US" dirty="0" smtClean="0"/>
              <a:t>ADO.NET</a:t>
            </a:r>
            <a:r>
              <a:rPr lang="zh-CN" altLang="en-US" dirty="0" smtClean="0"/>
              <a:t>提供了一组</a:t>
            </a:r>
            <a:r>
              <a:rPr lang="en-US" dirty="0" smtClean="0"/>
              <a:t>.NET</a:t>
            </a:r>
            <a:r>
              <a:rPr lang="zh-CN" altLang="en-US" dirty="0" smtClean="0"/>
              <a:t>类，这些类不仅可以对各种数据源进行高效访问，还能够对数据进行复杂的操作和排序，而且形成了一个重要的框架，在这个框架中可以实现应用程序之间的通信和</a:t>
            </a:r>
            <a:r>
              <a:rPr lang="en-US" dirty="0" smtClean="0"/>
              <a:t>XML Web</a:t>
            </a:r>
            <a:r>
              <a:rPr lang="zh-CN" altLang="en-US" dirty="0" smtClean="0"/>
              <a:t>服务。</a:t>
            </a:r>
          </a:p>
          <a:p>
            <a:pPr latinLnBrk="1"/>
            <a:r>
              <a:rPr lang="zh-CN" altLang="en-US" dirty="0" smtClean="0"/>
              <a:t>           本章主要讲解如何使用</a:t>
            </a:r>
            <a:r>
              <a:rPr lang="en-US" dirty="0" smtClean="0"/>
              <a:t>ADO.NET</a:t>
            </a:r>
            <a:r>
              <a:rPr lang="zh-CN" altLang="en-US" dirty="0" smtClean="0"/>
              <a:t>访问</a:t>
            </a:r>
            <a:r>
              <a:rPr lang="en-US" dirty="0" smtClean="0"/>
              <a:t>SQL Server 2008</a:t>
            </a:r>
            <a:r>
              <a:rPr lang="zh-CN" altLang="en-US" dirty="0" smtClean="0"/>
              <a:t>数据库，内容包括：</a:t>
            </a:r>
            <a:r>
              <a:rPr lang="en-US" dirty="0" smtClean="0"/>
              <a:t>ADO.NET</a:t>
            </a:r>
            <a:r>
              <a:rPr lang="zh-CN" altLang="en-US" dirty="0" smtClean="0"/>
              <a:t>模型和核心对象，如何连接数据库、执行</a:t>
            </a:r>
            <a:r>
              <a:rPr lang="en-US" dirty="0" smtClean="0"/>
              <a:t>SQL</a:t>
            </a:r>
            <a:r>
              <a:rPr lang="zh-CN" altLang="en-US" dirty="0" smtClean="0"/>
              <a:t>命令和处理结果集等等。同时，本章中还对</a:t>
            </a:r>
            <a:r>
              <a:rPr lang="en-US" dirty="0" smtClean="0"/>
              <a:t>ADO.NET</a:t>
            </a:r>
            <a:r>
              <a:rPr lang="zh-CN" altLang="en-US" dirty="0" smtClean="0"/>
              <a:t>中的新增功能和</a:t>
            </a:r>
            <a:r>
              <a:rPr lang="en-US" dirty="0" smtClean="0"/>
              <a:t>LINQ</a:t>
            </a:r>
            <a:r>
              <a:rPr lang="zh-CN" altLang="en-US" dirty="0" smtClean="0"/>
              <a:t>进行了简要介绍。</a:t>
            </a:r>
          </a:p>
          <a:p>
            <a:pPr latinLnBrk="1"/>
            <a:endParaRPr lang="zh-CN" altLang="en-US" dirty="0" smtClean="0"/>
          </a:p>
          <a:p>
            <a:pPr latinLnBrk="1"/>
            <a:endParaRPr lang="zh-CN" altLang="en-US" dirty="0" smtClean="0"/>
          </a:p>
          <a:p>
            <a:pPr latinLnBrk="1"/>
            <a:endParaRPr lang="zh-CN" altLang="en-US" dirty="0"/>
          </a:p>
        </p:txBody>
      </p:sp>
    </p:spTree>
  </p:cSld>
  <p:clrMapOvr>
    <a:masterClrMapping/>
  </p:clrMapOvr>
  <p:transition spd="med">
    <p:diamon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lang="en-US" b="1" dirty="0" smtClean="0"/>
              <a:t>8.2.2  Command</a:t>
            </a:r>
            <a:r>
              <a:rPr lang="zh-CN" altLang="en-US" b="1" dirty="0" smtClean="0"/>
              <a:t>对象</a:t>
            </a:r>
            <a:endParaRPr lang="zh-CN" altLang="en-US" b="1" dirty="0"/>
          </a:p>
        </p:txBody>
      </p:sp>
      <p:sp>
        <p:nvSpPr>
          <p:cNvPr id="3" name="内容占位符 2"/>
          <p:cNvSpPr>
            <a:spLocks noGrp="1"/>
          </p:cNvSpPr>
          <p:nvPr>
            <p:ph idx="1"/>
          </p:nvPr>
        </p:nvSpPr>
        <p:spPr>
          <a:xfrm>
            <a:off x="214282" y="1285860"/>
            <a:ext cx="8777318" cy="4786346"/>
          </a:xfrm>
        </p:spPr>
        <p:txBody>
          <a:bodyPr>
            <a:normAutofit fontScale="77500" lnSpcReduction="20000"/>
          </a:bodyPr>
          <a:lstStyle/>
          <a:p>
            <a:pPr latinLnBrk="1"/>
            <a:r>
              <a:rPr lang="zh-CN" altLang="en-US" dirty="0" smtClean="0"/>
              <a:t>            </a:t>
            </a:r>
            <a:r>
              <a:rPr lang="en-US" dirty="0" err="1" smtClean="0"/>
              <a:t>SqlCommand</a:t>
            </a:r>
            <a:r>
              <a:rPr lang="zh-CN" altLang="en-US" dirty="0" smtClean="0"/>
              <a:t>特别提供了以下对</a:t>
            </a:r>
            <a:r>
              <a:rPr lang="en-US" dirty="0" smtClean="0"/>
              <a:t>SQL Server</a:t>
            </a:r>
            <a:r>
              <a:rPr lang="zh-CN" altLang="en-US" dirty="0" smtClean="0"/>
              <a:t>数据库执行命令的方法：</a:t>
            </a:r>
          </a:p>
          <a:p>
            <a:pPr lvl="0">
              <a:buFont typeface="Wingdings" pitchFamily="2" charset="2"/>
              <a:buChar char="u"/>
            </a:pPr>
            <a:r>
              <a:rPr lang="en-US" dirty="0" smtClean="0"/>
              <a:t>       </a:t>
            </a:r>
            <a:r>
              <a:rPr lang="en-US" dirty="0" err="1" smtClean="0"/>
              <a:t>ExecuteReader</a:t>
            </a:r>
            <a:r>
              <a:rPr lang="en-US" dirty="0" smtClean="0"/>
              <a:t>  </a:t>
            </a:r>
            <a:r>
              <a:rPr lang="zh-CN" altLang="en-US" dirty="0" smtClean="0"/>
              <a:t>执行返回行的命令。</a:t>
            </a:r>
          </a:p>
          <a:p>
            <a:pPr lvl="0">
              <a:buFont typeface="Wingdings" pitchFamily="2" charset="2"/>
              <a:buChar char="u"/>
            </a:pPr>
            <a:r>
              <a:rPr lang="en-US" dirty="0" smtClean="0"/>
              <a:t>       </a:t>
            </a:r>
            <a:r>
              <a:rPr lang="en-US" dirty="0" err="1" smtClean="0"/>
              <a:t>ExecuteNonQuery</a:t>
            </a:r>
            <a:r>
              <a:rPr lang="en-US" dirty="0" smtClean="0"/>
              <a:t>  </a:t>
            </a:r>
            <a:r>
              <a:rPr lang="zh-CN" altLang="en-US" dirty="0" smtClean="0"/>
              <a:t>执行如</a:t>
            </a:r>
            <a:r>
              <a:rPr lang="en-US" dirty="0" smtClean="0"/>
              <a:t>INSERT</a:t>
            </a:r>
            <a:r>
              <a:rPr lang="zh-CN" altLang="en-US" dirty="0" smtClean="0"/>
              <a:t>、</a:t>
            </a:r>
            <a:r>
              <a:rPr lang="en-US" dirty="0" smtClean="0"/>
              <a:t>DELELE</a:t>
            </a:r>
            <a:r>
              <a:rPr lang="zh-CN" altLang="en-US" dirty="0" smtClean="0"/>
              <a:t>、</a:t>
            </a:r>
            <a:r>
              <a:rPr lang="en-US" dirty="0" smtClean="0"/>
              <a:t>UPDATE</a:t>
            </a:r>
            <a:r>
              <a:rPr lang="zh-CN" altLang="en-US" dirty="0" smtClean="0"/>
              <a:t>和</a:t>
            </a:r>
            <a:r>
              <a:rPr lang="en-US" dirty="0" smtClean="0"/>
              <a:t>SET</a:t>
            </a:r>
            <a:r>
              <a:rPr lang="zh-CN" altLang="en-US" dirty="0" smtClean="0"/>
              <a:t>语句等命令，惟一的返回值是受影响的记录数。</a:t>
            </a:r>
          </a:p>
          <a:p>
            <a:pPr lvl="0">
              <a:buFont typeface="Wingdings" pitchFamily="2" charset="2"/>
              <a:buChar char="u"/>
            </a:pPr>
            <a:r>
              <a:rPr lang="en-US" dirty="0" smtClean="0"/>
              <a:t>       </a:t>
            </a:r>
            <a:r>
              <a:rPr lang="en-US" dirty="0" err="1" smtClean="0"/>
              <a:t>ExecuteReader</a:t>
            </a:r>
            <a:r>
              <a:rPr lang="en-US" dirty="0" smtClean="0"/>
              <a:t>  </a:t>
            </a:r>
            <a:r>
              <a:rPr lang="zh-CN" altLang="en-US" dirty="0" smtClean="0"/>
              <a:t>根据使用的提供程序返回一个类型化的</a:t>
            </a:r>
            <a:r>
              <a:rPr lang="en-US" dirty="0" err="1" smtClean="0"/>
              <a:t>DataReader</a:t>
            </a:r>
            <a:r>
              <a:rPr lang="zh-CN" altLang="en-US" dirty="0" smtClean="0"/>
              <a:t>对象，返回的对象可以用迭代返回的记录。</a:t>
            </a:r>
          </a:p>
          <a:p>
            <a:pPr lvl="0">
              <a:buFont typeface="Wingdings" pitchFamily="2" charset="2"/>
              <a:buChar char="u"/>
            </a:pPr>
            <a:r>
              <a:rPr lang="en-US" dirty="0" smtClean="0"/>
              <a:t>       </a:t>
            </a:r>
            <a:r>
              <a:rPr lang="en-US" dirty="0" err="1" smtClean="0"/>
              <a:t>ExecuteScalar</a:t>
            </a:r>
            <a:r>
              <a:rPr lang="en-US" dirty="0" smtClean="0"/>
              <a:t>  </a:t>
            </a:r>
            <a:r>
              <a:rPr lang="zh-CN" altLang="en-US" dirty="0" smtClean="0"/>
              <a:t>通常情况下，需</a:t>
            </a:r>
            <a:r>
              <a:rPr lang="en-US" dirty="0" smtClean="0"/>
              <a:t>SQL</a:t>
            </a:r>
            <a:r>
              <a:rPr lang="zh-CN" altLang="en-US" dirty="0" smtClean="0"/>
              <a:t>语句返回一个结果，假如给定表中的记录个数，或者是服务器的当前时间</a:t>
            </a:r>
            <a:r>
              <a:rPr lang="en-US" dirty="0" smtClean="0"/>
              <a:t>/</a:t>
            </a:r>
            <a:r>
              <a:rPr lang="zh-CN" altLang="en-US" dirty="0" smtClean="0"/>
              <a:t>日前。</a:t>
            </a:r>
          </a:p>
          <a:p>
            <a:pPr lvl="0">
              <a:buFont typeface="Wingdings" pitchFamily="2" charset="2"/>
              <a:buChar char="u"/>
            </a:pPr>
            <a:r>
              <a:rPr lang="en-US" dirty="0" smtClean="0"/>
              <a:t>       </a:t>
            </a:r>
            <a:r>
              <a:rPr lang="en-US" dirty="0" err="1" smtClean="0"/>
              <a:t>ExecuteXmlReader</a:t>
            </a:r>
            <a:r>
              <a:rPr lang="en-US" dirty="0" smtClean="0"/>
              <a:t>  </a:t>
            </a:r>
            <a:r>
              <a:rPr lang="zh-CN" altLang="en-US" dirty="0" smtClean="0"/>
              <a:t>将</a:t>
            </a:r>
            <a:r>
              <a:rPr lang="en-US" dirty="0" err="1" smtClean="0"/>
              <a:t>CommandText</a:t>
            </a:r>
            <a:r>
              <a:rPr lang="zh-CN" altLang="en-US" dirty="0" smtClean="0"/>
              <a:t>发送到</a:t>
            </a:r>
            <a:r>
              <a:rPr lang="en-US" dirty="0" smtClean="0"/>
              <a:t>Connection</a:t>
            </a:r>
            <a:r>
              <a:rPr lang="zh-CN" altLang="en-US" dirty="0" smtClean="0"/>
              <a:t>并生成一个</a:t>
            </a:r>
            <a:r>
              <a:rPr lang="en-US" dirty="0" err="1" smtClean="0"/>
              <a:t>XmlReader</a:t>
            </a:r>
            <a:r>
              <a:rPr lang="zh-CN" altLang="en-US" dirty="0" smtClean="0"/>
              <a:t>对象。在使用这个命令方法时，必须导入</a:t>
            </a:r>
            <a:r>
              <a:rPr lang="en-US" dirty="0" err="1" smtClean="0"/>
              <a:t>System.Xml</a:t>
            </a:r>
            <a:r>
              <a:rPr lang="zh-CN" altLang="en-US" dirty="0" smtClean="0"/>
              <a:t>命名空间。</a:t>
            </a:r>
          </a:p>
          <a:p>
            <a:endParaRPr lang="zh-CN" altLang="en-US" dirty="0"/>
          </a:p>
        </p:txBody>
      </p:sp>
    </p:spTree>
  </p:cSld>
  <p:clrMapOvr>
    <a:masterClrMapping/>
  </p:clrMapOvr>
  <p:transition spd="med">
    <p:diamon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8.2.3  </a:t>
            </a:r>
            <a:r>
              <a:rPr lang="en-US" b="1" dirty="0" err="1" smtClean="0"/>
              <a:t>DataReader</a:t>
            </a:r>
            <a:r>
              <a:rPr lang="zh-CN" altLang="en-US" b="1" dirty="0" smtClean="0"/>
              <a:t>对象</a:t>
            </a:r>
            <a:endParaRPr lang="zh-CN" altLang="en-US" b="1" dirty="0"/>
          </a:p>
        </p:txBody>
      </p:sp>
      <p:sp>
        <p:nvSpPr>
          <p:cNvPr id="3" name="内容占位符 2"/>
          <p:cNvSpPr>
            <a:spLocks noGrp="1"/>
          </p:cNvSpPr>
          <p:nvPr>
            <p:ph idx="1"/>
          </p:nvPr>
        </p:nvSpPr>
        <p:spPr>
          <a:xfrm>
            <a:off x="214282" y="1357298"/>
            <a:ext cx="8777318" cy="3714776"/>
          </a:xfrm>
        </p:spPr>
        <p:txBody>
          <a:bodyPr>
            <a:normAutofit fontScale="85000" lnSpcReduction="10000"/>
          </a:bodyPr>
          <a:lstStyle/>
          <a:p>
            <a:r>
              <a:rPr lang="en-US" sz="2800" dirty="0" smtClean="0"/>
              <a:t>             </a:t>
            </a:r>
            <a:r>
              <a:rPr lang="en-US" dirty="0" err="1" smtClean="0"/>
              <a:t>DataReader</a:t>
            </a:r>
            <a:r>
              <a:rPr lang="zh-CN" altLang="en-US" dirty="0" smtClean="0"/>
              <a:t>对象是用来读取数据库的最简单方式，只能读取，不能写入，并且是从头至尾往下读，无法只读某条数据，但占用内存小，速度快。因为每次在内存中的数据只有一行，所以使用</a:t>
            </a:r>
            <a:r>
              <a:rPr lang="en-US" dirty="0" err="1" smtClean="0"/>
              <a:t>DataReader</a:t>
            </a:r>
            <a:r>
              <a:rPr lang="zh-CN" altLang="en-US" dirty="0" smtClean="0"/>
              <a:t>可提高应用程序的性能并减少系统开销。</a:t>
            </a:r>
            <a:r>
              <a:rPr lang="en-US" dirty="0" err="1" smtClean="0"/>
              <a:t>DataReader</a:t>
            </a:r>
            <a:r>
              <a:rPr lang="zh-CN" altLang="en-US" dirty="0" smtClean="0"/>
              <a:t>对象还提供了未缓冲的数据流，该数据流使过程逻辑可以有效地按顺序处理从数据源中返回的结果。由于数据不在内存中缓存，所以在检索大量数据时，</a:t>
            </a:r>
            <a:r>
              <a:rPr lang="en-US" dirty="0" err="1" smtClean="0"/>
              <a:t>DataReader</a:t>
            </a:r>
            <a:r>
              <a:rPr lang="zh-CN" altLang="en-US" dirty="0" smtClean="0"/>
              <a:t>是一种合适的选择。</a:t>
            </a:r>
          </a:p>
          <a:p>
            <a:endParaRPr lang="zh-CN" altLang="en-US" dirty="0"/>
          </a:p>
        </p:txBody>
      </p:sp>
    </p:spTree>
  </p:cSld>
  <p:clrMapOvr>
    <a:masterClrMapping/>
  </p:clrMapOvr>
  <p:transition spd="med">
    <p:diamon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8.2.3  </a:t>
            </a:r>
            <a:r>
              <a:rPr lang="en-US" b="1" dirty="0" err="1" smtClean="0"/>
              <a:t>DataReader</a:t>
            </a:r>
            <a:r>
              <a:rPr lang="zh-CN" altLang="en-US" b="1" dirty="0" smtClean="0"/>
              <a:t>对象</a:t>
            </a:r>
            <a:endParaRPr lang="zh-CN" altLang="en-US" b="1" dirty="0"/>
          </a:p>
        </p:txBody>
      </p:sp>
      <p:sp>
        <p:nvSpPr>
          <p:cNvPr id="3" name="内容占位符 2"/>
          <p:cNvSpPr>
            <a:spLocks noGrp="1"/>
          </p:cNvSpPr>
          <p:nvPr>
            <p:ph idx="1"/>
          </p:nvPr>
        </p:nvSpPr>
        <p:spPr>
          <a:xfrm>
            <a:off x="214282" y="1428736"/>
            <a:ext cx="8777318" cy="3286148"/>
          </a:xfrm>
        </p:spPr>
        <p:txBody>
          <a:bodyPr>
            <a:normAutofit fontScale="77500" lnSpcReduction="20000"/>
          </a:bodyPr>
          <a:lstStyle/>
          <a:p>
            <a:pPr latinLnBrk="1"/>
            <a:r>
              <a:rPr lang="zh-CN" altLang="en-US" dirty="0" smtClean="0"/>
              <a:t>            要创建</a:t>
            </a:r>
            <a:r>
              <a:rPr lang="en-US" dirty="0" err="1" smtClean="0"/>
              <a:t>DataReader</a:t>
            </a:r>
            <a:r>
              <a:rPr lang="zh-CN" altLang="en-US" dirty="0" smtClean="0"/>
              <a:t>，首行打开数据库，然后建立</a:t>
            </a:r>
            <a:r>
              <a:rPr lang="en-US" dirty="0" smtClean="0"/>
              <a:t>Command</a:t>
            </a:r>
            <a:r>
              <a:rPr lang="zh-CN" altLang="en-US" dirty="0" smtClean="0"/>
              <a:t>对象，确认执行的</a:t>
            </a:r>
            <a:r>
              <a:rPr lang="en-US" dirty="0" smtClean="0"/>
              <a:t>SQL</a:t>
            </a:r>
            <a:r>
              <a:rPr lang="zh-CN" altLang="en-US" dirty="0" smtClean="0"/>
              <a:t>语句，最后用</a:t>
            </a:r>
            <a:r>
              <a:rPr lang="en-US" dirty="0" err="1" smtClean="0"/>
              <a:t>Commandname.ExecuteReader</a:t>
            </a:r>
            <a:r>
              <a:rPr lang="en-US" dirty="0" smtClean="0"/>
              <a:t>()</a:t>
            </a:r>
            <a:r>
              <a:rPr lang="zh-CN" altLang="en-US" dirty="0" smtClean="0"/>
              <a:t>方式返回一个</a:t>
            </a:r>
            <a:r>
              <a:rPr lang="en-US" dirty="0" err="1" smtClean="0"/>
              <a:t>DataReader</a:t>
            </a:r>
            <a:r>
              <a:rPr lang="zh-CN" altLang="en-US" dirty="0" smtClean="0"/>
              <a:t>对象。下面给出两种创建</a:t>
            </a:r>
            <a:r>
              <a:rPr lang="en-US" dirty="0" err="1" smtClean="0"/>
              <a:t>DataReader</a:t>
            </a:r>
            <a:r>
              <a:rPr lang="zh-CN" altLang="en-US" dirty="0" smtClean="0"/>
              <a:t>对象的方式：</a:t>
            </a:r>
          </a:p>
          <a:p>
            <a:pPr lvl="0" latinLnBrk="1">
              <a:buFont typeface="Wingdings" pitchFamily="2" charset="2"/>
              <a:buChar char="u"/>
            </a:pPr>
            <a:r>
              <a:rPr lang="en-US" dirty="0" smtClean="0"/>
              <a:t>        ACCESS</a:t>
            </a:r>
            <a:r>
              <a:rPr lang="zh-CN" altLang="en-US" dirty="0" smtClean="0"/>
              <a:t>数据库：</a:t>
            </a:r>
          </a:p>
          <a:p>
            <a:r>
              <a:rPr lang="en-US" dirty="0" smtClean="0"/>
              <a:t>            </a:t>
            </a:r>
            <a:r>
              <a:rPr lang="en-US" dirty="0" err="1" smtClean="0"/>
              <a:t>OleDbDataReader</a:t>
            </a:r>
            <a:r>
              <a:rPr lang="en-US" dirty="0" smtClean="0"/>
              <a:t> </a:t>
            </a:r>
            <a:r>
              <a:rPr lang="en-US" dirty="0" err="1" smtClean="0"/>
              <a:t>myodr</a:t>
            </a:r>
            <a:r>
              <a:rPr lang="en-US" dirty="0" smtClean="0"/>
              <a:t>= </a:t>
            </a:r>
            <a:r>
              <a:rPr lang="en-US" dirty="0" err="1" smtClean="0"/>
              <a:t>Cmd.ExecuteReader</a:t>
            </a:r>
            <a:r>
              <a:rPr lang="en-US" dirty="0" smtClean="0"/>
              <a:t>()</a:t>
            </a:r>
            <a:endParaRPr lang="zh-CN" altLang="en-US" dirty="0" smtClean="0"/>
          </a:p>
          <a:p>
            <a:pPr lvl="0" latinLnBrk="1">
              <a:buFont typeface="Wingdings" pitchFamily="2" charset="2"/>
              <a:buChar char="u"/>
            </a:pPr>
            <a:r>
              <a:rPr lang="en-US" dirty="0" smtClean="0"/>
              <a:t>        SQL Server</a:t>
            </a:r>
            <a:r>
              <a:rPr lang="zh-CN" altLang="en-US" dirty="0" smtClean="0"/>
              <a:t>数据库：</a:t>
            </a:r>
          </a:p>
          <a:p>
            <a:r>
              <a:rPr lang="en-US" dirty="0" smtClean="0"/>
              <a:t>            </a:t>
            </a:r>
            <a:r>
              <a:rPr lang="en-US" dirty="0" err="1" smtClean="0"/>
              <a:t>SqlDataReader</a:t>
            </a:r>
            <a:r>
              <a:rPr lang="en-US" dirty="0" smtClean="0"/>
              <a:t> </a:t>
            </a:r>
            <a:r>
              <a:rPr lang="en-US" dirty="0" err="1" smtClean="0"/>
              <a:t>myReader</a:t>
            </a:r>
            <a:r>
              <a:rPr lang="en-US" dirty="0" smtClean="0"/>
              <a:t>=</a:t>
            </a:r>
            <a:r>
              <a:rPr lang="en-US" dirty="0" err="1" smtClean="0"/>
              <a:t>Cmd.ExecuteReader</a:t>
            </a:r>
            <a:r>
              <a:rPr lang="en-US" dirty="0" smtClean="0"/>
              <a:t>()</a:t>
            </a:r>
            <a:endParaRPr lang="zh-CN" altLang="en-US" dirty="0" smtClean="0"/>
          </a:p>
          <a:p>
            <a:r>
              <a:rPr lang="en-US" dirty="0" smtClean="0"/>
              <a:t>            </a:t>
            </a:r>
            <a:r>
              <a:rPr lang="en-US" dirty="0" err="1" smtClean="0"/>
              <a:t>myodr</a:t>
            </a:r>
            <a:r>
              <a:rPr lang="zh-CN" altLang="en-US" dirty="0" smtClean="0"/>
              <a:t>和</a:t>
            </a:r>
            <a:r>
              <a:rPr lang="en-US" dirty="0" err="1" smtClean="0"/>
              <a:t>myReader</a:t>
            </a:r>
            <a:r>
              <a:rPr lang="zh-CN" altLang="en-US" dirty="0" smtClean="0"/>
              <a:t>都是建立后的</a:t>
            </a:r>
            <a:r>
              <a:rPr lang="en-US" dirty="0" err="1" smtClean="0"/>
              <a:t>DataReader</a:t>
            </a:r>
            <a:r>
              <a:rPr lang="zh-CN" altLang="en-US" dirty="0" smtClean="0"/>
              <a:t>的实例。</a:t>
            </a:r>
            <a:endParaRPr lang="zh-CN" altLang="en-US" dirty="0"/>
          </a:p>
        </p:txBody>
      </p:sp>
    </p:spTree>
  </p:cSld>
  <p:clrMapOvr>
    <a:masterClrMapping/>
  </p:clrMapOvr>
  <p:transition spd="med">
    <p:diamon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8.2.4  </a:t>
            </a:r>
            <a:r>
              <a:rPr lang="en-US" b="1" dirty="0" err="1" smtClean="0"/>
              <a:t>DataAdapter</a:t>
            </a:r>
            <a:r>
              <a:rPr lang="zh-CN" altLang="en-US" b="1" dirty="0" smtClean="0"/>
              <a:t>和</a:t>
            </a:r>
            <a:r>
              <a:rPr lang="en-US" b="1" dirty="0" err="1" smtClean="0"/>
              <a:t>DataSet</a:t>
            </a:r>
            <a:r>
              <a:rPr lang="zh-CN" altLang="en-US" b="1" dirty="0" smtClean="0"/>
              <a:t>对象</a:t>
            </a:r>
            <a:endParaRPr lang="zh-CN" altLang="en-US" b="1" dirty="0"/>
          </a:p>
        </p:txBody>
      </p:sp>
      <p:sp>
        <p:nvSpPr>
          <p:cNvPr id="3" name="内容占位符 2"/>
          <p:cNvSpPr>
            <a:spLocks noGrp="1"/>
          </p:cNvSpPr>
          <p:nvPr>
            <p:ph idx="1"/>
          </p:nvPr>
        </p:nvSpPr>
        <p:spPr>
          <a:xfrm>
            <a:off x="304800" y="1554162"/>
            <a:ext cx="8686800" cy="3875101"/>
          </a:xfrm>
        </p:spPr>
        <p:txBody>
          <a:bodyPr>
            <a:normAutofit fontScale="85000" lnSpcReduction="20000"/>
          </a:bodyPr>
          <a:lstStyle/>
          <a:p>
            <a:pPr latinLnBrk="1"/>
            <a:r>
              <a:rPr lang="en-US" dirty="0" smtClean="0"/>
              <a:t>            </a:t>
            </a:r>
            <a:r>
              <a:rPr lang="en-US" dirty="0" err="1" smtClean="0"/>
              <a:t>DataAdapter</a:t>
            </a:r>
            <a:r>
              <a:rPr lang="zh-CN" altLang="en-US" dirty="0" smtClean="0"/>
              <a:t>（数据适配器）是</a:t>
            </a:r>
            <a:r>
              <a:rPr lang="en-US" dirty="0" smtClean="0"/>
              <a:t>ADO.NET</a:t>
            </a:r>
            <a:r>
              <a:rPr lang="zh-CN" altLang="en-US" dirty="0" smtClean="0"/>
              <a:t>托管提供程序（用于在数据源和数据集之间通信的一组对象）的组成部分。适配器用于在数据源和数据集之间交换数据。</a:t>
            </a:r>
          </a:p>
          <a:p>
            <a:pPr latinLnBrk="1"/>
            <a:r>
              <a:rPr lang="en-US" dirty="0" smtClean="0"/>
              <a:t>            </a:t>
            </a:r>
            <a:r>
              <a:rPr lang="en-US" dirty="0" err="1" smtClean="0"/>
              <a:t>DataSet</a:t>
            </a:r>
            <a:r>
              <a:rPr lang="zh-CN" altLang="en-US" dirty="0" smtClean="0"/>
              <a:t>（数据集）是</a:t>
            </a:r>
            <a:r>
              <a:rPr lang="en-US" dirty="0" smtClean="0"/>
              <a:t>ADO.NET</a:t>
            </a:r>
            <a:r>
              <a:rPr lang="zh-CN" altLang="en-US" dirty="0" smtClean="0"/>
              <a:t>支持断开式数据访问的核心组件。因为通常情况下，应用程序需要处理的一组记录来自多个表，应用程序每次都需要访问数据库来获取一条记录不切实际，解决方案是临时存储从数据库中检索的记录，而</a:t>
            </a:r>
            <a:r>
              <a:rPr lang="en-US" dirty="0" err="1" smtClean="0"/>
              <a:t>DataSet</a:t>
            </a:r>
            <a:r>
              <a:rPr lang="zh-CN" altLang="en-US" dirty="0" smtClean="0"/>
              <a:t>就是这样一个临时的数据缓存区。</a:t>
            </a:r>
          </a:p>
          <a:p>
            <a:endParaRPr lang="zh-CN" altLang="en-US" dirty="0"/>
          </a:p>
        </p:txBody>
      </p:sp>
    </p:spTree>
  </p:cSld>
  <p:clrMapOvr>
    <a:masterClrMapping/>
  </p:clrMapOvr>
  <p:transition spd="med">
    <p:diamon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8.2.4  </a:t>
            </a:r>
            <a:r>
              <a:rPr lang="en-US" b="1" dirty="0" err="1" smtClean="0"/>
              <a:t>DataAdapter</a:t>
            </a:r>
            <a:r>
              <a:rPr lang="zh-CN" altLang="en-US" b="1" dirty="0" smtClean="0"/>
              <a:t>和</a:t>
            </a:r>
            <a:r>
              <a:rPr lang="en-US" b="1" dirty="0" err="1" smtClean="0"/>
              <a:t>DataSet</a:t>
            </a:r>
            <a:r>
              <a:rPr lang="zh-CN" altLang="en-US" b="1" dirty="0" smtClean="0"/>
              <a:t>对象</a:t>
            </a:r>
            <a:endParaRPr lang="zh-CN" altLang="en-US" dirty="0"/>
          </a:p>
        </p:txBody>
      </p:sp>
      <p:sp>
        <p:nvSpPr>
          <p:cNvPr id="3" name="内容占位符 2"/>
          <p:cNvSpPr>
            <a:spLocks noGrp="1"/>
          </p:cNvSpPr>
          <p:nvPr>
            <p:ph idx="1"/>
          </p:nvPr>
        </p:nvSpPr>
        <p:spPr>
          <a:xfrm>
            <a:off x="285720" y="1428736"/>
            <a:ext cx="8705880" cy="4651389"/>
          </a:xfrm>
        </p:spPr>
        <p:txBody>
          <a:bodyPr>
            <a:normAutofit fontScale="85000" lnSpcReduction="20000"/>
          </a:bodyPr>
          <a:lstStyle/>
          <a:p>
            <a:pPr>
              <a:buFont typeface="Wingdings" pitchFamily="2" charset="2"/>
              <a:buChar char="u"/>
            </a:pPr>
            <a:r>
              <a:rPr lang="zh-CN" altLang="en-US" b="1" dirty="0" smtClean="0"/>
              <a:t> </a:t>
            </a:r>
            <a:r>
              <a:rPr lang="en-US" dirty="0" err="1" smtClean="0"/>
              <a:t>DataAdapter</a:t>
            </a:r>
            <a:endParaRPr lang="zh-CN" altLang="en-US" dirty="0" smtClean="0"/>
          </a:p>
          <a:p>
            <a:pPr latinLnBrk="1"/>
            <a:r>
              <a:rPr lang="en-US" dirty="0" smtClean="0"/>
              <a:t>             </a:t>
            </a:r>
            <a:r>
              <a:rPr lang="en-US" dirty="0" err="1" smtClean="0"/>
              <a:t>DataAdapter</a:t>
            </a:r>
            <a:r>
              <a:rPr lang="zh-CN" altLang="en-US" dirty="0" smtClean="0"/>
              <a:t>对象可以建立并初始化数据表（即</a:t>
            </a:r>
            <a:r>
              <a:rPr lang="en-US" dirty="0" err="1" smtClean="0"/>
              <a:t>DataTable</a:t>
            </a:r>
            <a:r>
              <a:rPr lang="zh-CN" altLang="en-US" dirty="0" smtClean="0"/>
              <a:t>），对数据源执行</a:t>
            </a:r>
            <a:r>
              <a:rPr lang="en-US" dirty="0" smtClean="0"/>
              <a:t>SQL</a:t>
            </a:r>
            <a:r>
              <a:rPr lang="zh-CN" altLang="en-US" dirty="0" smtClean="0"/>
              <a:t>指令，与</a:t>
            </a:r>
            <a:r>
              <a:rPr lang="en-US" dirty="0" err="1" smtClean="0"/>
              <a:t>DataSet</a:t>
            </a:r>
            <a:r>
              <a:rPr lang="zh-CN" altLang="en-US" dirty="0" smtClean="0"/>
              <a:t>对象结合，提供</a:t>
            </a:r>
            <a:r>
              <a:rPr lang="en-US" dirty="0" err="1" smtClean="0"/>
              <a:t>DataSet</a:t>
            </a:r>
            <a:r>
              <a:rPr lang="zh-CN" altLang="en-US" dirty="0" smtClean="0"/>
              <a:t>对象存取数据，可视为</a:t>
            </a:r>
            <a:r>
              <a:rPr lang="en-US" dirty="0" err="1" smtClean="0"/>
              <a:t>DataSet</a:t>
            </a:r>
            <a:r>
              <a:rPr lang="zh-CN" altLang="en-US" dirty="0" smtClean="0"/>
              <a:t>对象的操作核心，是</a:t>
            </a:r>
            <a:r>
              <a:rPr lang="en-US" dirty="0" err="1" smtClean="0"/>
              <a:t>DataSet</a:t>
            </a:r>
            <a:r>
              <a:rPr lang="zh-CN" altLang="en-US" dirty="0" smtClean="0"/>
              <a:t>对象与数据操作对象之间的沟通媒介。</a:t>
            </a:r>
            <a:r>
              <a:rPr lang="en-US" dirty="0" err="1" smtClean="0"/>
              <a:t>DataAdapter</a:t>
            </a:r>
            <a:r>
              <a:rPr lang="zh-CN" altLang="en-US" dirty="0" smtClean="0"/>
              <a:t>对象可以隐藏</a:t>
            </a:r>
            <a:r>
              <a:rPr lang="en-US" dirty="0" smtClean="0"/>
              <a:t>Connection</a:t>
            </a:r>
            <a:r>
              <a:rPr lang="zh-CN" altLang="en-US" dirty="0" smtClean="0"/>
              <a:t>对象与</a:t>
            </a:r>
            <a:r>
              <a:rPr lang="en-US" dirty="0" smtClean="0"/>
              <a:t>Command</a:t>
            </a:r>
            <a:r>
              <a:rPr lang="zh-CN" altLang="en-US" dirty="0" smtClean="0"/>
              <a:t>对象沟通的数据。可允许用</a:t>
            </a:r>
            <a:r>
              <a:rPr lang="en-US" dirty="0" err="1" smtClean="0"/>
              <a:t>DataSet</a:t>
            </a:r>
            <a:r>
              <a:rPr lang="zh-CN" altLang="en-US" dirty="0" smtClean="0"/>
              <a:t>对象存取数据源。其主要的工作流程是由</a:t>
            </a:r>
            <a:r>
              <a:rPr lang="en-US" dirty="0" smtClean="0"/>
              <a:t>Connection</a:t>
            </a:r>
            <a:r>
              <a:rPr lang="zh-CN" altLang="en-US" dirty="0" smtClean="0"/>
              <a:t>对象建立与数据源联机，</a:t>
            </a:r>
            <a:r>
              <a:rPr lang="en-US" dirty="0" err="1" smtClean="0"/>
              <a:t>DataAdapter</a:t>
            </a:r>
            <a:r>
              <a:rPr lang="zh-CN" altLang="en-US" dirty="0" smtClean="0"/>
              <a:t>对象经由</a:t>
            </a:r>
            <a:r>
              <a:rPr lang="en-US" dirty="0" smtClean="0"/>
              <a:t>Command</a:t>
            </a:r>
            <a:r>
              <a:rPr lang="zh-CN" altLang="en-US" dirty="0" smtClean="0"/>
              <a:t>对象操作</a:t>
            </a:r>
            <a:r>
              <a:rPr lang="en-US" dirty="0" smtClean="0"/>
              <a:t>SQL</a:t>
            </a:r>
            <a:r>
              <a:rPr lang="zh-CN" altLang="en-US" dirty="0" smtClean="0"/>
              <a:t>指令以存取数据，存取的数据通过</a:t>
            </a:r>
            <a:r>
              <a:rPr lang="en-US" dirty="0" smtClean="0"/>
              <a:t>Connection</a:t>
            </a:r>
            <a:r>
              <a:rPr lang="zh-CN" altLang="en-US" dirty="0" smtClean="0"/>
              <a:t>对象返回给</a:t>
            </a:r>
            <a:r>
              <a:rPr lang="en-US" dirty="0" err="1" smtClean="0"/>
              <a:t>DataAdapter</a:t>
            </a:r>
            <a:r>
              <a:rPr lang="zh-CN" altLang="en-US" dirty="0" smtClean="0"/>
              <a:t>对象，</a:t>
            </a:r>
            <a:r>
              <a:rPr lang="en-US" dirty="0" err="1" smtClean="0"/>
              <a:t>DataAdapter</a:t>
            </a:r>
            <a:r>
              <a:rPr lang="zh-CN" altLang="en-US" dirty="0" smtClean="0"/>
              <a:t>对象将数据放入其所产生的</a:t>
            </a:r>
            <a:r>
              <a:rPr lang="en-US" dirty="0" err="1" smtClean="0"/>
              <a:t>DataTable</a:t>
            </a:r>
            <a:r>
              <a:rPr lang="zh-CN" altLang="en-US" dirty="0" smtClean="0"/>
              <a:t>对象，将</a:t>
            </a:r>
            <a:r>
              <a:rPr lang="en-US" dirty="0" err="1" smtClean="0"/>
              <a:t>DataAdapter</a:t>
            </a:r>
            <a:r>
              <a:rPr lang="zh-CN" altLang="en-US" dirty="0" smtClean="0"/>
              <a:t>对象中的</a:t>
            </a:r>
            <a:r>
              <a:rPr lang="en-US" dirty="0" err="1" smtClean="0"/>
              <a:t>DataTable</a:t>
            </a:r>
            <a:r>
              <a:rPr lang="zh-CN" altLang="en-US" dirty="0" smtClean="0"/>
              <a:t>对象加入到</a:t>
            </a:r>
            <a:r>
              <a:rPr lang="en-US" dirty="0" err="1" smtClean="0"/>
              <a:t>DataSet</a:t>
            </a:r>
            <a:r>
              <a:rPr lang="zh-CN" altLang="en-US" dirty="0" smtClean="0"/>
              <a:t>对象中的</a:t>
            </a:r>
            <a:r>
              <a:rPr lang="en-US" dirty="0" err="1" smtClean="0"/>
              <a:t>DataTables</a:t>
            </a:r>
            <a:r>
              <a:rPr lang="zh-CN" altLang="en-US" dirty="0" smtClean="0"/>
              <a:t>对象中。</a:t>
            </a:r>
          </a:p>
          <a:p>
            <a:endParaRPr lang="zh-CN" altLang="en-US" dirty="0"/>
          </a:p>
        </p:txBody>
      </p:sp>
    </p:spTree>
  </p:cSld>
  <p:clrMapOvr>
    <a:masterClrMapping/>
  </p:clrMapOvr>
  <p:transition spd="med">
    <p:diamon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8.2.4  </a:t>
            </a:r>
            <a:r>
              <a:rPr lang="en-US" b="1" dirty="0" err="1" smtClean="0"/>
              <a:t>DataAdapter</a:t>
            </a:r>
            <a:r>
              <a:rPr lang="zh-CN" altLang="en-US" b="1" dirty="0" smtClean="0"/>
              <a:t>和</a:t>
            </a:r>
            <a:r>
              <a:rPr lang="en-US" b="1" dirty="0" err="1" smtClean="0"/>
              <a:t>DataSet</a:t>
            </a:r>
            <a:r>
              <a:rPr lang="zh-CN" altLang="en-US" b="1" dirty="0" smtClean="0"/>
              <a:t>对象</a:t>
            </a:r>
            <a:endParaRPr lang="zh-CN" altLang="en-US" dirty="0"/>
          </a:p>
        </p:txBody>
      </p:sp>
      <p:sp>
        <p:nvSpPr>
          <p:cNvPr id="3" name="内容占位符 2"/>
          <p:cNvSpPr>
            <a:spLocks noGrp="1"/>
          </p:cNvSpPr>
          <p:nvPr>
            <p:ph idx="1"/>
          </p:nvPr>
        </p:nvSpPr>
        <p:spPr>
          <a:xfrm>
            <a:off x="304800" y="1554163"/>
            <a:ext cx="8686800" cy="3303597"/>
          </a:xfrm>
        </p:spPr>
        <p:txBody>
          <a:bodyPr>
            <a:normAutofit fontScale="92500" lnSpcReduction="10000"/>
          </a:bodyPr>
          <a:lstStyle/>
          <a:p>
            <a:pPr latinLnBrk="1"/>
            <a:r>
              <a:rPr lang="en-US" dirty="0" smtClean="0"/>
              <a:t>          ACCESS</a:t>
            </a:r>
            <a:r>
              <a:rPr lang="zh-CN" altLang="en-US" dirty="0" smtClean="0"/>
              <a:t>数据库声明格式如下：</a:t>
            </a:r>
          </a:p>
          <a:p>
            <a:r>
              <a:rPr lang="en-US" dirty="0" smtClean="0"/>
              <a:t>          </a:t>
            </a:r>
            <a:r>
              <a:rPr lang="en-US" dirty="0" err="1" smtClean="0"/>
              <a:t>OleDbDataAdapter</a:t>
            </a:r>
            <a:r>
              <a:rPr lang="en-US" dirty="0" smtClean="0"/>
              <a:t> </a:t>
            </a:r>
            <a:r>
              <a:rPr lang="en-US" dirty="0" err="1" smtClean="0"/>
              <a:t>myoda</a:t>
            </a:r>
            <a:r>
              <a:rPr lang="en-US" dirty="0" smtClean="0"/>
              <a:t>=new </a:t>
            </a:r>
            <a:r>
              <a:rPr lang="en-US" dirty="0" err="1" smtClean="0"/>
              <a:t>OleDbDataAdapter</a:t>
            </a:r>
            <a:r>
              <a:rPr lang="en-US" dirty="0" smtClean="0"/>
              <a:t>(“SQL</a:t>
            </a:r>
            <a:r>
              <a:rPr lang="zh-CN" altLang="en-US" dirty="0" smtClean="0"/>
              <a:t>字符串</a:t>
            </a:r>
            <a:r>
              <a:rPr lang="en-US" dirty="0" smtClean="0"/>
              <a:t>”</a:t>
            </a:r>
            <a:r>
              <a:rPr lang="zh-CN" altLang="en-US" dirty="0" smtClean="0"/>
              <a:t>，</a:t>
            </a:r>
            <a:r>
              <a:rPr lang="en-US" dirty="0" err="1" smtClean="0"/>
              <a:t>OleDbConnection</a:t>
            </a:r>
            <a:r>
              <a:rPr lang="zh-CN" altLang="en-US" dirty="0" smtClean="0"/>
              <a:t>对象名称</a:t>
            </a:r>
            <a:r>
              <a:rPr lang="en-US" dirty="0" smtClean="0"/>
              <a:t>);</a:t>
            </a:r>
            <a:endParaRPr lang="zh-CN" altLang="en-US" dirty="0" smtClean="0"/>
          </a:p>
          <a:p>
            <a:pPr latinLnBrk="1"/>
            <a:r>
              <a:rPr lang="en-US" dirty="0" smtClean="0"/>
              <a:t>          SQL Server</a:t>
            </a:r>
            <a:r>
              <a:rPr lang="zh-CN" altLang="en-US" dirty="0" smtClean="0"/>
              <a:t>数据库声明格式如下：</a:t>
            </a:r>
          </a:p>
          <a:p>
            <a:r>
              <a:rPr lang="en-US" dirty="0" smtClean="0"/>
              <a:t>          </a:t>
            </a:r>
            <a:r>
              <a:rPr lang="en-US" dirty="0" err="1" smtClean="0"/>
              <a:t>SqlDataAdapter</a:t>
            </a:r>
            <a:r>
              <a:rPr lang="en-US" dirty="0" smtClean="0"/>
              <a:t> </a:t>
            </a:r>
            <a:r>
              <a:rPr lang="en-US" dirty="0" err="1" smtClean="0"/>
              <a:t>mysda</a:t>
            </a:r>
            <a:r>
              <a:rPr lang="en-US" dirty="0" smtClean="0"/>
              <a:t>=</a:t>
            </a:r>
            <a:r>
              <a:rPr lang="en-US" dirty="0" err="1" smtClean="0"/>
              <a:t>SqlDataAdapter</a:t>
            </a:r>
            <a:r>
              <a:rPr lang="en-US" dirty="0" smtClean="0"/>
              <a:t>(“SQL</a:t>
            </a:r>
            <a:r>
              <a:rPr lang="zh-CN" altLang="en-US" dirty="0" smtClean="0"/>
              <a:t>字符串</a:t>
            </a:r>
            <a:r>
              <a:rPr lang="en-US" dirty="0" smtClean="0"/>
              <a:t>”, </a:t>
            </a:r>
            <a:r>
              <a:rPr lang="en-US" dirty="0" err="1" smtClean="0"/>
              <a:t>SqlConnection</a:t>
            </a:r>
            <a:r>
              <a:rPr lang="zh-CN" altLang="en-US" dirty="0" smtClean="0"/>
              <a:t>对象名称</a:t>
            </a:r>
            <a:r>
              <a:rPr lang="en-US" dirty="0" smtClean="0"/>
              <a:t>);</a:t>
            </a:r>
            <a:endParaRPr lang="zh-CN" altLang="en-US" dirty="0" smtClean="0"/>
          </a:p>
          <a:p>
            <a:endParaRPr lang="zh-CN" altLang="en-US" dirty="0"/>
          </a:p>
        </p:txBody>
      </p:sp>
    </p:spTree>
  </p:cSld>
  <p:clrMapOvr>
    <a:masterClrMapping/>
  </p:clrMapOvr>
  <p:transition spd="med">
    <p:diamon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8.2.4  </a:t>
            </a:r>
            <a:r>
              <a:rPr lang="en-US" b="1" dirty="0" err="1" smtClean="0"/>
              <a:t>DataAdapter</a:t>
            </a:r>
            <a:r>
              <a:rPr lang="zh-CN" altLang="en-US" b="1" dirty="0" smtClean="0"/>
              <a:t>和</a:t>
            </a:r>
            <a:r>
              <a:rPr lang="en-US" b="1" dirty="0" err="1" smtClean="0"/>
              <a:t>DataSet</a:t>
            </a:r>
            <a:r>
              <a:rPr lang="zh-CN" altLang="en-US" b="1" dirty="0" smtClean="0"/>
              <a:t>对象</a:t>
            </a:r>
            <a:endParaRPr lang="zh-CN" altLang="en-US" b="1" dirty="0"/>
          </a:p>
        </p:txBody>
      </p:sp>
      <p:sp>
        <p:nvSpPr>
          <p:cNvPr id="3" name="内容占位符 2"/>
          <p:cNvSpPr>
            <a:spLocks noGrp="1"/>
          </p:cNvSpPr>
          <p:nvPr>
            <p:ph idx="1"/>
          </p:nvPr>
        </p:nvSpPr>
        <p:spPr>
          <a:xfrm>
            <a:off x="304800" y="1285861"/>
            <a:ext cx="8686800" cy="4000527"/>
          </a:xfrm>
        </p:spPr>
        <p:txBody>
          <a:bodyPr>
            <a:normAutofit fontScale="85000" lnSpcReduction="10000"/>
          </a:bodyPr>
          <a:lstStyle/>
          <a:p>
            <a:pPr>
              <a:buFont typeface="Wingdings" pitchFamily="2" charset="2"/>
              <a:buChar char="u"/>
            </a:pPr>
            <a:r>
              <a:rPr lang="zh-CN" altLang="en-US" dirty="0" smtClean="0"/>
              <a:t>  </a:t>
            </a:r>
            <a:r>
              <a:rPr lang="en-US" dirty="0" err="1" smtClean="0"/>
              <a:t>DataSet</a:t>
            </a:r>
            <a:endParaRPr lang="zh-CN" altLang="en-US" dirty="0" smtClean="0"/>
          </a:p>
          <a:p>
            <a:pPr latinLnBrk="1"/>
            <a:r>
              <a:rPr lang="en-US" dirty="0" smtClean="0"/>
              <a:t>           </a:t>
            </a:r>
            <a:r>
              <a:rPr lang="en-US" dirty="0" err="1" smtClean="0"/>
              <a:t>DataSet</a:t>
            </a:r>
            <a:r>
              <a:rPr lang="zh-CN" altLang="en-US" dirty="0" smtClean="0"/>
              <a:t>类似于一个小型的关系数据库，包含一个或多个表，这些表就存储在</a:t>
            </a:r>
            <a:r>
              <a:rPr lang="en-US" dirty="0" err="1" smtClean="0"/>
              <a:t>DataTable</a:t>
            </a:r>
            <a:r>
              <a:rPr lang="zh-CN" altLang="en-US" dirty="0" smtClean="0"/>
              <a:t>对象中。每个</a:t>
            </a:r>
            <a:r>
              <a:rPr lang="en-US" dirty="0" err="1" smtClean="0"/>
              <a:t>DataTable</a:t>
            </a:r>
            <a:r>
              <a:rPr lang="zh-CN" altLang="en-US" dirty="0" smtClean="0"/>
              <a:t>对象包含</a:t>
            </a:r>
            <a:r>
              <a:rPr lang="en-US" dirty="0" err="1" smtClean="0"/>
              <a:t>DataRow</a:t>
            </a:r>
            <a:r>
              <a:rPr lang="zh-CN" altLang="en-US" dirty="0" smtClean="0"/>
              <a:t>对象的集合、</a:t>
            </a:r>
            <a:r>
              <a:rPr lang="en-US" dirty="0" err="1" smtClean="0"/>
              <a:t>DataColumn</a:t>
            </a:r>
            <a:r>
              <a:rPr lang="zh-CN" altLang="en-US" dirty="0" smtClean="0"/>
              <a:t>对象的集合和</a:t>
            </a:r>
            <a:r>
              <a:rPr lang="en-US" dirty="0" smtClean="0"/>
              <a:t>Constraint</a:t>
            </a:r>
            <a:r>
              <a:rPr lang="zh-CN" altLang="en-US" dirty="0" smtClean="0"/>
              <a:t>对象的集合，分别存放表中行、列的数据信息以及约束信息。另外</a:t>
            </a:r>
            <a:r>
              <a:rPr lang="en-US" dirty="0" err="1" smtClean="0"/>
              <a:t>DataSet</a:t>
            </a:r>
            <a:r>
              <a:rPr lang="zh-CN" altLang="en-US" dirty="0" smtClean="0"/>
              <a:t>中可以包含关系，使用</a:t>
            </a:r>
            <a:r>
              <a:rPr lang="en-US" dirty="0" err="1" smtClean="0"/>
              <a:t>DataRelation</a:t>
            </a:r>
            <a:r>
              <a:rPr lang="zh-CN" altLang="en-US" dirty="0" smtClean="0"/>
              <a:t>对象来表示。所以说，</a:t>
            </a:r>
            <a:r>
              <a:rPr lang="en-US" dirty="0" err="1" smtClean="0"/>
              <a:t>DataSet</a:t>
            </a:r>
            <a:r>
              <a:rPr lang="zh-CN" altLang="en-US" dirty="0" smtClean="0"/>
              <a:t>是</a:t>
            </a:r>
            <a:r>
              <a:rPr lang="en-US" dirty="0" err="1" smtClean="0"/>
              <a:t>DataTable</a:t>
            </a:r>
            <a:r>
              <a:rPr lang="zh-CN" altLang="en-US" dirty="0" smtClean="0"/>
              <a:t>对象的集合。</a:t>
            </a:r>
            <a:r>
              <a:rPr lang="en-US" dirty="0" err="1" smtClean="0"/>
              <a:t>DataSet</a:t>
            </a:r>
            <a:r>
              <a:rPr lang="zh-CN" altLang="en-US" dirty="0" smtClean="0"/>
              <a:t>还包含允许使用引用完整性、级联更新、分层导航和聚合表达式的</a:t>
            </a:r>
            <a:r>
              <a:rPr lang="en-US" dirty="0" err="1" smtClean="0"/>
              <a:t>DataRelation</a:t>
            </a:r>
            <a:r>
              <a:rPr lang="zh-CN" altLang="en-US" dirty="0" smtClean="0"/>
              <a:t>对象的集合。</a:t>
            </a:r>
          </a:p>
          <a:p>
            <a:pPr latinLnBrk="1"/>
            <a:endParaRPr lang="zh-CN" altLang="en-US" dirty="0" smtClean="0"/>
          </a:p>
          <a:p>
            <a:pPr latinLnBrk="1"/>
            <a:endParaRPr lang="zh-CN" altLang="en-US" dirty="0"/>
          </a:p>
        </p:txBody>
      </p:sp>
    </p:spTree>
  </p:cSld>
  <p:clrMapOvr>
    <a:masterClrMapping/>
  </p:clrMapOvr>
  <p:transition spd="med">
    <p:diamon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8.2.4  </a:t>
            </a:r>
            <a:r>
              <a:rPr lang="en-US" b="1" dirty="0" err="1" smtClean="0"/>
              <a:t>DataAdapter</a:t>
            </a:r>
            <a:r>
              <a:rPr lang="zh-CN" altLang="en-US" b="1" dirty="0" smtClean="0"/>
              <a:t>和</a:t>
            </a:r>
            <a:r>
              <a:rPr lang="en-US" b="1" dirty="0" err="1" smtClean="0"/>
              <a:t>DataSet</a:t>
            </a:r>
            <a:r>
              <a:rPr lang="zh-CN" altLang="en-US" b="1" dirty="0" smtClean="0"/>
              <a:t>对象</a:t>
            </a:r>
            <a:endParaRPr lang="zh-CN" altLang="en-US" b="1" dirty="0"/>
          </a:p>
        </p:txBody>
      </p:sp>
      <p:sp>
        <p:nvSpPr>
          <p:cNvPr id="3" name="内容占位符 2"/>
          <p:cNvSpPr>
            <a:spLocks noGrp="1"/>
          </p:cNvSpPr>
          <p:nvPr>
            <p:ph idx="1"/>
          </p:nvPr>
        </p:nvSpPr>
        <p:spPr>
          <a:xfrm>
            <a:off x="142844" y="1428737"/>
            <a:ext cx="8786842" cy="4857783"/>
          </a:xfrm>
        </p:spPr>
        <p:txBody>
          <a:bodyPr>
            <a:normAutofit fontScale="70000" lnSpcReduction="20000"/>
          </a:bodyPr>
          <a:lstStyle/>
          <a:p>
            <a:pPr latinLnBrk="1"/>
            <a:r>
              <a:rPr lang="zh-CN" altLang="en-US" dirty="0" smtClean="0"/>
              <a:t>        </a:t>
            </a:r>
            <a:r>
              <a:rPr lang="zh-CN" altLang="en-US" sz="3400" dirty="0" smtClean="0"/>
              <a:t>      </a:t>
            </a:r>
            <a:r>
              <a:rPr lang="en-US" sz="3400" dirty="0" err="1" smtClean="0"/>
              <a:t>DataSet</a:t>
            </a:r>
            <a:r>
              <a:rPr lang="zh-CN" altLang="en-US" sz="3400" dirty="0" smtClean="0"/>
              <a:t>是一种容器，可以由从数据适配器执行的</a:t>
            </a:r>
            <a:r>
              <a:rPr lang="en-US" sz="3400" dirty="0" smtClean="0"/>
              <a:t>SQL</a:t>
            </a:r>
            <a:r>
              <a:rPr lang="zh-CN" altLang="en-US" sz="3400" dirty="0" smtClean="0"/>
              <a:t>命令或存储过程所填充。不直接绑定到数据源，可以缓存来自多个数据源的数据。</a:t>
            </a:r>
            <a:r>
              <a:rPr lang="en-US" sz="3400" dirty="0" err="1" smtClean="0"/>
              <a:t>DataSet</a:t>
            </a:r>
            <a:r>
              <a:rPr lang="zh-CN" altLang="en-US" sz="3400" dirty="0" smtClean="0"/>
              <a:t>的设计是为了实现独立于任何数据源（包含数据库、</a:t>
            </a:r>
            <a:r>
              <a:rPr lang="en-US" sz="3400" dirty="0" smtClean="0"/>
              <a:t>XML</a:t>
            </a:r>
            <a:r>
              <a:rPr lang="zh-CN" altLang="en-US" sz="3400" dirty="0" smtClean="0"/>
              <a:t>数据源）的数据访问。</a:t>
            </a:r>
            <a:r>
              <a:rPr lang="en-US" sz="3400" dirty="0" err="1" smtClean="0"/>
              <a:t>DataSet</a:t>
            </a:r>
            <a:r>
              <a:rPr lang="zh-CN" altLang="en-US" sz="3400" dirty="0" smtClean="0"/>
              <a:t>主要特性如下所示：</a:t>
            </a:r>
          </a:p>
          <a:p>
            <a:pPr lvl="0">
              <a:buFont typeface="Wingdings" pitchFamily="2" charset="2"/>
              <a:buChar char="u"/>
            </a:pPr>
            <a:r>
              <a:rPr lang="zh-CN" altLang="en-US" sz="3400" dirty="0" smtClean="0"/>
              <a:t>      独立性</a:t>
            </a:r>
            <a:r>
              <a:rPr lang="en-US" sz="3400" dirty="0" smtClean="0"/>
              <a:t>  </a:t>
            </a:r>
            <a:r>
              <a:rPr lang="en-US" sz="3400" dirty="0" err="1" smtClean="0"/>
              <a:t>DataSet</a:t>
            </a:r>
            <a:r>
              <a:rPr lang="zh-CN" altLang="en-US" sz="3400" dirty="0" smtClean="0"/>
              <a:t>独立于各种数据源。微软公司在推出</a:t>
            </a:r>
            <a:r>
              <a:rPr lang="en-US" sz="3400" dirty="0" err="1" smtClean="0"/>
              <a:t>DataSet</a:t>
            </a:r>
            <a:r>
              <a:rPr lang="zh-CN" altLang="en-US" sz="3400" dirty="0" smtClean="0"/>
              <a:t>时就考虑到各种数据源的多样性、复杂性。在</a:t>
            </a:r>
            <a:r>
              <a:rPr lang="en-US" sz="3400" dirty="0" smtClean="0"/>
              <a:t>.NET</a:t>
            </a:r>
            <a:r>
              <a:rPr lang="zh-CN" altLang="en-US" sz="3400" dirty="0" smtClean="0"/>
              <a:t>中，无论什么类型数据源，都会提供一致的关系编程模型，而这就是</a:t>
            </a:r>
            <a:r>
              <a:rPr lang="en-US" sz="3400" dirty="0" err="1" smtClean="0"/>
              <a:t>DataSet</a:t>
            </a:r>
            <a:r>
              <a:rPr lang="zh-CN" altLang="en-US" sz="3400" dirty="0" smtClean="0"/>
              <a:t>。</a:t>
            </a:r>
          </a:p>
          <a:p>
            <a:pPr>
              <a:buFont typeface="Wingdings" pitchFamily="2" charset="2"/>
              <a:buChar char="u"/>
            </a:pPr>
            <a:r>
              <a:rPr lang="zh-CN" altLang="en-US" sz="3400" dirty="0" smtClean="0"/>
              <a:t>      离线（断开）和连接</a:t>
            </a:r>
            <a:r>
              <a:rPr lang="en-US" sz="3400" dirty="0" smtClean="0"/>
              <a:t>  </a:t>
            </a:r>
            <a:r>
              <a:rPr lang="en-US" sz="3400" dirty="0" err="1" smtClean="0"/>
              <a:t>DataSet</a:t>
            </a:r>
            <a:r>
              <a:rPr lang="zh-CN" altLang="en-US" sz="3400" dirty="0" smtClean="0"/>
              <a:t>既可以以离线方式，也可以以实时连接来操作数据库中的数据。这一点有点像</a:t>
            </a:r>
            <a:r>
              <a:rPr lang="en-US" sz="3400" dirty="0" smtClean="0"/>
              <a:t>ADO</a:t>
            </a:r>
            <a:r>
              <a:rPr lang="zh-CN" altLang="en-US" sz="3400" dirty="0" smtClean="0"/>
              <a:t>中的</a:t>
            </a:r>
            <a:r>
              <a:rPr lang="en-US" sz="3400" dirty="0" err="1" smtClean="0"/>
              <a:t>RecordSet</a:t>
            </a:r>
            <a:r>
              <a:rPr lang="zh-CN" altLang="en-US" sz="3400" dirty="0" smtClean="0"/>
              <a:t>。</a:t>
            </a:r>
            <a:r>
              <a:rPr lang="en-US" sz="3400" dirty="0" err="1" smtClean="0"/>
              <a:t>DataSet</a:t>
            </a:r>
            <a:r>
              <a:rPr lang="zh-CN" altLang="en-US" sz="3400" dirty="0" smtClean="0"/>
              <a:t>对象是一个可以用</a:t>
            </a:r>
            <a:r>
              <a:rPr lang="en-US" sz="3400" dirty="0" smtClean="0"/>
              <a:t>XML</a:t>
            </a:r>
            <a:r>
              <a:rPr lang="zh-CN" altLang="en-US" sz="3400" dirty="0" smtClean="0"/>
              <a:t>形式表示的数据视图，是一种数据关系视图。</a:t>
            </a:r>
            <a:endParaRPr lang="en-US" altLang="zh-CN" sz="3400" dirty="0" smtClean="0"/>
          </a:p>
          <a:p>
            <a:pPr latinLnBrk="1"/>
            <a:r>
              <a:rPr lang="zh-CN" altLang="en-US" sz="3400" dirty="0" smtClean="0"/>
              <a:t>         创建</a:t>
            </a:r>
            <a:r>
              <a:rPr lang="en-US" sz="3400" dirty="0" err="1" smtClean="0"/>
              <a:t>DataSet</a:t>
            </a:r>
            <a:r>
              <a:rPr lang="zh-CN" altLang="en-US" sz="3400" dirty="0" smtClean="0"/>
              <a:t>对象的方法如下：</a:t>
            </a:r>
            <a:endParaRPr lang="en-US" altLang="zh-CN" sz="3400" dirty="0" smtClean="0"/>
          </a:p>
          <a:p>
            <a:pPr latinLnBrk="1"/>
            <a:r>
              <a:rPr lang="en-US" sz="3400" dirty="0" smtClean="0"/>
              <a:t>         </a:t>
            </a:r>
            <a:r>
              <a:rPr lang="en-US" sz="3400" dirty="0" err="1" smtClean="0"/>
              <a:t>DataSet</a:t>
            </a:r>
            <a:r>
              <a:rPr lang="en-US" sz="3400" dirty="0" smtClean="0"/>
              <a:t> </a:t>
            </a:r>
            <a:r>
              <a:rPr lang="en-US" sz="3400" dirty="0" err="1" smtClean="0"/>
              <a:t>mydata</a:t>
            </a:r>
            <a:r>
              <a:rPr lang="en-US" sz="3400" dirty="0" smtClean="0"/>
              <a:t> = new </a:t>
            </a:r>
            <a:r>
              <a:rPr lang="en-US" sz="3400" dirty="0" err="1" smtClean="0"/>
              <a:t>DataSet</a:t>
            </a:r>
            <a:r>
              <a:rPr lang="en-US" sz="3400" dirty="0" smtClean="0"/>
              <a:t>();</a:t>
            </a:r>
            <a:endParaRPr lang="zh-CN" altLang="en-US" sz="3400" dirty="0" smtClean="0"/>
          </a:p>
          <a:p>
            <a:pPr latinLnBrk="1"/>
            <a:endParaRPr lang="zh-CN" altLang="en-US" sz="3400" dirty="0" smtClean="0"/>
          </a:p>
          <a:p>
            <a:endParaRPr lang="zh-CN" altLang="en-US" dirty="0"/>
          </a:p>
        </p:txBody>
      </p:sp>
    </p:spTree>
  </p:cSld>
  <p:clrMapOvr>
    <a:masterClrMapping/>
  </p:clrMapOvr>
  <p:transition spd="med">
    <p:diamon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8.2.5  </a:t>
            </a:r>
            <a:r>
              <a:rPr lang="en-US" b="1" dirty="0" err="1" smtClean="0"/>
              <a:t>DataTable</a:t>
            </a:r>
            <a:r>
              <a:rPr lang="zh-CN" altLang="en-US" b="1" dirty="0" smtClean="0"/>
              <a:t>对象</a:t>
            </a:r>
            <a:endParaRPr lang="zh-CN" altLang="en-US" b="1" dirty="0"/>
          </a:p>
        </p:txBody>
      </p:sp>
      <p:sp>
        <p:nvSpPr>
          <p:cNvPr id="3" name="内容占位符 2"/>
          <p:cNvSpPr>
            <a:spLocks noGrp="1"/>
          </p:cNvSpPr>
          <p:nvPr>
            <p:ph idx="1"/>
          </p:nvPr>
        </p:nvSpPr>
        <p:spPr>
          <a:xfrm>
            <a:off x="214282" y="1285860"/>
            <a:ext cx="8777318" cy="4857784"/>
          </a:xfrm>
        </p:spPr>
        <p:txBody>
          <a:bodyPr>
            <a:normAutofit fontScale="92500" lnSpcReduction="20000"/>
          </a:bodyPr>
          <a:lstStyle/>
          <a:p>
            <a:pPr latinLnBrk="1"/>
            <a:r>
              <a:rPr lang="zh-CN" altLang="en-US" sz="2800" dirty="0" smtClean="0"/>
              <a:t>            </a:t>
            </a:r>
            <a:r>
              <a:rPr lang="en-US" sz="2800" dirty="0" err="1" smtClean="0"/>
              <a:t>DataTable</a:t>
            </a:r>
            <a:r>
              <a:rPr lang="zh-CN" altLang="en-US" sz="2800" dirty="0" smtClean="0"/>
              <a:t>也是</a:t>
            </a:r>
            <a:r>
              <a:rPr lang="en-US" sz="2800" dirty="0" smtClean="0"/>
              <a:t>ADO.NET</a:t>
            </a:r>
            <a:r>
              <a:rPr lang="zh-CN" altLang="en-US" sz="2800" dirty="0" smtClean="0"/>
              <a:t>库中的核心对象之一。</a:t>
            </a:r>
            <a:r>
              <a:rPr lang="en-US" sz="2800" dirty="0" err="1" smtClean="0"/>
              <a:t>DataTable</a:t>
            </a:r>
            <a:r>
              <a:rPr lang="zh-CN" altLang="en-US" sz="2800" dirty="0" smtClean="0"/>
              <a:t>提供的强大功能和灵活性，数据的处理大都在</a:t>
            </a:r>
            <a:r>
              <a:rPr lang="en-US" sz="2800" dirty="0" err="1" smtClean="0"/>
              <a:t>DataTable</a:t>
            </a:r>
            <a:r>
              <a:rPr lang="zh-CN" altLang="en-US" sz="2800" dirty="0" smtClean="0"/>
              <a:t>中进行处理。</a:t>
            </a:r>
          </a:p>
          <a:p>
            <a:pPr latinLnBrk="1"/>
            <a:r>
              <a:rPr lang="en-US" sz="2800" dirty="0" smtClean="0"/>
              <a:t>            </a:t>
            </a:r>
            <a:r>
              <a:rPr lang="en-US" sz="2800" dirty="0" err="1" smtClean="0"/>
              <a:t>DataTable</a:t>
            </a:r>
            <a:r>
              <a:rPr lang="zh-CN" altLang="en-US" sz="2800" dirty="0" smtClean="0"/>
              <a:t>是元数据和数据的集合，其中，元数据通过</a:t>
            </a:r>
            <a:r>
              <a:rPr lang="en-US" sz="2800" dirty="0" err="1" smtClean="0"/>
              <a:t>DataColumn</a:t>
            </a:r>
            <a:r>
              <a:rPr lang="zh-CN" altLang="en-US" sz="2800" dirty="0" smtClean="0"/>
              <a:t>对象和</a:t>
            </a:r>
            <a:r>
              <a:rPr lang="en-US" sz="2800" dirty="0" smtClean="0"/>
              <a:t>Constraint </a:t>
            </a:r>
            <a:r>
              <a:rPr lang="zh-CN" altLang="en-US" sz="2800" dirty="0" smtClean="0"/>
              <a:t>对象的集合描述，而数据则包含在</a:t>
            </a:r>
            <a:r>
              <a:rPr lang="en-US" sz="2800" dirty="0" err="1" smtClean="0"/>
              <a:t>DataRow</a:t>
            </a:r>
            <a:r>
              <a:rPr lang="zh-CN" altLang="en-US" sz="2800" dirty="0" smtClean="0"/>
              <a:t>对象的集合中。</a:t>
            </a:r>
            <a:r>
              <a:rPr lang="en-US" sz="2800" dirty="0" err="1" smtClean="0"/>
              <a:t>DataTable</a:t>
            </a:r>
            <a:r>
              <a:rPr lang="zh-CN" altLang="en-US" sz="2800" dirty="0" smtClean="0"/>
              <a:t>可以独立存在，也可以是</a:t>
            </a:r>
            <a:r>
              <a:rPr lang="en-US" sz="2800" dirty="0" err="1" smtClean="0"/>
              <a:t>DataSet</a:t>
            </a:r>
            <a:r>
              <a:rPr lang="zh-CN" altLang="en-US" sz="2800" dirty="0" smtClean="0"/>
              <a:t>的一部分。与</a:t>
            </a:r>
            <a:r>
              <a:rPr lang="en-US" sz="2800" dirty="0" smtClean="0"/>
              <a:t>ADO </a:t>
            </a:r>
            <a:r>
              <a:rPr lang="en-US" sz="2800" dirty="0" err="1" smtClean="0"/>
              <a:t>Recordset</a:t>
            </a:r>
            <a:r>
              <a:rPr lang="zh-CN" altLang="en-US" sz="2800" dirty="0" smtClean="0"/>
              <a:t>对象（可操作</a:t>
            </a:r>
            <a:r>
              <a:rPr lang="en-US" sz="2800" dirty="0" smtClean="0"/>
              <a:t>Provider</a:t>
            </a:r>
            <a:r>
              <a:rPr lang="zh-CN" altLang="en-US" sz="2800" dirty="0" smtClean="0"/>
              <a:t>）不同，</a:t>
            </a:r>
            <a:r>
              <a:rPr lang="en-US" sz="2800" dirty="0" err="1" smtClean="0"/>
              <a:t>DataTable</a:t>
            </a:r>
            <a:r>
              <a:rPr lang="zh-CN" altLang="en-US" sz="2800" dirty="0" smtClean="0"/>
              <a:t>是一个被动对象。</a:t>
            </a:r>
            <a:r>
              <a:rPr lang="en-US" sz="2800" dirty="0" err="1" smtClean="0"/>
              <a:t>DataAdapter</a:t>
            </a:r>
            <a:r>
              <a:rPr lang="zh-CN" altLang="en-US" sz="2800" dirty="0" smtClean="0"/>
              <a:t>对象、</a:t>
            </a:r>
            <a:r>
              <a:rPr lang="en-US" sz="2800" dirty="0" err="1" smtClean="0"/>
              <a:t>XmlDataDocument</a:t>
            </a:r>
            <a:r>
              <a:rPr lang="zh-CN" altLang="en-US" sz="2800" dirty="0" smtClean="0"/>
              <a:t>对象和用户代码可操作</a:t>
            </a:r>
            <a:r>
              <a:rPr lang="en-US" sz="2800" dirty="0" err="1" smtClean="0"/>
              <a:t>DataTable</a:t>
            </a:r>
            <a:r>
              <a:rPr lang="zh-CN" altLang="en-US" sz="2800" dirty="0" smtClean="0"/>
              <a:t>。</a:t>
            </a:r>
            <a:r>
              <a:rPr lang="en-US" sz="2800" dirty="0" err="1" smtClean="0"/>
              <a:t>DataTable</a:t>
            </a:r>
            <a:r>
              <a:rPr lang="zh-CN" altLang="en-US" sz="2800" dirty="0" smtClean="0"/>
              <a:t>不知道自己的数据来自何处。这些数据可以来自多个源。</a:t>
            </a:r>
          </a:p>
          <a:p>
            <a:pPr latinLnBrk="1"/>
            <a:r>
              <a:rPr lang="zh-CN" altLang="en-US" sz="2800" dirty="0" smtClean="0"/>
              <a:t>          创建</a:t>
            </a:r>
            <a:r>
              <a:rPr lang="en-US" sz="2800" dirty="0" err="1" smtClean="0"/>
              <a:t>DataTable</a:t>
            </a:r>
            <a:r>
              <a:rPr lang="zh-CN" altLang="en-US" sz="2800" dirty="0" smtClean="0"/>
              <a:t>对象的方法如下：</a:t>
            </a:r>
          </a:p>
          <a:p>
            <a:r>
              <a:rPr lang="en-US" sz="2800" dirty="0" smtClean="0"/>
              <a:t>          </a:t>
            </a:r>
            <a:r>
              <a:rPr lang="en-US" sz="2800" dirty="0" err="1" smtClean="0"/>
              <a:t>DataTable</a:t>
            </a:r>
            <a:r>
              <a:rPr lang="en-US" sz="2800" dirty="0" smtClean="0"/>
              <a:t> </a:t>
            </a:r>
            <a:r>
              <a:rPr lang="en-US" sz="2800" dirty="0" err="1" smtClean="0"/>
              <a:t>myda</a:t>
            </a:r>
            <a:r>
              <a:rPr lang="en-US" sz="2800" dirty="0" smtClean="0"/>
              <a:t> = new </a:t>
            </a:r>
            <a:r>
              <a:rPr lang="en-US" sz="2800" dirty="0" err="1" smtClean="0"/>
              <a:t>DataTable</a:t>
            </a:r>
            <a:r>
              <a:rPr lang="en-US" sz="2800" dirty="0" smtClean="0"/>
              <a:t>("</a:t>
            </a:r>
            <a:r>
              <a:rPr lang="en-US" sz="2800" dirty="0" err="1" smtClean="0"/>
              <a:t>DataTableName</a:t>
            </a:r>
            <a:r>
              <a:rPr lang="en-US" sz="2800" dirty="0" smtClean="0"/>
              <a:t>");</a:t>
            </a:r>
            <a:endParaRPr lang="zh-CN" altLang="en-US" sz="2800" dirty="0"/>
          </a:p>
        </p:txBody>
      </p:sp>
    </p:spTree>
  </p:cSld>
  <p:clrMapOvr>
    <a:masterClrMapping/>
  </p:clrMapOvr>
  <p:transition spd="med">
    <p:diamon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8.2.6  Parameter</a:t>
            </a:r>
            <a:r>
              <a:rPr lang="zh-CN" altLang="en-US" b="1" dirty="0" smtClean="0"/>
              <a:t>对象</a:t>
            </a:r>
            <a:endParaRPr lang="zh-CN" altLang="en-US" b="1" dirty="0"/>
          </a:p>
        </p:txBody>
      </p:sp>
      <p:sp>
        <p:nvSpPr>
          <p:cNvPr id="3" name="内容占位符 2"/>
          <p:cNvSpPr>
            <a:spLocks noGrp="1"/>
          </p:cNvSpPr>
          <p:nvPr>
            <p:ph idx="1"/>
          </p:nvPr>
        </p:nvSpPr>
        <p:spPr>
          <a:xfrm>
            <a:off x="304800" y="1357297"/>
            <a:ext cx="8686800" cy="4714909"/>
          </a:xfrm>
        </p:spPr>
        <p:txBody>
          <a:bodyPr>
            <a:normAutofit/>
          </a:bodyPr>
          <a:lstStyle/>
          <a:p>
            <a:pPr latinLnBrk="1"/>
            <a:r>
              <a:rPr lang="en-US" sz="2800" dirty="0" smtClean="0"/>
              <a:t>           Parameter</a:t>
            </a:r>
            <a:r>
              <a:rPr lang="zh-CN" altLang="en-US" sz="2800" dirty="0" smtClean="0"/>
              <a:t>对象集合关联着一个命令（</a:t>
            </a:r>
            <a:r>
              <a:rPr lang="en-US" sz="2800" dirty="0" smtClean="0"/>
              <a:t>Command</a:t>
            </a:r>
            <a:r>
              <a:rPr lang="zh-CN" altLang="en-US" sz="2800" dirty="0" smtClean="0"/>
              <a:t>）对象。</a:t>
            </a:r>
            <a:r>
              <a:rPr lang="en-US" sz="2800" dirty="0" smtClean="0"/>
              <a:t>Parameter</a:t>
            </a:r>
            <a:r>
              <a:rPr lang="zh-CN" altLang="en-US" sz="2800" dirty="0" smtClean="0"/>
              <a:t>对象代表</a:t>
            </a:r>
            <a:r>
              <a:rPr lang="en-US" sz="2800" dirty="0" smtClean="0"/>
              <a:t>SQL Server</a:t>
            </a:r>
            <a:r>
              <a:rPr lang="zh-CN" altLang="en-US" sz="2800" dirty="0" smtClean="0"/>
              <a:t>存储过程的参数或查询中的参数。在</a:t>
            </a:r>
            <a:r>
              <a:rPr lang="en-US" sz="2800" dirty="0" smtClean="0"/>
              <a:t>Command</a:t>
            </a:r>
            <a:r>
              <a:rPr lang="zh-CN" altLang="en-US" sz="2800" dirty="0" smtClean="0"/>
              <a:t>对象中，有多个</a:t>
            </a:r>
            <a:r>
              <a:rPr lang="en-US" sz="2800" dirty="0" smtClean="0"/>
              <a:t>Parameter</a:t>
            </a:r>
            <a:r>
              <a:rPr lang="zh-CN" altLang="en-US" sz="2800" dirty="0" smtClean="0"/>
              <a:t>子对象可以用来存储参数，这些</a:t>
            </a:r>
            <a:r>
              <a:rPr lang="en-US" sz="2800" dirty="0" smtClean="0"/>
              <a:t>Parameter</a:t>
            </a:r>
            <a:r>
              <a:rPr lang="zh-CN" altLang="en-US" sz="2800" dirty="0" smtClean="0"/>
              <a:t>对象都收集在</a:t>
            </a:r>
            <a:r>
              <a:rPr lang="en-US" sz="2800" dirty="0" smtClean="0"/>
              <a:t>Parameters</a:t>
            </a:r>
            <a:r>
              <a:rPr lang="zh-CN" altLang="en-US" sz="2800" dirty="0" smtClean="0"/>
              <a:t>集合中。该集合中包括</a:t>
            </a:r>
            <a:r>
              <a:rPr lang="en-US" sz="2800" dirty="0" smtClean="0"/>
              <a:t>Count</a:t>
            </a:r>
            <a:r>
              <a:rPr lang="zh-CN" altLang="en-US" sz="2800" dirty="0" smtClean="0"/>
              <a:t>属性、</a:t>
            </a:r>
            <a:r>
              <a:rPr lang="en-US" sz="2800" dirty="0" smtClean="0"/>
              <a:t>Append</a:t>
            </a:r>
            <a:r>
              <a:rPr lang="zh-CN" altLang="en-US" sz="2800" dirty="0" smtClean="0"/>
              <a:t>方法、</a:t>
            </a:r>
            <a:r>
              <a:rPr lang="en-US" sz="2800" dirty="0" smtClean="0"/>
              <a:t>DELETE</a:t>
            </a:r>
            <a:r>
              <a:rPr lang="zh-CN" altLang="en-US" sz="2800" dirty="0" smtClean="0"/>
              <a:t>方法、</a:t>
            </a:r>
            <a:r>
              <a:rPr lang="en-US" sz="2800" dirty="0" smtClean="0"/>
              <a:t>Refresh</a:t>
            </a:r>
            <a:r>
              <a:rPr lang="zh-CN" altLang="en-US" sz="2800" dirty="0" smtClean="0"/>
              <a:t>方法和</a:t>
            </a:r>
            <a:r>
              <a:rPr lang="en-US" sz="2800" dirty="0" smtClean="0"/>
              <a:t>Item</a:t>
            </a:r>
            <a:r>
              <a:rPr lang="zh-CN" altLang="en-US" sz="2800" dirty="0" smtClean="0"/>
              <a:t>方法。</a:t>
            </a:r>
            <a:r>
              <a:rPr lang="en-US" sz="2800" dirty="0" smtClean="0"/>
              <a:t>Parameter</a:t>
            </a:r>
            <a:r>
              <a:rPr lang="zh-CN" altLang="en-US" sz="2800" dirty="0" smtClean="0"/>
              <a:t>对象负责记录程序中要传递参数的相关属性，</a:t>
            </a:r>
            <a:r>
              <a:rPr lang="en-US" sz="2800" dirty="0" smtClean="0"/>
              <a:t>Parameter</a:t>
            </a:r>
            <a:r>
              <a:rPr lang="zh-CN" altLang="en-US" sz="2800" dirty="0" smtClean="0"/>
              <a:t>对象提供了</a:t>
            </a:r>
            <a:r>
              <a:rPr lang="en-US" sz="2800" dirty="0" smtClean="0"/>
              <a:t>Name</a:t>
            </a:r>
            <a:r>
              <a:rPr lang="zh-CN" altLang="en-US" sz="2800" dirty="0" smtClean="0"/>
              <a:t>属性、</a:t>
            </a:r>
            <a:r>
              <a:rPr lang="en-US" sz="2800" dirty="0" smtClean="0"/>
              <a:t>Value</a:t>
            </a:r>
            <a:r>
              <a:rPr lang="zh-CN" altLang="en-US" sz="2800" dirty="0" smtClean="0"/>
              <a:t>属性、</a:t>
            </a:r>
            <a:r>
              <a:rPr lang="en-US" sz="2800" dirty="0" smtClean="0"/>
              <a:t>Type</a:t>
            </a:r>
            <a:r>
              <a:rPr lang="zh-CN" altLang="en-US" sz="2800" dirty="0" smtClean="0"/>
              <a:t>属性和</a:t>
            </a:r>
            <a:r>
              <a:rPr lang="en-US" sz="2800" dirty="0" smtClean="0"/>
              <a:t>Attribute</a:t>
            </a:r>
            <a:r>
              <a:rPr lang="zh-CN" altLang="en-US" sz="2800" dirty="0" smtClean="0"/>
              <a:t>属性等。</a:t>
            </a:r>
            <a:endParaRPr lang="zh-CN" altLang="en-US" sz="2800" dirty="0"/>
          </a:p>
        </p:txBody>
      </p:sp>
    </p:spTree>
  </p:cSld>
  <p:clrMapOvr>
    <a:masterClrMapping/>
  </p:clrMapOvr>
  <p:transition spd="med">
    <p:diamon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学习目标</a:t>
            </a:r>
            <a:endParaRPr lang="zh-CN" altLang="en-US" dirty="0"/>
          </a:p>
        </p:txBody>
      </p:sp>
      <p:sp>
        <p:nvSpPr>
          <p:cNvPr id="3" name="内容占位符 2"/>
          <p:cNvSpPr>
            <a:spLocks noGrp="1"/>
          </p:cNvSpPr>
          <p:nvPr>
            <p:ph idx="1"/>
          </p:nvPr>
        </p:nvSpPr>
        <p:spPr>
          <a:xfrm>
            <a:off x="285720" y="1428736"/>
            <a:ext cx="8705880" cy="4651389"/>
          </a:xfrm>
        </p:spPr>
        <p:txBody>
          <a:bodyPr>
            <a:normAutofit fontScale="85000" lnSpcReduction="20000"/>
          </a:bodyPr>
          <a:lstStyle/>
          <a:p>
            <a:pPr lvl="0">
              <a:buFont typeface="Wingdings" pitchFamily="2" charset="2"/>
              <a:buChar char="Ø"/>
            </a:pPr>
            <a:r>
              <a:rPr lang="zh-CN" altLang="en-US" dirty="0" smtClean="0"/>
              <a:t>理解</a:t>
            </a:r>
            <a:r>
              <a:rPr lang="en-US" dirty="0" smtClean="0"/>
              <a:t>ADO.NET</a:t>
            </a:r>
            <a:r>
              <a:rPr lang="zh-CN" altLang="en-US" dirty="0" smtClean="0"/>
              <a:t>概念和组成部份</a:t>
            </a:r>
          </a:p>
          <a:p>
            <a:pPr lvl="0">
              <a:buFont typeface="Wingdings" pitchFamily="2" charset="2"/>
              <a:buChar char="Ø"/>
            </a:pPr>
            <a:r>
              <a:rPr lang="zh-CN" altLang="en-US" dirty="0" smtClean="0"/>
              <a:t>熟悉</a:t>
            </a:r>
            <a:r>
              <a:rPr lang="en-US" dirty="0" smtClean="0"/>
              <a:t>ADO.NET</a:t>
            </a:r>
            <a:r>
              <a:rPr lang="zh-CN" altLang="en-US" dirty="0" smtClean="0"/>
              <a:t>结构及包含的命名空间</a:t>
            </a:r>
          </a:p>
          <a:p>
            <a:pPr lvl="0">
              <a:buFont typeface="Wingdings" pitchFamily="2" charset="2"/>
              <a:buChar char="Ø"/>
            </a:pPr>
            <a:r>
              <a:rPr lang="zh-CN" altLang="en-US" dirty="0" smtClean="0"/>
              <a:t>掌握</a:t>
            </a:r>
            <a:r>
              <a:rPr lang="en-US" dirty="0" smtClean="0"/>
              <a:t>Connection</a:t>
            </a:r>
            <a:r>
              <a:rPr lang="zh-CN" altLang="en-US" dirty="0" smtClean="0"/>
              <a:t>对象对数据库连接的操作</a:t>
            </a:r>
          </a:p>
          <a:p>
            <a:pPr lvl="0">
              <a:buFont typeface="Wingdings" pitchFamily="2" charset="2"/>
              <a:buChar char="Ø"/>
            </a:pPr>
            <a:r>
              <a:rPr lang="zh-CN" altLang="en-US" dirty="0" smtClean="0"/>
              <a:t>掌握</a:t>
            </a:r>
            <a:r>
              <a:rPr lang="en-US" dirty="0" smtClean="0"/>
              <a:t>Command</a:t>
            </a:r>
            <a:r>
              <a:rPr lang="zh-CN" altLang="en-US" dirty="0" smtClean="0"/>
              <a:t>对象执行</a:t>
            </a:r>
            <a:r>
              <a:rPr lang="en-US" dirty="0" smtClean="0"/>
              <a:t>SQL</a:t>
            </a:r>
            <a:r>
              <a:rPr lang="zh-CN" altLang="en-US" dirty="0" smtClean="0"/>
              <a:t>查询的方法</a:t>
            </a:r>
          </a:p>
          <a:p>
            <a:pPr lvl="0">
              <a:buFont typeface="Wingdings" pitchFamily="2" charset="2"/>
              <a:buChar char="Ø"/>
            </a:pPr>
            <a:r>
              <a:rPr lang="zh-CN" altLang="en-US" dirty="0" smtClean="0"/>
              <a:t>掌握</a:t>
            </a:r>
            <a:r>
              <a:rPr lang="en-US" dirty="0" err="1" smtClean="0"/>
              <a:t>DataReader</a:t>
            </a:r>
            <a:r>
              <a:rPr lang="zh-CN" altLang="en-US" dirty="0" smtClean="0"/>
              <a:t>对象读取数据的方法</a:t>
            </a:r>
          </a:p>
          <a:p>
            <a:pPr lvl="0">
              <a:buFont typeface="Wingdings" pitchFamily="2" charset="2"/>
              <a:buChar char="Ø"/>
            </a:pPr>
            <a:r>
              <a:rPr lang="zh-CN" altLang="en-US" dirty="0" smtClean="0"/>
              <a:t>理解</a:t>
            </a:r>
            <a:r>
              <a:rPr lang="en-US" dirty="0" err="1" smtClean="0"/>
              <a:t>DataAdapter</a:t>
            </a:r>
            <a:r>
              <a:rPr lang="zh-CN" altLang="en-US" dirty="0" smtClean="0"/>
              <a:t>和</a:t>
            </a:r>
            <a:r>
              <a:rPr lang="en-US" dirty="0" err="1" smtClean="0"/>
              <a:t>Daset</a:t>
            </a:r>
            <a:r>
              <a:rPr lang="zh-CN" altLang="en-US" dirty="0" smtClean="0"/>
              <a:t>对象的关系及操作过程</a:t>
            </a:r>
          </a:p>
          <a:p>
            <a:pPr lvl="0">
              <a:buFont typeface="Wingdings" pitchFamily="2" charset="2"/>
              <a:buChar char="Ø"/>
            </a:pPr>
            <a:r>
              <a:rPr lang="zh-CN" altLang="en-US" dirty="0" smtClean="0"/>
              <a:t>理解</a:t>
            </a:r>
            <a:r>
              <a:rPr lang="en-US" dirty="0" err="1" smtClean="0"/>
              <a:t>DataTable</a:t>
            </a:r>
            <a:r>
              <a:rPr lang="zh-CN" altLang="en-US" dirty="0" smtClean="0"/>
              <a:t>对象作用及使用方法</a:t>
            </a:r>
          </a:p>
          <a:p>
            <a:pPr lvl="0">
              <a:buFont typeface="Wingdings" pitchFamily="2" charset="2"/>
              <a:buChar char="Ø"/>
            </a:pPr>
            <a:r>
              <a:rPr lang="zh-CN" altLang="en-US" dirty="0" smtClean="0"/>
              <a:t>熟悉</a:t>
            </a:r>
            <a:r>
              <a:rPr lang="en-US" dirty="0" smtClean="0"/>
              <a:t>Parameter</a:t>
            </a:r>
            <a:r>
              <a:rPr lang="zh-CN" altLang="en-US" dirty="0" smtClean="0"/>
              <a:t>对象的应用过程</a:t>
            </a:r>
          </a:p>
          <a:p>
            <a:pPr lvl="0">
              <a:buFont typeface="Wingdings" pitchFamily="2" charset="2"/>
              <a:buChar char="Ø"/>
            </a:pPr>
            <a:r>
              <a:rPr lang="zh-CN" altLang="en-US" dirty="0" smtClean="0"/>
              <a:t>了解</a:t>
            </a:r>
            <a:r>
              <a:rPr lang="en-US" dirty="0" smtClean="0"/>
              <a:t>ADO.NET</a:t>
            </a:r>
            <a:r>
              <a:rPr lang="zh-CN" altLang="en-US" dirty="0" smtClean="0"/>
              <a:t>中的新增功能</a:t>
            </a:r>
          </a:p>
          <a:p>
            <a:pPr lvl="0">
              <a:buFont typeface="Wingdings" pitchFamily="2" charset="2"/>
              <a:buChar char="Ø"/>
            </a:pPr>
            <a:r>
              <a:rPr lang="zh-CN" altLang="en-US" dirty="0" smtClean="0"/>
              <a:t>理解</a:t>
            </a:r>
            <a:r>
              <a:rPr lang="en-US" dirty="0" smtClean="0"/>
              <a:t>LINQ</a:t>
            </a:r>
            <a:r>
              <a:rPr lang="zh-CN" altLang="en-US" dirty="0" smtClean="0"/>
              <a:t>的概念</a:t>
            </a:r>
          </a:p>
          <a:p>
            <a:pPr lvl="0">
              <a:buFont typeface="Wingdings" pitchFamily="2" charset="2"/>
              <a:buChar char="Ø"/>
            </a:pPr>
            <a:r>
              <a:rPr lang="zh-CN" altLang="en-US" dirty="0" smtClean="0"/>
              <a:t>了解</a:t>
            </a:r>
            <a:r>
              <a:rPr lang="en-US" dirty="0" smtClean="0"/>
              <a:t>LINQ</a:t>
            </a:r>
            <a:r>
              <a:rPr lang="zh-CN" altLang="en-US" dirty="0" smtClean="0"/>
              <a:t>简单用户和操作</a:t>
            </a:r>
            <a:endParaRPr lang="zh-CN" altLang="en-US" dirty="0"/>
          </a:p>
        </p:txBody>
      </p:sp>
    </p:spTree>
  </p:cSld>
  <p:clrMapOvr>
    <a:masterClrMapping/>
  </p:clrMapOvr>
  <p:transition spd="med">
    <p:diamon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457200"/>
            <a:ext cx="8634442" cy="838200"/>
          </a:xfrm>
        </p:spPr>
        <p:txBody>
          <a:bodyPr>
            <a:normAutofit/>
          </a:bodyPr>
          <a:lstStyle/>
          <a:p>
            <a:r>
              <a:rPr lang="en-US" b="1" dirty="0" smtClean="0"/>
              <a:t>8.3.1  </a:t>
            </a:r>
            <a:r>
              <a:rPr lang="zh-CN" altLang="en-US" b="1" dirty="0" smtClean="0"/>
              <a:t>执行批量复制操作</a:t>
            </a:r>
            <a:endParaRPr lang="zh-CN" altLang="en-US" b="1" dirty="0"/>
          </a:p>
        </p:txBody>
      </p:sp>
      <p:sp>
        <p:nvSpPr>
          <p:cNvPr id="3" name="内容占位符 2"/>
          <p:cNvSpPr>
            <a:spLocks noGrp="1"/>
          </p:cNvSpPr>
          <p:nvPr>
            <p:ph idx="1"/>
          </p:nvPr>
        </p:nvSpPr>
        <p:spPr>
          <a:xfrm>
            <a:off x="214282" y="1285860"/>
            <a:ext cx="8686800" cy="3857652"/>
          </a:xfrm>
        </p:spPr>
        <p:txBody>
          <a:bodyPr>
            <a:normAutofit fontScale="70000" lnSpcReduction="20000"/>
          </a:bodyPr>
          <a:lstStyle/>
          <a:p>
            <a:pPr latinLnBrk="1"/>
            <a:r>
              <a:rPr lang="zh-CN" altLang="en-US" sz="3600" dirty="0" smtClean="0"/>
              <a:t>            许多情况下，需要将大量的数据从一个位置复制到另一个位置。大多数的数据库服务器都提供了一种在数据库之间复制数据的方法，例如，使用</a:t>
            </a:r>
            <a:r>
              <a:rPr lang="en-US" sz="3600" dirty="0" smtClean="0"/>
              <a:t>SQL</a:t>
            </a:r>
            <a:r>
              <a:rPr lang="zh-CN" altLang="en-US" sz="3600" dirty="0" smtClean="0"/>
              <a:t>企业管理器的</a:t>
            </a:r>
            <a:r>
              <a:rPr lang="en-US" sz="3600" dirty="0" err="1" smtClean="0"/>
              <a:t>WindowsGUI</a:t>
            </a:r>
            <a:r>
              <a:rPr lang="zh-CN" altLang="en-US" sz="3600" dirty="0" smtClean="0"/>
              <a:t>接口，或者使用</a:t>
            </a:r>
            <a:r>
              <a:rPr lang="en-US" sz="3600" dirty="0" err="1" smtClean="0"/>
              <a:t>BulkCopy</a:t>
            </a:r>
            <a:r>
              <a:rPr lang="zh-CN" altLang="en-US" sz="3600" dirty="0" smtClean="0"/>
              <a:t>工具</a:t>
            </a:r>
            <a:r>
              <a:rPr lang="en-US" sz="3600" dirty="0" smtClean="0"/>
              <a:t>BCP.exe</a:t>
            </a:r>
            <a:r>
              <a:rPr lang="zh-CN" altLang="en-US" sz="3600" dirty="0" smtClean="0"/>
              <a:t>。我们还可以使用</a:t>
            </a:r>
            <a:r>
              <a:rPr lang="en-US" sz="3600" dirty="0" err="1" smtClean="0"/>
              <a:t>SqlBulkCopy</a:t>
            </a:r>
            <a:r>
              <a:rPr lang="zh-CN" altLang="en-US" sz="3600" dirty="0" smtClean="0"/>
              <a:t>类自己编写。</a:t>
            </a:r>
          </a:p>
          <a:p>
            <a:pPr latinLnBrk="1"/>
            <a:r>
              <a:rPr lang="zh-CN" altLang="en-US" sz="3600" dirty="0" smtClean="0"/>
              <a:t>            可以使用</a:t>
            </a:r>
            <a:r>
              <a:rPr lang="en-US" sz="3600" dirty="0" err="1" smtClean="0"/>
              <a:t>SqlBulkCopy</a:t>
            </a:r>
            <a:r>
              <a:rPr lang="zh-CN" altLang="en-US" sz="3600" dirty="0" smtClean="0"/>
              <a:t>类的单个实例执行批量复制操作。如果在两次复制之间更改了操作参数（例如目标表的名称），必须先更新这些参数，然后再进行对任何</a:t>
            </a:r>
            <a:r>
              <a:rPr lang="en-US" sz="3600" dirty="0" smtClean="0"/>
              <a:t> </a:t>
            </a:r>
            <a:r>
              <a:rPr lang="en-US" sz="3600" dirty="0" err="1" smtClean="0"/>
              <a:t>WriteToServer</a:t>
            </a:r>
            <a:r>
              <a:rPr lang="en-US" sz="3600" dirty="0" smtClean="0"/>
              <a:t> </a:t>
            </a:r>
            <a:r>
              <a:rPr lang="zh-CN" altLang="en-US" sz="3600" dirty="0" smtClean="0"/>
              <a:t>方法的后续调用，否则，所有属性值都将与给定实例的上一次批量复制操作相同。</a:t>
            </a:r>
          </a:p>
          <a:p>
            <a:endParaRPr lang="zh-CN" altLang="en-US" dirty="0"/>
          </a:p>
        </p:txBody>
      </p:sp>
    </p:spTree>
  </p:cSld>
  <p:clrMapOvr>
    <a:masterClrMapping/>
  </p:clrMapOvr>
  <p:transition spd="med">
    <p:diamon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atinLnBrk="1"/>
            <a:r>
              <a:rPr lang="en-US" b="1" dirty="0" smtClean="0"/>
              <a:t>8.3.1  </a:t>
            </a:r>
            <a:r>
              <a:rPr lang="zh-CN" altLang="en-US" b="1" dirty="0" smtClean="0"/>
              <a:t>执行批量复制操作</a:t>
            </a:r>
            <a:endParaRPr lang="zh-CN" altLang="en-US" b="1" dirty="0"/>
          </a:p>
        </p:txBody>
      </p:sp>
      <p:sp>
        <p:nvSpPr>
          <p:cNvPr id="3" name="内容占位符 2"/>
          <p:cNvSpPr>
            <a:spLocks noGrp="1"/>
          </p:cNvSpPr>
          <p:nvPr>
            <p:ph idx="1"/>
          </p:nvPr>
        </p:nvSpPr>
        <p:spPr>
          <a:xfrm>
            <a:off x="304800" y="1554162"/>
            <a:ext cx="8624918" cy="2589218"/>
          </a:xfrm>
        </p:spPr>
        <p:txBody>
          <a:bodyPr>
            <a:normAutofit fontScale="85000" lnSpcReduction="20000"/>
          </a:bodyPr>
          <a:lstStyle/>
          <a:p>
            <a:pPr latinLnBrk="1"/>
            <a:r>
              <a:rPr lang="zh-CN" altLang="en-US" dirty="0" smtClean="0"/>
              <a:t>            该类主要功能是提供一个将数据复制到</a:t>
            </a:r>
            <a:r>
              <a:rPr lang="en-US" dirty="0" err="1" smtClean="0"/>
              <a:t>SQLServer</a:t>
            </a:r>
            <a:r>
              <a:rPr lang="zh-CN" altLang="en-US" dirty="0" smtClean="0"/>
              <a:t>数据库表中的高性能方法。步骤如下所示：</a:t>
            </a:r>
          </a:p>
          <a:p>
            <a:pPr lvl="0" latinLnBrk="1"/>
            <a:r>
              <a:rPr lang="en-US" dirty="0" smtClean="0"/>
              <a:t>            new</a:t>
            </a:r>
            <a:r>
              <a:rPr lang="zh-CN" altLang="en-US" dirty="0" smtClean="0"/>
              <a:t>两个</a:t>
            </a:r>
            <a:r>
              <a:rPr lang="en-US" dirty="0" smtClean="0"/>
              <a:t>Connection</a:t>
            </a:r>
            <a:r>
              <a:rPr lang="zh-CN" altLang="en-US" dirty="0" smtClean="0"/>
              <a:t>对象，打开对应的数据库</a:t>
            </a:r>
          </a:p>
          <a:p>
            <a:pPr lvl="0" latinLnBrk="1"/>
            <a:r>
              <a:rPr lang="zh-CN" altLang="en-US" dirty="0" smtClean="0"/>
              <a:t>查询源数据库的数据</a:t>
            </a:r>
          </a:p>
          <a:p>
            <a:pPr lvl="0" latinLnBrk="1"/>
            <a:r>
              <a:rPr lang="en-US" dirty="0" smtClean="0"/>
              <a:t>           new</a:t>
            </a:r>
            <a:r>
              <a:rPr lang="zh-CN" altLang="en-US" dirty="0" smtClean="0"/>
              <a:t>一个</a:t>
            </a:r>
            <a:r>
              <a:rPr lang="en-US" dirty="0" err="1" smtClean="0"/>
              <a:t>SqlBulkCopy</a:t>
            </a:r>
            <a:r>
              <a:rPr lang="zh-CN" altLang="en-US" dirty="0" smtClean="0"/>
              <a:t>对象</a:t>
            </a:r>
          </a:p>
          <a:p>
            <a:pPr lvl="0" latinLnBrk="1"/>
            <a:r>
              <a:rPr lang="zh-CN" altLang="en-US" dirty="0" smtClean="0"/>
              <a:t>          调用</a:t>
            </a:r>
            <a:r>
              <a:rPr lang="en-US" dirty="0" err="1" smtClean="0"/>
              <a:t>SqlBulkCopy</a:t>
            </a:r>
            <a:r>
              <a:rPr lang="zh-CN" altLang="en-US" dirty="0" smtClean="0"/>
              <a:t>的</a:t>
            </a:r>
            <a:r>
              <a:rPr lang="en-US" dirty="0" err="1" smtClean="0"/>
              <a:t>WriteToServer</a:t>
            </a:r>
            <a:r>
              <a:rPr lang="zh-CN" altLang="en-US" dirty="0" smtClean="0"/>
              <a:t>方法复制数据</a:t>
            </a:r>
            <a:endParaRPr lang="zh-CN" altLang="en-US" dirty="0"/>
          </a:p>
        </p:txBody>
      </p:sp>
    </p:spTree>
  </p:cSld>
  <p:clrMapOvr>
    <a:masterClrMapping/>
  </p:clrMapOvr>
  <p:transition spd="med">
    <p:diamon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8.3.2  </a:t>
            </a:r>
            <a:r>
              <a:rPr lang="zh-CN" altLang="en-US" b="1" dirty="0" smtClean="0"/>
              <a:t>多活动结果集</a:t>
            </a:r>
            <a:endParaRPr lang="zh-CN" altLang="en-US" b="1" dirty="0"/>
          </a:p>
        </p:txBody>
      </p:sp>
      <p:sp>
        <p:nvSpPr>
          <p:cNvPr id="3" name="内容占位符 2"/>
          <p:cNvSpPr>
            <a:spLocks noGrp="1"/>
          </p:cNvSpPr>
          <p:nvPr>
            <p:ph idx="1"/>
          </p:nvPr>
        </p:nvSpPr>
        <p:spPr>
          <a:xfrm>
            <a:off x="142844" y="1554163"/>
            <a:ext cx="8848756" cy="4660919"/>
          </a:xfrm>
        </p:spPr>
        <p:txBody>
          <a:bodyPr>
            <a:normAutofit fontScale="85000" lnSpcReduction="20000"/>
          </a:bodyPr>
          <a:lstStyle/>
          <a:p>
            <a:pPr latinLnBrk="1"/>
            <a:r>
              <a:rPr lang="zh-CN" altLang="en-US" dirty="0" smtClean="0"/>
              <a:t>          多个活动结果（</a:t>
            </a:r>
            <a:r>
              <a:rPr lang="en-US" dirty="0" smtClean="0"/>
              <a:t>MARS</a:t>
            </a:r>
            <a:r>
              <a:rPr lang="zh-CN" altLang="en-US" dirty="0" smtClean="0"/>
              <a:t>）是</a:t>
            </a:r>
            <a:r>
              <a:rPr lang="en-US" dirty="0" smtClean="0"/>
              <a:t>ADO.NET 2.0</a:t>
            </a:r>
            <a:r>
              <a:rPr lang="zh-CN" altLang="en-US" dirty="0" smtClean="0"/>
              <a:t>支持的一项新功能，允许在单个连接上执行多个批处理。在以前的版本中，在单个连接上一次只能执行一个批处理。使用</a:t>
            </a:r>
            <a:r>
              <a:rPr lang="en-US" dirty="0" smtClean="0"/>
              <a:t>MARS</a:t>
            </a:r>
            <a:r>
              <a:rPr lang="zh-CN" altLang="en-US" dirty="0" smtClean="0"/>
              <a:t>执行多个批处理并不意味着同时执行操作。</a:t>
            </a:r>
            <a:endParaRPr lang="en-US" altLang="zh-CN" dirty="0" smtClean="0"/>
          </a:p>
          <a:p>
            <a:pPr>
              <a:buFont typeface="Wingdings" pitchFamily="2" charset="2"/>
              <a:buChar char="u"/>
            </a:pPr>
            <a:r>
              <a:rPr lang="zh-CN" altLang="en-US" dirty="0" smtClean="0"/>
              <a:t>启用多个活动结果集（</a:t>
            </a:r>
            <a:r>
              <a:rPr lang="en-US" dirty="0" smtClean="0"/>
              <a:t>MARS</a:t>
            </a:r>
            <a:r>
              <a:rPr lang="zh-CN" altLang="en-US" dirty="0" smtClean="0"/>
              <a:t>）</a:t>
            </a:r>
          </a:p>
          <a:p>
            <a:pPr latinLnBrk="1"/>
            <a:r>
              <a:rPr lang="zh-CN" altLang="en-US" dirty="0" smtClean="0"/>
              <a:t>          多个活动结果集（</a:t>
            </a:r>
            <a:r>
              <a:rPr lang="en-US" dirty="0" smtClean="0"/>
              <a:t>MARS</a:t>
            </a:r>
            <a:r>
              <a:rPr lang="zh-CN" altLang="en-US" dirty="0" smtClean="0"/>
              <a:t>）是用于</a:t>
            </a:r>
            <a:r>
              <a:rPr lang="en-US" dirty="0" smtClean="0"/>
              <a:t>SQL Server 2005</a:t>
            </a:r>
            <a:r>
              <a:rPr lang="zh-CN" altLang="en-US" dirty="0" smtClean="0"/>
              <a:t>的一项新功能，允许在单个连接上执行多个批处理。要在以前版本的</a:t>
            </a:r>
            <a:r>
              <a:rPr lang="en-US" dirty="0" smtClean="0"/>
              <a:t>SQL Server</a:t>
            </a:r>
            <a:r>
              <a:rPr lang="zh-CN" altLang="en-US" dirty="0" smtClean="0"/>
              <a:t>上使用</a:t>
            </a:r>
            <a:r>
              <a:rPr lang="en-US" dirty="0" err="1" smtClean="0"/>
              <a:t>SqlDataReader</a:t>
            </a:r>
            <a:r>
              <a:rPr lang="zh-CN" altLang="en-US" dirty="0" smtClean="0"/>
              <a:t>对象访问多个结果集，必须对每个</a:t>
            </a:r>
            <a:r>
              <a:rPr lang="en-US" dirty="0" err="1" smtClean="0"/>
              <a:t>SqlCommand</a:t>
            </a:r>
            <a:r>
              <a:rPr lang="zh-CN" altLang="en-US" dirty="0" smtClean="0"/>
              <a:t>对象使用独立的</a:t>
            </a:r>
            <a:r>
              <a:rPr lang="en-US" dirty="0" err="1" smtClean="0"/>
              <a:t>SqlConnection</a:t>
            </a:r>
            <a:r>
              <a:rPr lang="zh-CN" altLang="en-US" dirty="0" smtClean="0"/>
              <a:t>对象。但是，如果对</a:t>
            </a:r>
            <a:r>
              <a:rPr lang="en-US" dirty="0" smtClean="0"/>
              <a:t>SQL Server 2005</a:t>
            </a:r>
            <a:r>
              <a:rPr lang="zh-CN" altLang="en-US" dirty="0" smtClean="0"/>
              <a:t>启用了</a:t>
            </a:r>
            <a:r>
              <a:rPr lang="en-US" dirty="0" smtClean="0"/>
              <a:t>MARS</a:t>
            </a:r>
            <a:r>
              <a:rPr lang="zh-CN" altLang="en-US" dirty="0" smtClean="0"/>
              <a:t>，使用的每个命令对象将向该连接添加一个会话。</a:t>
            </a:r>
          </a:p>
          <a:p>
            <a:pPr latinLnBrk="1"/>
            <a:endParaRPr lang="en-US" altLang="zh-CN" dirty="0" smtClean="0"/>
          </a:p>
          <a:p>
            <a:pPr latinLnBrk="1"/>
            <a:endParaRPr lang="zh-CN" altLang="en-US" dirty="0" smtClean="0"/>
          </a:p>
          <a:p>
            <a:pPr latinLnBrk="1"/>
            <a:endParaRPr lang="zh-CN" altLang="en-US" dirty="0" smtClean="0"/>
          </a:p>
        </p:txBody>
      </p:sp>
    </p:spTree>
  </p:cSld>
  <p:clrMapOvr>
    <a:masterClrMapping/>
  </p:clrMapOvr>
  <p:transition spd="med">
    <p:diamon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8.3.2  </a:t>
            </a:r>
            <a:r>
              <a:rPr lang="zh-CN" altLang="en-US" b="1" dirty="0" smtClean="0"/>
              <a:t>多活动结果集</a:t>
            </a:r>
            <a:endParaRPr lang="zh-CN" altLang="en-US" b="1" dirty="0"/>
          </a:p>
        </p:txBody>
      </p:sp>
      <p:sp>
        <p:nvSpPr>
          <p:cNvPr id="3" name="内容占位符 2"/>
          <p:cNvSpPr>
            <a:spLocks noGrp="1"/>
          </p:cNvSpPr>
          <p:nvPr>
            <p:ph idx="1"/>
          </p:nvPr>
        </p:nvSpPr>
        <p:spPr>
          <a:xfrm>
            <a:off x="285720" y="1357298"/>
            <a:ext cx="8686800" cy="4722827"/>
          </a:xfrm>
        </p:spPr>
        <p:txBody>
          <a:bodyPr>
            <a:normAutofit/>
          </a:bodyPr>
          <a:lstStyle/>
          <a:p>
            <a:pPr latinLnBrk="1"/>
            <a:r>
              <a:rPr lang="zh-CN" altLang="en-US" sz="2400" dirty="0" smtClean="0"/>
              <a:t>           默认情况下禁用</a:t>
            </a:r>
            <a:r>
              <a:rPr lang="en-US" sz="2400" dirty="0" smtClean="0"/>
              <a:t>MARS</a:t>
            </a:r>
            <a:r>
              <a:rPr lang="zh-CN" altLang="en-US" sz="2400" dirty="0" smtClean="0"/>
              <a:t>功能。可以通过在连接字符串中添加</a:t>
            </a:r>
            <a:r>
              <a:rPr lang="en-US" sz="2400" dirty="0" err="1" smtClean="0"/>
              <a:t>MultipleActiveResultSets</a:t>
            </a:r>
            <a:r>
              <a:rPr lang="en-US" sz="2400" dirty="0" smtClean="0"/>
              <a:t>=true</a:t>
            </a:r>
            <a:r>
              <a:rPr lang="zh-CN" altLang="en-US" sz="2400" dirty="0" smtClean="0"/>
              <a:t>关键字对来启用此功能。</a:t>
            </a:r>
            <a:r>
              <a:rPr lang="en-US" sz="2400" dirty="0" smtClean="0"/>
              <a:t>true</a:t>
            </a:r>
            <a:r>
              <a:rPr lang="zh-CN" altLang="en-US" sz="2400" dirty="0" smtClean="0"/>
              <a:t>是启用</a:t>
            </a:r>
            <a:r>
              <a:rPr lang="en-US" sz="2400" dirty="0" smtClean="0"/>
              <a:t>MARS</a:t>
            </a:r>
            <a:r>
              <a:rPr lang="zh-CN" altLang="en-US" sz="2400" dirty="0" smtClean="0"/>
              <a:t>的惟一有效值。在</a:t>
            </a:r>
            <a:r>
              <a:rPr lang="en-US" sz="2400" dirty="0" err="1" smtClean="0"/>
              <a:t>Web.config</a:t>
            </a:r>
            <a:r>
              <a:rPr lang="zh-CN" altLang="en-US" sz="2400" dirty="0" smtClean="0"/>
              <a:t>文件中配制存储连接到</a:t>
            </a:r>
            <a:r>
              <a:rPr lang="en-US" sz="2400" dirty="0" smtClean="0"/>
              <a:t>SQL Server2005</a:t>
            </a:r>
            <a:r>
              <a:rPr lang="zh-CN" altLang="en-US" sz="2400" dirty="0" smtClean="0"/>
              <a:t>中的</a:t>
            </a:r>
            <a:r>
              <a:rPr lang="en-US" sz="2400" dirty="0" err="1" smtClean="0"/>
              <a:t>Sqlwebzcn</a:t>
            </a:r>
            <a:r>
              <a:rPr lang="zh-CN" altLang="en-US" sz="2400" dirty="0" smtClean="0"/>
              <a:t>数据库的字符串以及指定如何启用</a:t>
            </a:r>
            <a:r>
              <a:rPr lang="en-US" sz="2400" dirty="0" smtClean="0"/>
              <a:t>MARS</a:t>
            </a:r>
            <a:r>
              <a:rPr lang="zh-CN" altLang="en-US" sz="2400" dirty="0" smtClean="0"/>
              <a:t>的代码如下所示：</a:t>
            </a:r>
          </a:p>
          <a:p>
            <a:r>
              <a:rPr lang="en-US" sz="2400" dirty="0" smtClean="0"/>
              <a:t>         &lt;</a:t>
            </a:r>
            <a:r>
              <a:rPr lang="en-US" sz="2400" dirty="0" err="1" smtClean="0"/>
              <a:t>connectionStrings</a:t>
            </a:r>
            <a:r>
              <a:rPr lang="en-US" sz="2400" dirty="0" smtClean="0"/>
              <a:t>&gt;</a:t>
            </a:r>
            <a:endParaRPr lang="zh-CN" altLang="en-US" sz="2400" dirty="0" smtClean="0"/>
          </a:p>
          <a:p>
            <a:r>
              <a:rPr lang="en-US" sz="2400" dirty="0" smtClean="0"/>
              <a:t>              &lt;add name="</a:t>
            </a:r>
            <a:r>
              <a:rPr lang="en-US" sz="2400" dirty="0" err="1" smtClean="0"/>
              <a:t>Sqlwebzcn</a:t>
            </a:r>
            <a:r>
              <a:rPr lang="en-US" sz="2400" dirty="0" smtClean="0"/>
              <a:t>" </a:t>
            </a:r>
            <a:r>
              <a:rPr lang="en-US" sz="2400" dirty="0" err="1" smtClean="0"/>
              <a:t>connectionString</a:t>
            </a:r>
            <a:r>
              <a:rPr lang="en-US" sz="2400" dirty="0" smtClean="0"/>
              <a:t>="Data      Source=.;Integrated Security=</a:t>
            </a:r>
            <a:r>
              <a:rPr lang="en-US" sz="2400" dirty="0" err="1" smtClean="0"/>
              <a:t>SSPI;Initial</a:t>
            </a:r>
            <a:r>
              <a:rPr lang="en-US" sz="2400" dirty="0" smtClean="0"/>
              <a:t>    Catalog=</a:t>
            </a:r>
            <a:r>
              <a:rPr lang="en-US" sz="2400" dirty="0" err="1" smtClean="0"/>
              <a:t>Sqlwebzcn;MultipleActiveResultSets</a:t>
            </a:r>
            <a:r>
              <a:rPr lang="en-US" sz="2400" dirty="0" smtClean="0"/>
              <a:t>=True"/&gt; </a:t>
            </a:r>
            <a:endParaRPr lang="zh-CN" altLang="en-US" sz="2400" dirty="0" smtClean="0"/>
          </a:p>
          <a:p>
            <a:r>
              <a:rPr lang="en-US" sz="2400" dirty="0" smtClean="0"/>
              <a:t>        &lt;/</a:t>
            </a:r>
            <a:r>
              <a:rPr lang="en-US" sz="2400" dirty="0" err="1" smtClean="0"/>
              <a:t>connectionStrings</a:t>
            </a:r>
            <a:r>
              <a:rPr lang="en-US" sz="2400" dirty="0" smtClean="0"/>
              <a:t>&gt;</a:t>
            </a:r>
            <a:endParaRPr lang="zh-CN" altLang="en-US" sz="2400" dirty="0"/>
          </a:p>
        </p:txBody>
      </p:sp>
    </p:spTree>
  </p:cSld>
  <p:clrMapOvr>
    <a:masterClrMapping/>
  </p:clrMapOvr>
  <p:transition spd="med">
    <p:diamon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3200" b="1" dirty="0" smtClean="0"/>
              <a:t>8.4  LINQ</a:t>
            </a:r>
            <a:endParaRPr lang="zh-CN" altLang="en-US" sz="3200" b="1" dirty="0"/>
          </a:p>
        </p:txBody>
      </p:sp>
      <p:sp>
        <p:nvSpPr>
          <p:cNvPr id="3" name="内容占位符 2"/>
          <p:cNvSpPr>
            <a:spLocks noGrp="1"/>
          </p:cNvSpPr>
          <p:nvPr>
            <p:ph idx="1"/>
          </p:nvPr>
        </p:nvSpPr>
        <p:spPr>
          <a:xfrm>
            <a:off x="214282" y="1142984"/>
            <a:ext cx="8715436" cy="5000660"/>
          </a:xfrm>
        </p:spPr>
        <p:txBody>
          <a:bodyPr>
            <a:noAutofit/>
          </a:bodyPr>
          <a:lstStyle/>
          <a:p>
            <a:r>
              <a:rPr lang="zh-CN" altLang="en-US" sz="2400" dirty="0" smtClean="0"/>
              <a:t>            在以往针对数据的查询都是以简单的字符串表示，而没有编译时类型检查或</a:t>
            </a:r>
            <a:r>
              <a:rPr lang="en-US" sz="2400" dirty="0" smtClean="0"/>
              <a:t>IntelliSense</a:t>
            </a:r>
            <a:r>
              <a:rPr lang="zh-CN" altLang="en-US" sz="2400" dirty="0" smtClean="0"/>
              <a:t>支持。此外，还必须针对各种数据源学习不同的查询语言，像：</a:t>
            </a:r>
            <a:r>
              <a:rPr lang="en-US" sz="2400" dirty="0" smtClean="0"/>
              <a:t>SQL</a:t>
            </a:r>
            <a:r>
              <a:rPr lang="zh-CN" altLang="en-US" sz="2400" dirty="0" smtClean="0"/>
              <a:t>数据库、</a:t>
            </a:r>
            <a:r>
              <a:rPr lang="en-US" sz="2400" dirty="0" smtClean="0"/>
              <a:t>XML</a:t>
            </a:r>
            <a:r>
              <a:rPr lang="zh-CN" altLang="en-US" sz="2400" dirty="0" smtClean="0"/>
              <a:t>文档、各种</a:t>
            </a:r>
            <a:r>
              <a:rPr lang="en-US" sz="2400" dirty="0" smtClean="0"/>
              <a:t>Web</a:t>
            </a:r>
            <a:r>
              <a:rPr lang="zh-CN" altLang="en-US" sz="2400" dirty="0" smtClean="0"/>
              <a:t>服务等。语言集成查询</a:t>
            </a:r>
            <a:r>
              <a:rPr lang="en-US" sz="2400" dirty="0" smtClean="0"/>
              <a:t>LINQ</a:t>
            </a:r>
            <a:r>
              <a:rPr lang="zh-CN" altLang="en-US" sz="2400" dirty="0" smtClean="0"/>
              <a:t>将查询功能引入</a:t>
            </a:r>
            <a:r>
              <a:rPr lang="en-US" sz="2400" dirty="0" smtClean="0"/>
              <a:t>C#</a:t>
            </a:r>
            <a:r>
              <a:rPr lang="zh-CN" altLang="en-US" sz="2400" dirty="0" smtClean="0"/>
              <a:t>语言本身，可以将</a:t>
            </a:r>
            <a:r>
              <a:rPr lang="en-US" sz="2400" dirty="0" smtClean="0"/>
              <a:t>C#</a:t>
            </a:r>
            <a:r>
              <a:rPr lang="zh-CN" altLang="en-US" sz="2400" dirty="0" smtClean="0"/>
              <a:t>知识与其他一些关键字和概念一同使用来查询</a:t>
            </a:r>
            <a:r>
              <a:rPr lang="en-US" sz="2400" dirty="0" smtClean="0"/>
              <a:t>SQL</a:t>
            </a:r>
            <a:r>
              <a:rPr lang="zh-CN" altLang="en-US" sz="2400" dirty="0" smtClean="0"/>
              <a:t>数据库、</a:t>
            </a:r>
            <a:r>
              <a:rPr lang="en-US" sz="2400" dirty="0" smtClean="0"/>
              <a:t>ADO.NET</a:t>
            </a:r>
            <a:r>
              <a:rPr lang="zh-CN" altLang="en-US" sz="2400" dirty="0" smtClean="0"/>
              <a:t>数据集、</a:t>
            </a:r>
            <a:r>
              <a:rPr lang="en-US" sz="2400" dirty="0" smtClean="0"/>
              <a:t>XML</a:t>
            </a:r>
            <a:r>
              <a:rPr lang="zh-CN" altLang="en-US" sz="2400" dirty="0" smtClean="0"/>
              <a:t>文档以及任何实现</a:t>
            </a:r>
            <a:r>
              <a:rPr lang="en-US" sz="2400" dirty="0" err="1" smtClean="0"/>
              <a:t>IEnumerable</a:t>
            </a:r>
            <a:r>
              <a:rPr lang="zh-CN" altLang="en-US" sz="2400" dirty="0" smtClean="0"/>
              <a:t>接口的</a:t>
            </a:r>
            <a:r>
              <a:rPr lang="en-US" sz="2400" dirty="0" smtClean="0"/>
              <a:t>.NET</a:t>
            </a:r>
            <a:r>
              <a:rPr lang="zh-CN" altLang="en-US" sz="2400" dirty="0" smtClean="0"/>
              <a:t>集合类，而不需要学习一种独立的查询语言。</a:t>
            </a:r>
          </a:p>
          <a:p>
            <a:endParaRPr lang="zh-CN" altLang="en-US" sz="2400" dirty="0" smtClean="0"/>
          </a:p>
          <a:p>
            <a:pPr latinLnBrk="1"/>
            <a:endParaRPr lang="zh-CN" altLang="en-US" sz="2800" dirty="0" smtClean="0"/>
          </a:p>
        </p:txBody>
      </p:sp>
    </p:spTree>
  </p:cSld>
  <p:clrMapOvr>
    <a:masterClrMapping/>
  </p:clrMapOvr>
  <p:transition spd="med">
    <p:diamon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b="1" dirty="0" smtClean="0"/>
              <a:t>8.4.1  LINQ</a:t>
            </a:r>
            <a:r>
              <a:rPr lang="zh-CN" altLang="en-US" sz="3200" b="1" dirty="0" smtClean="0"/>
              <a:t>概述</a:t>
            </a:r>
            <a:endParaRPr lang="zh-CN" altLang="en-US" sz="3200" b="1" dirty="0"/>
          </a:p>
        </p:txBody>
      </p:sp>
      <p:sp>
        <p:nvSpPr>
          <p:cNvPr id="3" name="内容占位符 2"/>
          <p:cNvSpPr>
            <a:spLocks noGrp="1"/>
          </p:cNvSpPr>
          <p:nvPr>
            <p:ph idx="1"/>
          </p:nvPr>
        </p:nvSpPr>
        <p:spPr>
          <a:xfrm>
            <a:off x="214282" y="1285860"/>
            <a:ext cx="8777318" cy="4286280"/>
          </a:xfrm>
        </p:spPr>
        <p:txBody>
          <a:bodyPr>
            <a:normAutofit fontScale="85000" lnSpcReduction="20000"/>
          </a:bodyPr>
          <a:lstStyle/>
          <a:p>
            <a:pPr latinLnBrk="1"/>
            <a:r>
              <a:rPr lang="zh-CN" altLang="en-US" dirty="0" smtClean="0"/>
              <a:t>             </a:t>
            </a:r>
            <a:r>
              <a:rPr lang="en-US" dirty="0" smtClean="0"/>
              <a:t>LINQ</a:t>
            </a:r>
            <a:r>
              <a:rPr lang="zh-CN" altLang="en-US" dirty="0" smtClean="0"/>
              <a:t>是</a:t>
            </a:r>
            <a:r>
              <a:rPr lang="en-US" dirty="0" smtClean="0"/>
              <a:t>Language Integrated Query</a:t>
            </a:r>
            <a:r>
              <a:rPr lang="zh-CN" altLang="en-US" dirty="0" smtClean="0"/>
              <a:t>的简称，也可以说是语言集成查询，是集成在</a:t>
            </a:r>
            <a:r>
              <a:rPr lang="en-US" dirty="0" smtClean="0"/>
              <a:t>.NET</a:t>
            </a:r>
            <a:r>
              <a:rPr lang="zh-CN" altLang="en-US" dirty="0" smtClean="0"/>
              <a:t>编程语言中的一种特性。</a:t>
            </a:r>
            <a:r>
              <a:rPr lang="en-US" dirty="0" smtClean="0"/>
              <a:t>LINQ</a:t>
            </a:r>
            <a:r>
              <a:rPr lang="zh-CN" altLang="en-US" dirty="0" smtClean="0"/>
              <a:t>是</a:t>
            </a:r>
            <a:r>
              <a:rPr lang="en-US" dirty="0" smtClean="0"/>
              <a:t>Visual Studio 1908</a:t>
            </a:r>
            <a:r>
              <a:rPr lang="zh-CN" altLang="en-US" dirty="0" smtClean="0"/>
              <a:t>中的一组功能，可为</a:t>
            </a:r>
            <a:r>
              <a:rPr lang="en-US" dirty="0" smtClean="0"/>
              <a:t>C#</a:t>
            </a:r>
            <a:r>
              <a:rPr lang="zh-CN" altLang="en-US" dirty="0" smtClean="0"/>
              <a:t>和</a:t>
            </a:r>
            <a:r>
              <a:rPr lang="en-US" dirty="0" smtClean="0"/>
              <a:t>Visual Basic</a:t>
            </a:r>
            <a:r>
              <a:rPr lang="zh-CN" altLang="en-US" dirty="0" smtClean="0"/>
              <a:t>语言语法提供强大的查询功能。</a:t>
            </a:r>
            <a:r>
              <a:rPr lang="en-US" dirty="0" smtClean="0"/>
              <a:t>LINQ</a:t>
            </a:r>
            <a:r>
              <a:rPr lang="zh-CN" altLang="en-US" dirty="0" smtClean="0"/>
              <a:t>引入了标准的、易于学习的查询和更新数据模式，可以对其技术进行扩展以支持几乎任何类型的数据存储。</a:t>
            </a:r>
            <a:r>
              <a:rPr lang="en-US" dirty="0" smtClean="0"/>
              <a:t>Visual Studio 1908</a:t>
            </a:r>
            <a:r>
              <a:rPr lang="zh-CN" altLang="en-US" dirty="0" smtClean="0"/>
              <a:t>包含</a:t>
            </a:r>
            <a:r>
              <a:rPr lang="en-US" dirty="0" smtClean="0"/>
              <a:t>LINQ</a:t>
            </a:r>
            <a:r>
              <a:rPr lang="zh-CN" altLang="en-US" dirty="0" smtClean="0"/>
              <a:t>提供程序的程序集，这些程序集支持将</a:t>
            </a:r>
            <a:r>
              <a:rPr lang="en-US" dirty="0" smtClean="0"/>
              <a:t>LINQ</a:t>
            </a:r>
            <a:r>
              <a:rPr lang="zh-CN" altLang="en-US" dirty="0" smtClean="0"/>
              <a:t>与</a:t>
            </a:r>
            <a:r>
              <a:rPr lang="en-US" dirty="0" smtClean="0"/>
              <a:t>.NET Framework</a:t>
            </a:r>
            <a:r>
              <a:rPr lang="zh-CN" altLang="en-US" dirty="0" smtClean="0"/>
              <a:t>集合、</a:t>
            </a:r>
            <a:r>
              <a:rPr lang="en-US" dirty="0" smtClean="0"/>
              <a:t>SQL Server</a:t>
            </a:r>
            <a:r>
              <a:rPr lang="zh-CN" altLang="en-US" dirty="0" smtClean="0"/>
              <a:t>数据库、</a:t>
            </a:r>
            <a:r>
              <a:rPr lang="en-US" dirty="0" smtClean="0"/>
              <a:t>ADO.NET</a:t>
            </a:r>
            <a:r>
              <a:rPr lang="zh-CN" altLang="en-US" dirty="0" smtClean="0"/>
              <a:t>数据集、</a:t>
            </a:r>
            <a:r>
              <a:rPr lang="en-US" dirty="0" smtClean="0"/>
              <a:t>XML</a:t>
            </a:r>
            <a:r>
              <a:rPr lang="zh-CN" altLang="en-US" dirty="0" smtClean="0"/>
              <a:t>，以及支持</a:t>
            </a:r>
            <a:r>
              <a:rPr lang="en-US" dirty="0" err="1" smtClean="0"/>
              <a:t>IEnumerable</a:t>
            </a:r>
            <a:r>
              <a:rPr lang="zh-CN" altLang="en-US" dirty="0" smtClean="0"/>
              <a:t>或泛型</a:t>
            </a:r>
            <a:r>
              <a:rPr lang="en-US" dirty="0" err="1" smtClean="0"/>
              <a:t>IEnumerable</a:t>
            </a:r>
            <a:r>
              <a:rPr lang="en-US" dirty="0" smtClean="0"/>
              <a:t>&lt;(Of &lt;(T&gt;)&gt;)</a:t>
            </a:r>
            <a:r>
              <a:rPr lang="zh-CN" altLang="en-US" dirty="0" smtClean="0"/>
              <a:t>接口的任意对象集合文档文档一起使用。</a:t>
            </a:r>
          </a:p>
          <a:p>
            <a:pPr latinLnBrk="1"/>
            <a:r>
              <a:rPr lang="zh-CN" altLang="en-US" dirty="0" smtClean="0"/>
              <a:t>     </a:t>
            </a:r>
            <a:endParaRPr lang="zh-CN" altLang="en-US" dirty="0"/>
          </a:p>
        </p:txBody>
      </p:sp>
    </p:spTree>
  </p:cSld>
  <p:clrMapOvr>
    <a:masterClrMapping/>
  </p:clrMapOvr>
  <p:transition spd="med">
    <p:diamon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b="1" dirty="0" smtClean="0"/>
              <a:t>8.4.1  LINQ</a:t>
            </a:r>
            <a:r>
              <a:rPr lang="zh-CN" altLang="en-US" sz="3200" b="1" dirty="0" smtClean="0"/>
              <a:t>概述</a:t>
            </a:r>
            <a:endParaRPr lang="zh-CN" altLang="en-US" sz="3200" b="1" dirty="0"/>
          </a:p>
        </p:txBody>
      </p:sp>
      <p:sp>
        <p:nvSpPr>
          <p:cNvPr id="3" name="内容占位符 2"/>
          <p:cNvSpPr>
            <a:spLocks noGrp="1"/>
          </p:cNvSpPr>
          <p:nvPr>
            <p:ph idx="1"/>
          </p:nvPr>
        </p:nvSpPr>
        <p:spPr>
          <a:xfrm>
            <a:off x="214282" y="1357299"/>
            <a:ext cx="8777318" cy="4786345"/>
          </a:xfrm>
        </p:spPr>
        <p:txBody>
          <a:bodyPr>
            <a:normAutofit fontScale="92500" lnSpcReduction="20000"/>
          </a:bodyPr>
          <a:lstStyle/>
          <a:p>
            <a:pPr latinLnBrk="1"/>
            <a:r>
              <a:rPr lang="zh-CN" altLang="en-US" sz="2800" dirty="0" smtClean="0"/>
              <a:t>            </a:t>
            </a:r>
            <a:r>
              <a:rPr lang="en-US" sz="2800" dirty="0" smtClean="0"/>
              <a:t>LINQ</a:t>
            </a:r>
            <a:r>
              <a:rPr lang="zh-CN" altLang="en-US" sz="2800" dirty="0" smtClean="0"/>
              <a:t>定义了一组标准查询操作符用于在所有基于</a:t>
            </a:r>
            <a:r>
              <a:rPr lang="en-US" sz="2800" dirty="0" smtClean="0"/>
              <a:t>.NET</a:t>
            </a:r>
            <a:r>
              <a:rPr lang="zh-CN" altLang="en-US" sz="2800" dirty="0" smtClean="0"/>
              <a:t>平台的编程语言中更加直接地声明跨越、过滤和投射操作的统一方式，标准查询操作符允许查询作用于所有基于</a:t>
            </a:r>
            <a:r>
              <a:rPr lang="en-US" sz="2800" dirty="0" err="1" smtClean="0"/>
              <a:t>IEnumerable</a:t>
            </a:r>
            <a:r>
              <a:rPr lang="en-US" sz="2800" dirty="0" smtClean="0"/>
              <a:t>&lt;T&gt;</a:t>
            </a:r>
            <a:r>
              <a:rPr lang="zh-CN" altLang="en-US" sz="2800" dirty="0" smtClean="0"/>
              <a:t>接口的源，并且还允许适合于目标域或技术的第三方特定域操作符来扩大标准查询操作符集，更重要的是，第三方操作符可以用他们自己的提供附加服务的实现来自由地替换标准查询操作符，根据</a:t>
            </a:r>
            <a:r>
              <a:rPr lang="en-US" sz="2800" dirty="0" smtClean="0"/>
              <a:t>LINQ</a:t>
            </a:r>
            <a:r>
              <a:rPr lang="zh-CN" altLang="en-US" sz="2800" dirty="0" smtClean="0"/>
              <a:t>模式的习俗，这些查询喜欢采用与标准查询操作符相同的语言集成和工具支持。</a:t>
            </a:r>
          </a:p>
          <a:p>
            <a:pPr latinLnBrk="1"/>
            <a:r>
              <a:rPr lang="en-US" sz="2800" dirty="0" smtClean="0"/>
              <a:t>            LINQ</a:t>
            </a:r>
            <a:r>
              <a:rPr lang="zh-CN" altLang="en-US" sz="2800" dirty="0" smtClean="0"/>
              <a:t>通过提供一种跨各种数据源和数据格式使用数据的一致模型。在</a:t>
            </a:r>
            <a:r>
              <a:rPr lang="en-US" sz="2800" dirty="0" smtClean="0"/>
              <a:t>LINQ</a:t>
            </a:r>
            <a:r>
              <a:rPr lang="zh-CN" altLang="en-US" sz="2800" dirty="0" smtClean="0"/>
              <a:t>查询中，始终会用到对象。可以使用相同的基本编码模式来查询和转换</a:t>
            </a:r>
            <a:r>
              <a:rPr lang="en-US" sz="2800" dirty="0" smtClean="0"/>
              <a:t>XML</a:t>
            </a:r>
            <a:r>
              <a:rPr lang="zh-CN" altLang="en-US" sz="2800" dirty="0" smtClean="0"/>
              <a:t>文档、</a:t>
            </a:r>
            <a:r>
              <a:rPr lang="en-US" sz="2800" dirty="0" smtClean="0"/>
              <a:t>SQL</a:t>
            </a:r>
            <a:r>
              <a:rPr lang="zh-CN" altLang="en-US" sz="2800" dirty="0" smtClean="0"/>
              <a:t>数据库、</a:t>
            </a:r>
            <a:r>
              <a:rPr lang="en-US" sz="2800" dirty="0" smtClean="0"/>
              <a:t>ADO.NET</a:t>
            </a:r>
            <a:r>
              <a:rPr lang="zh-CN" altLang="en-US" sz="2800" dirty="0" smtClean="0"/>
              <a:t>数据集、</a:t>
            </a:r>
            <a:r>
              <a:rPr lang="en-US" sz="2800" dirty="0" smtClean="0"/>
              <a:t>.NET</a:t>
            </a:r>
            <a:r>
              <a:rPr lang="zh-CN" altLang="en-US" sz="2800" dirty="0" smtClean="0"/>
              <a:t>集合中的数据以及对其有</a:t>
            </a:r>
            <a:r>
              <a:rPr lang="en-US" sz="2800" dirty="0" smtClean="0"/>
              <a:t>LINQ</a:t>
            </a:r>
            <a:r>
              <a:rPr lang="zh-CN" altLang="en-US" sz="2800" dirty="0" smtClean="0"/>
              <a:t>提供程序可用的任何其他格式的数据。</a:t>
            </a:r>
            <a:endParaRPr lang="zh-CN" altLang="en-US" sz="2800" dirty="0"/>
          </a:p>
        </p:txBody>
      </p:sp>
    </p:spTree>
  </p:cSld>
  <p:clrMapOvr>
    <a:masterClrMapping/>
  </p:clrMapOvr>
  <p:transition spd="med">
    <p:diamon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8.4.2  LINQ</a:t>
            </a:r>
            <a:r>
              <a:rPr lang="zh-CN" altLang="en-US" b="1" dirty="0" smtClean="0"/>
              <a:t>基础用法</a:t>
            </a:r>
            <a:endParaRPr lang="zh-CN" altLang="en-US" b="1" dirty="0"/>
          </a:p>
        </p:txBody>
      </p:sp>
      <p:sp>
        <p:nvSpPr>
          <p:cNvPr id="3" name="内容占位符 2"/>
          <p:cNvSpPr>
            <a:spLocks noGrp="1"/>
          </p:cNvSpPr>
          <p:nvPr>
            <p:ph idx="1"/>
          </p:nvPr>
        </p:nvSpPr>
        <p:spPr>
          <a:xfrm>
            <a:off x="0" y="1285860"/>
            <a:ext cx="8991600" cy="4714908"/>
          </a:xfrm>
        </p:spPr>
        <p:txBody>
          <a:bodyPr>
            <a:normAutofit fontScale="85000" lnSpcReduction="20000"/>
          </a:bodyPr>
          <a:lstStyle/>
          <a:p>
            <a:r>
              <a:rPr lang="zh-CN" altLang="en-US" dirty="0" smtClean="0"/>
              <a:t>            </a:t>
            </a:r>
            <a:r>
              <a:rPr lang="en-US" dirty="0" smtClean="0"/>
              <a:t>LINQ</a:t>
            </a:r>
            <a:r>
              <a:rPr lang="zh-CN" altLang="en-US" dirty="0" smtClean="0"/>
              <a:t>查询是通过定义查询表达式来查询数据的，查询表达式是用查询语法表示的查询，是一流的语言构造。它就像任何其他表达式一样，并且可以用在</a:t>
            </a:r>
            <a:r>
              <a:rPr lang="en-US" dirty="0" smtClean="0"/>
              <a:t>C#</a:t>
            </a:r>
            <a:r>
              <a:rPr lang="zh-CN" altLang="en-US" dirty="0" smtClean="0"/>
              <a:t>表达式有效的任何上下文中。查询表达式由一组用类似于</a:t>
            </a:r>
            <a:r>
              <a:rPr lang="en-US" dirty="0" smtClean="0"/>
              <a:t>SQL</a:t>
            </a:r>
            <a:r>
              <a:rPr lang="zh-CN" altLang="en-US" dirty="0" smtClean="0"/>
              <a:t>或</a:t>
            </a:r>
            <a:r>
              <a:rPr lang="en-US" dirty="0" err="1" smtClean="0"/>
              <a:t>XQuery</a:t>
            </a:r>
            <a:r>
              <a:rPr lang="zh-CN" altLang="en-US" dirty="0" smtClean="0"/>
              <a:t>的声明性语法编写的子句组成。每个子句又包含一个或多个</a:t>
            </a:r>
            <a:r>
              <a:rPr lang="en-US" dirty="0" smtClean="0"/>
              <a:t>C#</a:t>
            </a:r>
            <a:r>
              <a:rPr lang="zh-CN" altLang="en-US" dirty="0" smtClean="0"/>
              <a:t>表达式，而这些表达式本身又可能是查询表达式或包含查询表达式。</a:t>
            </a:r>
          </a:p>
          <a:p>
            <a:r>
              <a:rPr lang="zh-CN" altLang="en-US" dirty="0" smtClean="0"/>
              <a:t>           查询表达式必须以</a:t>
            </a:r>
            <a:r>
              <a:rPr lang="en-US" dirty="0" smtClean="0"/>
              <a:t>from</a:t>
            </a:r>
            <a:r>
              <a:rPr lang="zh-CN" altLang="en-US" dirty="0" smtClean="0"/>
              <a:t>子句开头，并且必须以</a:t>
            </a:r>
            <a:r>
              <a:rPr lang="en-US" dirty="0" smtClean="0"/>
              <a:t>select</a:t>
            </a:r>
            <a:r>
              <a:rPr lang="zh-CN" altLang="en-US" dirty="0" smtClean="0"/>
              <a:t>或</a:t>
            </a:r>
            <a:r>
              <a:rPr lang="en-US" dirty="0" smtClean="0"/>
              <a:t>group</a:t>
            </a:r>
            <a:r>
              <a:rPr lang="zh-CN" altLang="en-US" dirty="0" smtClean="0"/>
              <a:t>子句结尾。在第一个</a:t>
            </a:r>
            <a:r>
              <a:rPr lang="en-US" dirty="0" smtClean="0"/>
              <a:t>from</a:t>
            </a:r>
            <a:r>
              <a:rPr lang="zh-CN" altLang="en-US" dirty="0" smtClean="0"/>
              <a:t>子句和最后一个</a:t>
            </a:r>
            <a:r>
              <a:rPr lang="en-US" dirty="0" smtClean="0"/>
              <a:t>select</a:t>
            </a:r>
            <a:r>
              <a:rPr lang="zh-CN" altLang="en-US" dirty="0" smtClean="0"/>
              <a:t>或</a:t>
            </a:r>
            <a:r>
              <a:rPr lang="en-US" dirty="0" smtClean="0"/>
              <a:t>group</a:t>
            </a:r>
            <a:r>
              <a:rPr lang="zh-CN" altLang="en-US" dirty="0" smtClean="0"/>
              <a:t>子句之间，查询表达式可以包含一个或多个下列可选子句：</a:t>
            </a:r>
            <a:r>
              <a:rPr lang="en-US" dirty="0" smtClean="0"/>
              <a:t>where</a:t>
            </a:r>
            <a:r>
              <a:rPr lang="zh-CN" altLang="en-US" dirty="0" smtClean="0"/>
              <a:t>、</a:t>
            </a:r>
            <a:r>
              <a:rPr lang="en-US" dirty="0" err="1" smtClean="0"/>
              <a:t>orderby</a:t>
            </a:r>
            <a:r>
              <a:rPr lang="zh-CN" altLang="en-US" dirty="0" smtClean="0"/>
              <a:t>、</a:t>
            </a:r>
            <a:r>
              <a:rPr lang="en-US" dirty="0" smtClean="0"/>
              <a:t>join</a:t>
            </a:r>
            <a:r>
              <a:rPr lang="zh-CN" altLang="en-US" dirty="0" smtClean="0"/>
              <a:t>、</a:t>
            </a:r>
            <a:r>
              <a:rPr lang="en-US" dirty="0" smtClean="0"/>
              <a:t>let</a:t>
            </a:r>
            <a:r>
              <a:rPr lang="zh-CN" altLang="en-US" dirty="0" smtClean="0"/>
              <a:t>甚至附加的</a:t>
            </a:r>
            <a:r>
              <a:rPr lang="en-US" dirty="0" smtClean="0"/>
              <a:t>from</a:t>
            </a:r>
            <a:r>
              <a:rPr lang="zh-CN" altLang="en-US" dirty="0" smtClean="0"/>
              <a:t>子句。还可以使用</a:t>
            </a:r>
            <a:r>
              <a:rPr lang="en-US" dirty="0" smtClean="0"/>
              <a:t>into</a:t>
            </a:r>
            <a:r>
              <a:rPr lang="zh-CN" altLang="en-US" dirty="0" smtClean="0"/>
              <a:t>关键字使</a:t>
            </a:r>
            <a:r>
              <a:rPr lang="en-US" dirty="0" smtClean="0"/>
              <a:t>join</a:t>
            </a:r>
            <a:r>
              <a:rPr lang="zh-CN" altLang="en-US" dirty="0" smtClean="0"/>
              <a:t>或</a:t>
            </a:r>
            <a:r>
              <a:rPr lang="en-US" dirty="0" smtClean="0"/>
              <a:t>group</a:t>
            </a:r>
            <a:r>
              <a:rPr lang="zh-CN" altLang="en-US" dirty="0" smtClean="0"/>
              <a:t>子句的结果能够充当同一查询表达式中附加查询子句的源。</a:t>
            </a:r>
            <a:endParaRPr lang="zh-CN" altLang="en-US" dirty="0"/>
          </a:p>
        </p:txBody>
      </p:sp>
    </p:spTree>
  </p:cSld>
  <p:clrMapOvr>
    <a:masterClrMapping/>
  </p:clrMapOvr>
  <p:transition spd="med">
    <p:diamon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lang="en-US" b="1" dirty="0" smtClean="0"/>
              <a:t>8.4.2  LINQ</a:t>
            </a:r>
            <a:r>
              <a:rPr lang="zh-CN" altLang="en-US" b="1" dirty="0" smtClean="0"/>
              <a:t>基础用法</a:t>
            </a:r>
            <a:endParaRPr lang="zh-CN" altLang="en-US" b="1" dirty="0"/>
          </a:p>
        </p:txBody>
      </p:sp>
      <p:sp>
        <p:nvSpPr>
          <p:cNvPr id="3" name="内容占位符 2"/>
          <p:cNvSpPr>
            <a:spLocks noGrp="1"/>
          </p:cNvSpPr>
          <p:nvPr>
            <p:ph idx="1"/>
          </p:nvPr>
        </p:nvSpPr>
        <p:spPr>
          <a:xfrm>
            <a:off x="142844" y="1285860"/>
            <a:ext cx="8848756" cy="4929222"/>
          </a:xfrm>
        </p:spPr>
        <p:txBody>
          <a:bodyPr>
            <a:normAutofit fontScale="77500" lnSpcReduction="20000"/>
          </a:bodyPr>
          <a:lstStyle/>
          <a:p>
            <a:r>
              <a:rPr lang="zh-CN" altLang="en-US" dirty="0" smtClean="0"/>
              <a:t>    下面我们对查询表达式特点进行详细说明：</a:t>
            </a:r>
          </a:p>
          <a:p>
            <a:pPr marL="514350" lvl="0" indent="-514350">
              <a:buFont typeface="Wingdings" pitchFamily="2" charset="2"/>
              <a:buChar char="u"/>
            </a:pPr>
            <a:r>
              <a:rPr lang="zh-CN" altLang="en-US" dirty="0" smtClean="0"/>
              <a:t>      查询表达式可用于查询和转换来自任意支持</a:t>
            </a:r>
            <a:r>
              <a:rPr lang="en-US" dirty="0" smtClean="0"/>
              <a:t>LINQ</a:t>
            </a:r>
            <a:r>
              <a:rPr lang="zh-CN" altLang="en-US" dirty="0" smtClean="0"/>
              <a:t>的数据源中的数据。例如，单个查询可以从</a:t>
            </a:r>
            <a:r>
              <a:rPr lang="en-US" dirty="0" smtClean="0"/>
              <a:t>SQL</a:t>
            </a:r>
            <a:r>
              <a:rPr lang="zh-CN" altLang="en-US" dirty="0" smtClean="0"/>
              <a:t>数据库检索数据，并生成</a:t>
            </a:r>
            <a:r>
              <a:rPr lang="en-US" dirty="0" smtClean="0"/>
              <a:t>XML</a:t>
            </a:r>
            <a:r>
              <a:rPr lang="zh-CN" altLang="en-US" dirty="0" smtClean="0"/>
              <a:t>流作为输出</a:t>
            </a:r>
          </a:p>
          <a:p>
            <a:pPr marL="514350" lvl="0" indent="-514350">
              <a:buFont typeface="Wingdings" pitchFamily="2" charset="2"/>
              <a:buChar char="u"/>
            </a:pPr>
            <a:r>
              <a:rPr lang="zh-CN" altLang="en-US" dirty="0" smtClean="0"/>
              <a:t>      查询表达式容易掌握，因为它们使用许多常见的</a:t>
            </a:r>
            <a:r>
              <a:rPr lang="en-US" dirty="0" smtClean="0"/>
              <a:t>C#</a:t>
            </a:r>
            <a:r>
              <a:rPr lang="zh-CN" altLang="en-US" dirty="0" smtClean="0"/>
              <a:t>语言构造</a:t>
            </a:r>
          </a:p>
          <a:p>
            <a:pPr marL="514350" lvl="0" indent="-514350">
              <a:buFont typeface="Wingdings" pitchFamily="2" charset="2"/>
              <a:buChar char="u"/>
            </a:pPr>
            <a:r>
              <a:rPr lang="zh-CN" altLang="en-US" dirty="0" smtClean="0"/>
              <a:t>      查询表达式中的变量都是强类型的，但许多情况下不需要显式提供类型，因为编译器可以推断类型，即上面讲解到的隐式变量的机制</a:t>
            </a:r>
          </a:p>
          <a:p>
            <a:pPr marL="514350" lvl="0" indent="-514350">
              <a:buFont typeface="Wingdings" pitchFamily="2" charset="2"/>
              <a:buChar char="u"/>
            </a:pPr>
            <a:r>
              <a:rPr lang="zh-CN" altLang="en-US" dirty="0" smtClean="0"/>
              <a:t>      在循环访问</a:t>
            </a:r>
            <a:r>
              <a:rPr lang="en-US" dirty="0" err="1" smtClean="0"/>
              <a:t>foreach</a:t>
            </a:r>
            <a:r>
              <a:rPr lang="zh-CN" altLang="en-US" dirty="0" smtClean="0"/>
              <a:t>语句中的查询变量之前，不会执行查询，因为此时的查询是在</a:t>
            </a:r>
            <a:r>
              <a:rPr lang="en-US" dirty="0" err="1" smtClean="0"/>
              <a:t>foreach</a:t>
            </a:r>
            <a:r>
              <a:rPr lang="zh-CN" altLang="en-US" dirty="0" smtClean="0"/>
              <a:t>语句中执行的。</a:t>
            </a:r>
          </a:p>
          <a:p>
            <a:pPr marL="514350" lvl="0" indent="-514350">
              <a:buFont typeface="Wingdings" pitchFamily="2" charset="2"/>
              <a:buChar char="u"/>
            </a:pPr>
            <a:r>
              <a:rPr lang="zh-CN" altLang="en-US" dirty="0" smtClean="0"/>
              <a:t>      在编译时，根据</a:t>
            </a:r>
            <a:r>
              <a:rPr lang="en-US" dirty="0" smtClean="0"/>
              <a:t>C#</a:t>
            </a:r>
            <a:r>
              <a:rPr lang="zh-CN" altLang="en-US" dirty="0" smtClean="0"/>
              <a:t>规范中设置的规则将查询表达式转换为“标准查询运算符”方法调用。任何可以使用查询语法表示的查询也可以使用方法语法表示</a:t>
            </a:r>
            <a:endParaRPr lang="zh-CN" altLang="en-US" dirty="0"/>
          </a:p>
        </p:txBody>
      </p:sp>
    </p:spTree>
  </p:cSld>
  <p:clrMapOvr>
    <a:masterClrMapping/>
  </p:clrMapOvr>
  <p:transition spd="med">
    <p:diamon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28604"/>
            <a:ext cx="8686800" cy="838200"/>
          </a:xfrm>
        </p:spPr>
        <p:txBody>
          <a:bodyPr>
            <a:normAutofit/>
          </a:bodyPr>
          <a:lstStyle/>
          <a:p>
            <a:r>
              <a:rPr lang="en-US" b="1" dirty="0" smtClean="0"/>
              <a:t>8.4.2  LINQ</a:t>
            </a:r>
            <a:r>
              <a:rPr lang="zh-CN" altLang="en-US" b="1" dirty="0" smtClean="0"/>
              <a:t>基础用法</a:t>
            </a:r>
            <a:endParaRPr lang="zh-CN" altLang="en-US" b="1" dirty="0"/>
          </a:p>
        </p:txBody>
      </p:sp>
      <p:sp>
        <p:nvSpPr>
          <p:cNvPr id="3" name="内容占位符 2"/>
          <p:cNvSpPr>
            <a:spLocks noGrp="1"/>
          </p:cNvSpPr>
          <p:nvPr>
            <p:ph idx="1"/>
          </p:nvPr>
        </p:nvSpPr>
        <p:spPr>
          <a:xfrm>
            <a:off x="214282" y="1428736"/>
            <a:ext cx="8777318" cy="4786345"/>
          </a:xfrm>
        </p:spPr>
        <p:txBody>
          <a:bodyPr>
            <a:normAutofit fontScale="85000" lnSpcReduction="20000"/>
          </a:bodyPr>
          <a:lstStyle/>
          <a:p>
            <a:pPr lvl="0">
              <a:buFont typeface="Wingdings" pitchFamily="2" charset="2"/>
              <a:buChar char="u"/>
            </a:pPr>
            <a:r>
              <a:rPr lang="zh-CN" altLang="en-US" dirty="0" smtClean="0"/>
              <a:t>      作为编写</a:t>
            </a:r>
            <a:r>
              <a:rPr lang="en-US" dirty="0" smtClean="0"/>
              <a:t>LINQ</a:t>
            </a:r>
            <a:r>
              <a:rPr lang="zh-CN" altLang="en-US" dirty="0" smtClean="0"/>
              <a:t>查询的一项规则，建议尽量使用查询语法，只在必需的情况下才使用方法语法。这两种不同形式在语义或性能上没有区别。查询表达式通常比用方法语法编写的等效表达式更易读</a:t>
            </a:r>
          </a:p>
          <a:p>
            <a:pPr lvl="0">
              <a:buFont typeface="Wingdings" pitchFamily="2" charset="2"/>
              <a:buChar char="u"/>
            </a:pPr>
            <a:r>
              <a:rPr lang="zh-CN" altLang="en-US" dirty="0" smtClean="0"/>
              <a:t>      一些查询操作，如</a:t>
            </a:r>
            <a:r>
              <a:rPr lang="en-US" dirty="0" smtClean="0"/>
              <a:t>Count</a:t>
            </a:r>
            <a:r>
              <a:rPr lang="zh-CN" altLang="en-US" dirty="0" smtClean="0"/>
              <a:t>或</a:t>
            </a:r>
            <a:r>
              <a:rPr lang="en-US" dirty="0" smtClean="0"/>
              <a:t>Max</a:t>
            </a:r>
            <a:r>
              <a:rPr lang="zh-CN" altLang="en-US" dirty="0" smtClean="0"/>
              <a:t>，没有等效的查询表达式子句，因此必须表示为方法调用。方法语法可以通过多种方式与查询语法组合</a:t>
            </a:r>
          </a:p>
          <a:p>
            <a:pPr lvl="0">
              <a:buFont typeface="Wingdings" pitchFamily="2" charset="2"/>
              <a:buChar char="u"/>
            </a:pPr>
            <a:r>
              <a:rPr lang="zh-CN" altLang="en-US" dirty="0" smtClean="0"/>
              <a:t>      查询表达式可以编译为表达式目录树或委托，具体取决于查询所应用到的类型。</a:t>
            </a:r>
            <a:r>
              <a:rPr lang="en-US" dirty="0" err="1" smtClean="0"/>
              <a:t>IEnumerable</a:t>
            </a:r>
            <a:r>
              <a:rPr lang="en-US" dirty="0" smtClean="0"/>
              <a:t>&lt;(Of &lt;(T&gt;)&gt;)</a:t>
            </a:r>
            <a:r>
              <a:rPr lang="zh-CN" altLang="en-US" dirty="0" smtClean="0"/>
              <a:t>查询编译为委托。</a:t>
            </a:r>
            <a:r>
              <a:rPr lang="en-US" dirty="0" err="1" smtClean="0"/>
              <a:t>IQueryable</a:t>
            </a:r>
            <a:r>
              <a:rPr lang="zh-CN" altLang="en-US" dirty="0" smtClean="0"/>
              <a:t>和</a:t>
            </a:r>
            <a:r>
              <a:rPr lang="en-US" dirty="0" err="1" smtClean="0"/>
              <a:t>IQueryable</a:t>
            </a:r>
            <a:r>
              <a:rPr lang="en-US" dirty="0" smtClean="0"/>
              <a:t>&lt;(Of &lt;(T&gt;)&gt;)</a:t>
            </a:r>
            <a:r>
              <a:rPr lang="zh-CN" altLang="en-US" dirty="0" smtClean="0"/>
              <a:t>查询编译为表达式目录树</a:t>
            </a:r>
          </a:p>
          <a:p>
            <a:r>
              <a:rPr lang="zh-CN" altLang="en-US" dirty="0" smtClean="0"/>
              <a:t>          所有的</a:t>
            </a:r>
            <a:r>
              <a:rPr lang="en-US" dirty="0" smtClean="0"/>
              <a:t>LINQ</a:t>
            </a:r>
            <a:r>
              <a:rPr lang="zh-CN" altLang="en-US" dirty="0" smtClean="0"/>
              <a:t>查询都有三个不同的操作步骤组成，它们分别是：获取数据源、创建查询和执行查询。</a:t>
            </a:r>
            <a:endParaRPr lang="zh-CN" altLang="en-US" dirty="0"/>
          </a:p>
        </p:txBody>
      </p:sp>
    </p:spTree>
  </p:cSld>
  <p:clrMapOvr>
    <a:masterClrMapping/>
  </p:clrMapOvr>
  <p:transition spd="med">
    <p:diamon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8.1  ADO.NET</a:t>
            </a:r>
            <a:r>
              <a:rPr lang="zh-CN" altLang="en-US" b="1" dirty="0" smtClean="0"/>
              <a:t>概述</a:t>
            </a:r>
            <a:endParaRPr lang="zh-CN" altLang="en-US" b="1" dirty="0"/>
          </a:p>
        </p:txBody>
      </p:sp>
      <p:sp>
        <p:nvSpPr>
          <p:cNvPr id="3" name="内容占位符 2"/>
          <p:cNvSpPr>
            <a:spLocks noGrp="1"/>
          </p:cNvSpPr>
          <p:nvPr>
            <p:ph idx="1"/>
          </p:nvPr>
        </p:nvSpPr>
        <p:spPr>
          <a:xfrm>
            <a:off x="214282" y="1357298"/>
            <a:ext cx="8686800" cy="2928958"/>
          </a:xfrm>
        </p:spPr>
        <p:txBody>
          <a:bodyPr>
            <a:normAutofit fontScale="85000" lnSpcReduction="10000"/>
          </a:bodyPr>
          <a:lstStyle/>
          <a:p>
            <a:pPr latinLnBrk="1"/>
            <a:r>
              <a:rPr lang="zh-CN" altLang="en-US" sz="3700" dirty="0" smtClean="0"/>
              <a:t>           </a:t>
            </a:r>
            <a:r>
              <a:rPr lang="en-US" dirty="0" smtClean="0"/>
              <a:t>ADO.NET</a:t>
            </a:r>
            <a:r>
              <a:rPr lang="zh-CN" altLang="en-US" dirty="0" smtClean="0"/>
              <a:t>是为了对数据存储，进行无连接数据访问而设计，用于操作数据库的新技术。</a:t>
            </a:r>
            <a:r>
              <a:rPr lang="en-US" dirty="0" smtClean="0"/>
              <a:t>ADO.NET</a:t>
            </a:r>
            <a:r>
              <a:rPr lang="zh-CN" altLang="en-US" dirty="0" smtClean="0"/>
              <a:t>允许基于</a:t>
            </a:r>
            <a:r>
              <a:rPr lang="en-US" dirty="0" smtClean="0"/>
              <a:t>.NET</a:t>
            </a:r>
            <a:r>
              <a:rPr lang="zh-CN" altLang="en-US" dirty="0" smtClean="0"/>
              <a:t>应用程序访问数据库以及其他数据存储，以便读取和更新信息的类。使用这些类需要引用</a:t>
            </a:r>
            <a:r>
              <a:rPr lang="en-US" dirty="0" err="1" smtClean="0"/>
              <a:t>System.Data</a:t>
            </a:r>
            <a:r>
              <a:rPr lang="zh-CN" altLang="en-US" dirty="0" smtClean="0"/>
              <a:t>命名空间。</a:t>
            </a:r>
            <a:r>
              <a:rPr lang="en-US" dirty="0" smtClean="0"/>
              <a:t>ADO.NET</a:t>
            </a:r>
            <a:r>
              <a:rPr lang="zh-CN" altLang="en-US" dirty="0" smtClean="0"/>
              <a:t>还支持多种开发需求，包括创建由应用程序、工具和语言，或</a:t>
            </a:r>
            <a:r>
              <a:rPr lang="en-US" dirty="0" smtClean="0"/>
              <a:t>Web</a:t>
            </a:r>
            <a:r>
              <a:rPr lang="zh-CN" altLang="en-US" dirty="0" smtClean="0"/>
              <a:t>浏览器使用的前端数据库客户端和中间层业务对象。</a:t>
            </a:r>
          </a:p>
          <a:p>
            <a:pPr latinLnBrk="1"/>
            <a:endParaRPr lang="zh-CN" altLang="en-US" dirty="0" smtClean="0"/>
          </a:p>
          <a:p>
            <a:pPr latinLnBrk="1"/>
            <a:endParaRPr lang="zh-CN" altLang="en-US" dirty="0" smtClean="0"/>
          </a:p>
          <a:p>
            <a:endParaRPr lang="zh-CN" altLang="en-US" dirty="0"/>
          </a:p>
        </p:txBody>
      </p:sp>
    </p:spTree>
  </p:cSld>
  <p:clrMapOvr>
    <a:masterClrMapping/>
  </p:clrMapOvr>
  <p:transition spd="med">
    <p:diamon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8.4.3  LINQ</a:t>
            </a:r>
            <a:r>
              <a:rPr lang="zh-CN" altLang="en-US" b="1" dirty="0" smtClean="0"/>
              <a:t>简单操作</a:t>
            </a:r>
            <a:endParaRPr lang="zh-CN" altLang="en-US" b="1" dirty="0"/>
          </a:p>
        </p:txBody>
      </p:sp>
      <p:sp>
        <p:nvSpPr>
          <p:cNvPr id="3" name="内容占位符 2"/>
          <p:cNvSpPr>
            <a:spLocks noGrp="1"/>
          </p:cNvSpPr>
          <p:nvPr>
            <p:ph idx="1"/>
          </p:nvPr>
        </p:nvSpPr>
        <p:spPr>
          <a:xfrm>
            <a:off x="304800" y="1554163"/>
            <a:ext cx="8686800" cy="4518043"/>
          </a:xfrm>
        </p:spPr>
        <p:txBody>
          <a:bodyPr>
            <a:normAutofit fontScale="85000" lnSpcReduction="20000"/>
          </a:bodyPr>
          <a:lstStyle/>
          <a:p>
            <a:r>
              <a:rPr lang="zh-CN" altLang="en-US" dirty="0" smtClean="0"/>
              <a:t>   </a:t>
            </a:r>
            <a:r>
              <a:rPr lang="zh-CN" altLang="en-US" sz="3100" dirty="0" smtClean="0"/>
              <a:t>        </a:t>
            </a:r>
            <a:r>
              <a:rPr lang="en-US" sz="3100" dirty="0" smtClean="0"/>
              <a:t>LINQ</a:t>
            </a:r>
            <a:r>
              <a:rPr lang="zh-CN" altLang="en-US" sz="3100" dirty="0" smtClean="0"/>
              <a:t>查询跟</a:t>
            </a:r>
            <a:r>
              <a:rPr lang="en-US" sz="3100" dirty="0" smtClean="0"/>
              <a:t>Transact-SQL</a:t>
            </a:r>
            <a:r>
              <a:rPr lang="zh-CN" altLang="en-US" sz="3100" dirty="0" smtClean="0"/>
              <a:t>查询的查询结构是很类似的，首先获取数据源、筛选和得到查询数据，下面我们对</a:t>
            </a:r>
            <a:r>
              <a:rPr lang="en-US" sz="3100" dirty="0" smtClean="0"/>
              <a:t>LINQ</a:t>
            </a:r>
            <a:r>
              <a:rPr lang="zh-CN" altLang="en-US" sz="3100" dirty="0" smtClean="0"/>
              <a:t>查询以及</a:t>
            </a:r>
            <a:r>
              <a:rPr lang="en-US" sz="3100" dirty="0" smtClean="0"/>
              <a:t>LINQ</a:t>
            </a:r>
            <a:r>
              <a:rPr lang="zh-CN" altLang="en-US" sz="3100" dirty="0" smtClean="0"/>
              <a:t>查询的一些典型类型的操作，如下所示：</a:t>
            </a:r>
          </a:p>
          <a:p>
            <a:pPr>
              <a:buFont typeface="Wingdings" pitchFamily="2" charset="2"/>
              <a:buChar char="u"/>
            </a:pPr>
            <a:r>
              <a:rPr lang="zh-CN" altLang="en-US" sz="3100" dirty="0" smtClean="0"/>
              <a:t>     获取数据源 </a:t>
            </a:r>
          </a:p>
          <a:p>
            <a:pPr>
              <a:buFont typeface="Wingdings" pitchFamily="2" charset="2"/>
              <a:buChar char="u"/>
            </a:pPr>
            <a:r>
              <a:rPr lang="zh-CN" altLang="en-US" sz="3100" dirty="0" smtClean="0"/>
              <a:t>     筛选</a:t>
            </a:r>
            <a:r>
              <a:rPr lang="en-US" sz="3100" dirty="0" smtClean="0"/>
              <a:t>  LINQ</a:t>
            </a:r>
            <a:r>
              <a:rPr lang="zh-CN" altLang="en-US" sz="3100" dirty="0" smtClean="0"/>
              <a:t>查询的筛选同样也是用</a:t>
            </a:r>
            <a:r>
              <a:rPr lang="en-US" sz="3100" dirty="0" smtClean="0"/>
              <a:t>Where</a:t>
            </a:r>
            <a:r>
              <a:rPr lang="zh-CN" altLang="en-US" sz="3100" dirty="0" smtClean="0"/>
              <a:t>子句来进行的，</a:t>
            </a:r>
          </a:p>
          <a:p>
            <a:pPr>
              <a:buFont typeface="Wingdings" pitchFamily="2" charset="2"/>
              <a:buChar char="u"/>
            </a:pPr>
            <a:r>
              <a:rPr lang="zh-CN" altLang="en-US" sz="3100" dirty="0" smtClean="0"/>
              <a:t>     排序</a:t>
            </a:r>
            <a:r>
              <a:rPr lang="en-US" sz="3100" dirty="0" smtClean="0"/>
              <a:t>  LINQ</a:t>
            </a:r>
            <a:r>
              <a:rPr lang="zh-CN" altLang="en-US" sz="3100" dirty="0" smtClean="0"/>
              <a:t>查询的排序是和</a:t>
            </a:r>
            <a:r>
              <a:rPr lang="en-US" sz="3100" dirty="0" err="1" smtClean="0"/>
              <a:t>TranSql</a:t>
            </a:r>
            <a:r>
              <a:rPr lang="zh-CN" altLang="en-US" sz="3100" dirty="0" smtClean="0"/>
              <a:t>查询的排序是相同的，能非常方便的为返回的数据进行排序。</a:t>
            </a:r>
            <a:r>
              <a:rPr lang="en-US" sz="3100" dirty="0" err="1" smtClean="0"/>
              <a:t>Orderby</a:t>
            </a:r>
            <a:r>
              <a:rPr lang="zh-CN" altLang="en-US" sz="3100" dirty="0" smtClean="0"/>
              <a:t>子句将返回的的序列中的元素按照排序的类型默认比较器进行排序。</a:t>
            </a:r>
          </a:p>
          <a:p>
            <a:pPr lvl="0">
              <a:buFont typeface="Wingdings" pitchFamily="2" charset="2"/>
              <a:buChar char="u"/>
            </a:pPr>
            <a:r>
              <a:rPr lang="zh-CN" altLang="en-US" sz="3100" dirty="0" smtClean="0"/>
              <a:t>     分组</a:t>
            </a:r>
            <a:r>
              <a:rPr lang="en-US" sz="3100" dirty="0" smtClean="0"/>
              <a:t>  LINQ</a:t>
            </a:r>
            <a:r>
              <a:rPr lang="zh-CN" altLang="en-US" sz="3100" dirty="0" smtClean="0"/>
              <a:t>查询分组和</a:t>
            </a:r>
            <a:r>
              <a:rPr lang="en-US" sz="3100" dirty="0" err="1" smtClean="0"/>
              <a:t>TranSql</a:t>
            </a:r>
            <a:r>
              <a:rPr lang="zh-CN" altLang="en-US" sz="3100" dirty="0" smtClean="0"/>
              <a:t>分组也是相同的，同样是使用</a:t>
            </a:r>
            <a:r>
              <a:rPr lang="en-US" sz="3100" dirty="0" err="1" smtClean="0"/>
              <a:t>Groupby</a:t>
            </a:r>
            <a:r>
              <a:rPr lang="zh-CN" altLang="en-US" sz="3100" dirty="0" smtClean="0"/>
              <a:t>子句</a:t>
            </a:r>
          </a:p>
          <a:p>
            <a:pPr latinLnBrk="1"/>
            <a:endParaRPr lang="zh-CN" altLang="en-US" dirty="0" smtClean="0"/>
          </a:p>
          <a:p>
            <a:endParaRPr lang="zh-CN" altLang="en-US" dirty="0"/>
          </a:p>
        </p:txBody>
      </p:sp>
    </p:spTree>
  </p:cSld>
  <p:clrMapOvr>
    <a:masterClrMapping/>
  </p:clrMapOvr>
  <p:transition spd="med">
    <p:diamon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8.4.3  LINQ</a:t>
            </a:r>
            <a:r>
              <a:rPr lang="zh-CN" altLang="en-US" b="1" dirty="0" smtClean="0"/>
              <a:t>简单操作</a:t>
            </a:r>
            <a:endParaRPr lang="zh-CN" altLang="en-US" dirty="0"/>
          </a:p>
        </p:txBody>
      </p:sp>
      <p:sp>
        <p:nvSpPr>
          <p:cNvPr id="3" name="内容占位符 2"/>
          <p:cNvSpPr>
            <a:spLocks noGrp="1"/>
          </p:cNvSpPr>
          <p:nvPr>
            <p:ph idx="1"/>
          </p:nvPr>
        </p:nvSpPr>
        <p:spPr>
          <a:xfrm>
            <a:off x="304800" y="1554163"/>
            <a:ext cx="8686800" cy="2803531"/>
          </a:xfrm>
        </p:spPr>
        <p:txBody>
          <a:bodyPr>
            <a:normAutofit lnSpcReduction="10000"/>
          </a:bodyPr>
          <a:lstStyle/>
          <a:p>
            <a:pPr lvl="0">
              <a:buFont typeface="Wingdings" pitchFamily="2" charset="2"/>
              <a:buChar char="u"/>
            </a:pPr>
            <a:r>
              <a:rPr lang="zh-CN" altLang="en-US" sz="2800" dirty="0" smtClean="0"/>
              <a:t>      联接运算  创建数据源中没有显式建模的序列之间的关联。</a:t>
            </a:r>
          </a:p>
          <a:p>
            <a:pPr lvl="0">
              <a:buFont typeface="Wingdings" pitchFamily="2" charset="2"/>
              <a:buChar char="u"/>
            </a:pPr>
            <a:r>
              <a:rPr lang="zh-CN" altLang="en-US" sz="2800" dirty="0" smtClean="0"/>
              <a:t>      选择</a:t>
            </a:r>
            <a:r>
              <a:rPr lang="en-US" sz="2800" dirty="0" smtClean="0"/>
              <a:t>   select </a:t>
            </a:r>
            <a:r>
              <a:rPr lang="zh-CN" altLang="en-US" sz="2800" dirty="0" smtClean="0"/>
              <a:t>子句生成查询结果并指定每个返回的元素的“形状”或类型</a:t>
            </a:r>
          </a:p>
          <a:p>
            <a:pPr lvl="0">
              <a:buFont typeface="Wingdings" pitchFamily="2" charset="2"/>
              <a:buChar char="u"/>
            </a:pPr>
            <a:r>
              <a:rPr lang="zh-CN" altLang="en-US" sz="2800" dirty="0" smtClean="0"/>
              <a:t>      方法</a:t>
            </a:r>
            <a:r>
              <a:rPr lang="en-US" sz="2800" dirty="0" smtClean="0"/>
              <a:t>   </a:t>
            </a:r>
            <a:r>
              <a:rPr lang="zh-CN" altLang="en-US" sz="2800" dirty="0" smtClean="0"/>
              <a:t>在</a:t>
            </a:r>
            <a:r>
              <a:rPr lang="en-US" sz="2800" dirty="0" smtClean="0"/>
              <a:t>LINQ</a:t>
            </a:r>
            <a:r>
              <a:rPr lang="zh-CN" altLang="en-US" sz="2800" dirty="0" smtClean="0"/>
              <a:t>中是可以使用方法的，比如求表中总行的</a:t>
            </a:r>
            <a:r>
              <a:rPr lang="en-US" sz="2800" dirty="0" smtClean="0"/>
              <a:t>Count</a:t>
            </a:r>
            <a:r>
              <a:rPr lang="zh-CN" altLang="en-US" sz="2800" dirty="0" smtClean="0"/>
              <a:t>方法等</a:t>
            </a:r>
          </a:p>
          <a:p>
            <a:endParaRPr lang="zh-CN" altLang="en-US" dirty="0"/>
          </a:p>
        </p:txBody>
      </p:sp>
    </p:spTree>
  </p:cSld>
  <p:clrMapOvr>
    <a:masterClrMapping/>
  </p:clrMapOvr>
  <p:transition spd="med">
    <p:diamon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8.4.4  </a:t>
            </a:r>
            <a:r>
              <a:rPr lang="en-US" b="1" dirty="0" err="1" smtClean="0"/>
              <a:t>LinqDataSource</a:t>
            </a:r>
            <a:r>
              <a:rPr lang="zh-CN" altLang="en-US" b="1" dirty="0" smtClean="0"/>
              <a:t>控件概述</a:t>
            </a:r>
            <a:endParaRPr lang="zh-CN" altLang="en-US" dirty="0"/>
          </a:p>
        </p:txBody>
      </p:sp>
      <p:sp>
        <p:nvSpPr>
          <p:cNvPr id="3" name="内容占位符 2"/>
          <p:cNvSpPr>
            <a:spLocks noGrp="1"/>
          </p:cNvSpPr>
          <p:nvPr>
            <p:ph idx="1"/>
          </p:nvPr>
        </p:nvSpPr>
        <p:spPr/>
        <p:txBody>
          <a:bodyPr>
            <a:normAutofit fontScale="77500" lnSpcReduction="20000"/>
          </a:bodyPr>
          <a:lstStyle/>
          <a:p>
            <a:pPr latinLnBrk="1"/>
            <a:r>
              <a:rPr lang="en-US" dirty="0" smtClean="0"/>
              <a:t>            </a:t>
            </a:r>
            <a:r>
              <a:rPr lang="en-US" dirty="0" err="1" smtClean="0"/>
              <a:t>LinqDataSource</a:t>
            </a:r>
            <a:r>
              <a:rPr lang="zh-CN" altLang="en-US" dirty="0" smtClean="0"/>
              <a:t>控件通过</a:t>
            </a:r>
            <a:r>
              <a:rPr lang="en-US" dirty="0" smtClean="0"/>
              <a:t>ASP.NET</a:t>
            </a:r>
            <a:r>
              <a:rPr lang="zh-CN" altLang="en-US" dirty="0" smtClean="0"/>
              <a:t>数据源控件结构向</a:t>
            </a:r>
            <a:r>
              <a:rPr lang="en-US" dirty="0" smtClean="0"/>
              <a:t>Web</a:t>
            </a:r>
            <a:r>
              <a:rPr lang="zh-CN" altLang="en-US" dirty="0" smtClean="0"/>
              <a:t>开发人员公开语言集成查询</a:t>
            </a:r>
            <a:r>
              <a:rPr lang="en-US" dirty="0" smtClean="0"/>
              <a:t>LINQ</a:t>
            </a:r>
            <a:r>
              <a:rPr lang="zh-CN" altLang="en-US" dirty="0" smtClean="0"/>
              <a:t>。通过使用声明性标记，可以创建一个</a:t>
            </a:r>
            <a:r>
              <a:rPr lang="en-US" dirty="0" err="1" smtClean="0"/>
              <a:t>LinqDataSource</a:t>
            </a:r>
            <a:r>
              <a:rPr lang="zh-CN" altLang="en-US" dirty="0" smtClean="0"/>
              <a:t>控件，连接到数据库或内存中数据集合中的数据。在声明文本中，可以编写对数据进行检索、筛选、排序和分组操作所需的所有条件。当从</a:t>
            </a:r>
            <a:r>
              <a:rPr lang="en-US" dirty="0" smtClean="0"/>
              <a:t>SQL</a:t>
            </a:r>
            <a:r>
              <a:rPr lang="zh-CN" altLang="en-US" dirty="0" smtClean="0"/>
              <a:t>数据库表检索数据时，也可以配置</a:t>
            </a:r>
            <a:r>
              <a:rPr lang="en-US" dirty="0" err="1" smtClean="0"/>
              <a:t>LinqDataSource</a:t>
            </a:r>
            <a:r>
              <a:rPr lang="zh-CN" altLang="en-US" dirty="0" smtClean="0"/>
              <a:t>控件以处理数据的更新、插入和删除。该控件可做到这一点，而无需编写</a:t>
            </a:r>
            <a:r>
              <a:rPr lang="en-US" dirty="0" smtClean="0"/>
              <a:t>SQL</a:t>
            </a:r>
            <a:r>
              <a:rPr lang="zh-CN" altLang="en-US" dirty="0" smtClean="0"/>
              <a:t>命令来执行这些任务。</a:t>
            </a:r>
            <a:r>
              <a:rPr lang="en-US" dirty="0" err="1" smtClean="0"/>
              <a:t>LinqDataSource</a:t>
            </a:r>
            <a:r>
              <a:rPr lang="zh-CN" altLang="en-US" dirty="0" smtClean="0"/>
              <a:t>类还提供一个事件模型，使程序员能够处理自定义方案。</a:t>
            </a:r>
          </a:p>
          <a:p>
            <a:pPr latinLnBrk="1"/>
            <a:r>
              <a:rPr lang="zh-CN" altLang="en-US" dirty="0" smtClean="0"/>
              <a:t>            可以将</a:t>
            </a:r>
            <a:r>
              <a:rPr lang="en-US" dirty="0" err="1" smtClean="0"/>
              <a:t>LinqDataSource</a:t>
            </a:r>
            <a:r>
              <a:rPr lang="zh-CN" altLang="en-US" dirty="0" smtClean="0"/>
              <a:t>控件连接到存储在公共字段或属性中的任何类型的数据集合。对于所有数据源来说，用于执行数据操作的声明性标记和代码都是相同的。当与数据库表中的数据或数据集合中的数据进行交互时，不必使用不同的语法。</a:t>
            </a:r>
            <a:endParaRPr lang="zh-CN" altLang="en-US" dirty="0"/>
          </a:p>
        </p:txBody>
      </p:sp>
    </p:spTree>
  </p:cSld>
  <p:clrMapOvr>
    <a:masterClrMapping/>
  </p:clrMapOvr>
  <p:transition spd="med">
    <p:diamon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8.4.4  </a:t>
            </a:r>
            <a:r>
              <a:rPr lang="en-US" b="1" dirty="0" err="1" smtClean="0"/>
              <a:t>LinqDataSource</a:t>
            </a:r>
            <a:r>
              <a:rPr lang="zh-CN" altLang="en-US" b="1" dirty="0" smtClean="0"/>
              <a:t>控件概述</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          当</a:t>
            </a:r>
            <a:r>
              <a:rPr lang="en-US" dirty="0" err="1" smtClean="0"/>
              <a:t>LinqDataSource</a:t>
            </a:r>
            <a:r>
              <a:rPr lang="zh-CN" altLang="en-US" dirty="0" smtClean="0"/>
              <a:t>控件与数据库中的数据进行交互时，不是将</a:t>
            </a:r>
            <a:r>
              <a:rPr lang="en-US" dirty="0" err="1" smtClean="0"/>
              <a:t>LinqDataSource</a:t>
            </a:r>
            <a:r>
              <a:rPr lang="zh-CN" altLang="en-US" dirty="0" smtClean="0"/>
              <a:t>控件直接连接到数据库，而是与表示数据库和表的实体类进行交互。通过对象关系设计器或运行</a:t>
            </a:r>
            <a:r>
              <a:rPr lang="en-US" dirty="0" smtClean="0"/>
              <a:t>SqlMetal.exe</a:t>
            </a:r>
            <a:r>
              <a:rPr lang="zh-CN" altLang="en-US" dirty="0" smtClean="0"/>
              <a:t>实用工具可生成实体类。创建的实体类通常位于</a:t>
            </a:r>
            <a:r>
              <a:rPr lang="en-US" dirty="0" smtClean="0"/>
              <a:t>Web</a:t>
            </a:r>
            <a:r>
              <a:rPr lang="zh-CN" altLang="en-US" dirty="0" smtClean="0"/>
              <a:t>应用程序的</a:t>
            </a:r>
            <a:r>
              <a:rPr lang="en-US" dirty="0" err="1" smtClean="0"/>
              <a:t>App_Code</a:t>
            </a:r>
            <a:r>
              <a:rPr lang="zh-CN" altLang="en-US" dirty="0" smtClean="0"/>
              <a:t>文件夹中。</a:t>
            </a:r>
            <a:r>
              <a:rPr lang="en-US" dirty="0" smtClean="0"/>
              <a:t>O/R</a:t>
            </a:r>
            <a:r>
              <a:rPr lang="zh-CN" altLang="en-US" dirty="0" smtClean="0"/>
              <a:t>设计器或</a:t>
            </a:r>
            <a:r>
              <a:rPr lang="en-US" dirty="0" smtClean="0"/>
              <a:t>SqlMetal.exe</a:t>
            </a:r>
            <a:r>
              <a:rPr lang="zh-CN" altLang="en-US" dirty="0" smtClean="0"/>
              <a:t>实用工具将生成一个表示数据库的类，并为该数据库中的每个表生成一个类。表示数据库的类将负责检索和设置数据源中的值。</a:t>
            </a:r>
            <a:r>
              <a:rPr lang="en-US" dirty="0" err="1" smtClean="0"/>
              <a:t>LinqDataSource</a:t>
            </a:r>
            <a:r>
              <a:rPr lang="zh-CN" altLang="en-US" dirty="0" smtClean="0"/>
              <a:t>控件读取和设置表示数据表的类中的属性。若要支持更新、插入和删除操作，数据库类必须从</a:t>
            </a:r>
            <a:r>
              <a:rPr lang="en-US" dirty="0" err="1" smtClean="0"/>
              <a:t>DataContext</a:t>
            </a:r>
            <a:r>
              <a:rPr lang="zh-CN" altLang="en-US" dirty="0" smtClean="0"/>
              <a:t>类派生，且表类必须引用</a:t>
            </a:r>
            <a:r>
              <a:rPr lang="en-US" dirty="0" smtClean="0"/>
              <a:t>Table&lt;(Of&lt;(</a:t>
            </a:r>
            <a:r>
              <a:rPr lang="en-US" dirty="0" err="1" smtClean="0"/>
              <a:t>TEntity</a:t>
            </a:r>
            <a:r>
              <a:rPr lang="en-US" dirty="0" smtClean="0"/>
              <a:t>&gt;)&gt;)</a:t>
            </a:r>
            <a:r>
              <a:rPr lang="zh-CN" altLang="en-US" dirty="0" smtClean="0"/>
              <a:t>类。</a:t>
            </a:r>
          </a:p>
          <a:p>
            <a:endParaRPr lang="zh-CN" altLang="en-US" dirty="0"/>
          </a:p>
        </p:txBody>
      </p:sp>
    </p:spTree>
  </p:cSld>
  <p:clrMapOvr>
    <a:masterClrMapping/>
  </p:clrMapOvr>
  <p:transition spd="med">
    <p:diamon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8.4.5  </a:t>
            </a:r>
            <a:r>
              <a:rPr lang="zh-CN" altLang="en-US" b="1" dirty="0" smtClean="0"/>
              <a:t>应用</a:t>
            </a:r>
            <a:r>
              <a:rPr lang="en-US" b="1" dirty="0" err="1" smtClean="0"/>
              <a:t>LinqDataSource</a:t>
            </a:r>
            <a:r>
              <a:rPr lang="zh-CN" altLang="en-US" b="1" dirty="0" smtClean="0"/>
              <a:t>控件</a:t>
            </a:r>
            <a:endParaRPr lang="zh-CN" altLang="en-US" b="1" dirty="0"/>
          </a:p>
        </p:txBody>
      </p:sp>
      <p:sp>
        <p:nvSpPr>
          <p:cNvPr id="3" name="内容占位符 2"/>
          <p:cNvSpPr>
            <a:spLocks noGrp="1"/>
          </p:cNvSpPr>
          <p:nvPr>
            <p:ph idx="1"/>
          </p:nvPr>
        </p:nvSpPr>
        <p:spPr/>
        <p:txBody>
          <a:bodyPr>
            <a:normAutofit fontScale="85000" lnSpcReduction="10000"/>
          </a:bodyPr>
          <a:lstStyle/>
          <a:p>
            <a:pPr latinLnBrk="1"/>
            <a:r>
              <a:rPr lang="zh-CN" altLang="en-US" dirty="0" smtClean="0"/>
              <a:t>           使用</a:t>
            </a:r>
            <a:r>
              <a:rPr lang="en-US" dirty="0" err="1" smtClean="0"/>
              <a:t>LinqDataSource</a:t>
            </a:r>
            <a:r>
              <a:rPr lang="zh-CN" altLang="en-US" dirty="0" smtClean="0"/>
              <a:t>数据源控件，可以检索内存中的数据对象，该数据对象可以是内存中的数据集合，或者表示数据库中的数据对象，并通过使用语言集成查询</a:t>
            </a:r>
            <a:r>
              <a:rPr lang="en-US" dirty="0" smtClean="0"/>
              <a:t>LINQ</a:t>
            </a:r>
            <a:r>
              <a:rPr lang="zh-CN" altLang="en-US" dirty="0" smtClean="0"/>
              <a:t>无需为每个操作编写命令，即可检索或修改数据。在本章节中将讲解</a:t>
            </a:r>
            <a:r>
              <a:rPr lang="en-US" dirty="0" err="1" smtClean="0"/>
              <a:t>LinqDataSource</a:t>
            </a:r>
            <a:r>
              <a:rPr lang="zh-CN" altLang="en-US" dirty="0" smtClean="0"/>
              <a:t>控件的应用。</a:t>
            </a:r>
          </a:p>
          <a:p>
            <a:pPr>
              <a:buFont typeface="Wingdings" pitchFamily="2" charset="2"/>
              <a:buChar char="u"/>
            </a:pPr>
            <a:r>
              <a:rPr lang="en-US" dirty="0" smtClean="0"/>
              <a:t> </a:t>
            </a:r>
            <a:r>
              <a:rPr lang="en-US" dirty="0" err="1" smtClean="0"/>
              <a:t>LinqDataSource</a:t>
            </a:r>
            <a:r>
              <a:rPr lang="zh-CN" altLang="en-US" dirty="0" smtClean="0"/>
              <a:t>数据源控件检索数据</a:t>
            </a:r>
          </a:p>
          <a:p>
            <a:r>
              <a:rPr lang="zh-CN" altLang="en-US" dirty="0" smtClean="0"/>
              <a:t>           当</a:t>
            </a:r>
            <a:r>
              <a:rPr lang="en-US" dirty="0" err="1" smtClean="0"/>
              <a:t>LinqDataSource</a:t>
            </a:r>
            <a:r>
              <a:rPr lang="zh-CN" altLang="en-US" dirty="0" smtClean="0"/>
              <a:t>数据源控件从内存中的数据集合检索数据时，可将</a:t>
            </a:r>
            <a:r>
              <a:rPr lang="en-US" dirty="0" err="1" smtClean="0"/>
              <a:t>ContextTypeName</a:t>
            </a:r>
            <a:r>
              <a:rPr lang="zh-CN" altLang="en-US" dirty="0" smtClean="0"/>
              <a:t>属性设置为包含该数据集合的对象。还可将</a:t>
            </a:r>
            <a:r>
              <a:rPr lang="en-US" dirty="0" err="1" smtClean="0"/>
              <a:t>TableName</a:t>
            </a:r>
            <a:r>
              <a:rPr lang="zh-CN" altLang="en-US" dirty="0" smtClean="0"/>
              <a:t>属性设置为返回该数据集合的属性或字段。</a:t>
            </a:r>
            <a:endParaRPr lang="zh-CN" altLang="en-US" dirty="0"/>
          </a:p>
        </p:txBody>
      </p:sp>
    </p:spTree>
  </p:cSld>
  <p:clrMapOvr>
    <a:masterClrMapping/>
  </p:clrMapOvr>
  <p:transition spd="med">
    <p:diamon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8.4.5  </a:t>
            </a:r>
            <a:r>
              <a:rPr lang="zh-CN" altLang="en-US" b="1" dirty="0" smtClean="0"/>
              <a:t>应用</a:t>
            </a:r>
            <a:r>
              <a:rPr lang="en-US" b="1" dirty="0" err="1" smtClean="0"/>
              <a:t>LinqDataSource</a:t>
            </a:r>
            <a:r>
              <a:rPr lang="zh-CN" altLang="en-US" b="1" dirty="0" smtClean="0"/>
              <a:t>控件</a:t>
            </a:r>
            <a:endParaRPr lang="zh-CN" altLang="en-US" dirty="0"/>
          </a:p>
        </p:txBody>
      </p:sp>
      <p:sp>
        <p:nvSpPr>
          <p:cNvPr id="3" name="内容占位符 2"/>
          <p:cNvSpPr>
            <a:spLocks noGrp="1"/>
          </p:cNvSpPr>
          <p:nvPr>
            <p:ph idx="1"/>
          </p:nvPr>
        </p:nvSpPr>
        <p:spPr/>
        <p:txBody>
          <a:bodyPr>
            <a:normAutofit fontScale="92500" lnSpcReduction="20000"/>
          </a:bodyPr>
          <a:lstStyle/>
          <a:p>
            <a:pPr latinLnBrk="1"/>
            <a:r>
              <a:rPr lang="zh-CN" altLang="en-US" dirty="0" smtClean="0"/>
              <a:t>            在使用</a:t>
            </a:r>
            <a:r>
              <a:rPr lang="en-US" dirty="0" err="1" smtClean="0"/>
              <a:t>LinqDataSource</a:t>
            </a:r>
            <a:r>
              <a:rPr lang="zh-CN" altLang="en-US" dirty="0" smtClean="0"/>
              <a:t>控件查询某数据库时，可以通过在标记文本中设置属性从而在</a:t>
            </a:r>
            <a:r>
              <a:rPr lang="en-US" dirty="0" smtClean="0"/>
              <a:t>ASP.NET</a:t>
            </a:r>
            <a:r>
              <a:rPr lang="zh-CN" altLang="en-US" dirty="0" smtClean="0"/>
              <a:t>网页中使用</a:t>
            </a:r>
            <a:r>
              <a:rPr lang="en-US" dirty="0" smtClean="0"/>
              <a:t>LINQ</a:t>
            </a:r>
            <a:r>
              <a:rPr lang="zh-CN" altLang="en-US" dirty="0" smtClean="0"/>
              <a:t>。</a:t>
            </a:r>
            <a:r>
              <a:rPr lang="en-US" dirty="0" err="1" smtClean="0"/>
              <a:t>LinqDataSource</a:t>
            </a:r>
            <a:r>
              <a:rPr lang="zh-CN" altLang="en-US" dirty="0" smtClean="0"/>
              <a:t>控件使用</a:t>
            </a:r>
            <a:r>
              <a:rPr lang="en-US" dirty="0" smtClean="0"/>
              <a:t>LINQ To SQL</a:t>
            </a:r>
            <a:r>
              <a:rPr lang="zh-CN" altLang="en-US" dirty="0" smtClean="0"/>
              <a:t>来自动生成数据命令。但是，必须首先创建表示该数据库及其表的实体对象。可以使用对象关系设计器或</a:t>
            </a:r>
            <a:r>
              <a:rPr lang="en-US" dirty="0" smtClean="0"/>
              <a:t>SqlMetal.exe</a:t>
            </a:r>
            <a:r>
              <a:rPr lang="zh-CN" altLang="en-US" dirty="0" smtClean="0"/>
              <a:t>实用工具来生成这些对象。然后，可将</a:t>
            </a:r>
            <a:r>
              <a:rPr lang="en-US" dirty="0" err="1" smtClean="0"/>
              <a:t>ContextTypeName</a:t>
            </a:r>
            <a:r>
              <a:rPr lang="zh-CN" altLang="en-US" dirty="0" smtClean="0"/>
              <a:t>属性设置为表示该数据库的对象，将</a:t>
            </a:r>
            <a:r>
              <a:rPr lang="en-US" dirty="0" err="1" smtClean="0"/>
              <a:t>TableName</a:t>
            </a:r>
            <a:r>
              <a:rPr lang="zh-CN" altLang="en-US" dirty="0" smtClean="0"/>
              <a:t>属性设置为表示数据库表的对象。</a:t>
            </a:r>
            <a:r>
              <a:rPr lang="en-US" dirty="0" err="1" smtClean="0"/>
              <a:t>LinqDataSource</a:t>
            </a:r>
            <a:r>
              <a:rPr lang="zh-CN" altLang="en-US" dirty="0" smtClean="0"/>
              <a:t>控件操作数据是有顺序的，一般情况下，是按照如下顺序操作数据的：</a:t>
            </a:r>
            <a:endParaRPr lang="zh-CN" altLang="en-US" dirty="0"/>
          </a:p>
        </p:txBody>
      </p:sp>
    </p:spTree>
  </p:cSld>
  <p:clrMapOvr>
    <a:masterClrMapping/>
  </p:clrMapOvr>
  <p:transition spd="med">
    <p:diamon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8.4.5  </a:t>
            </a:r>
            <a:r>
              <a:rPr lang="zh-CN" altLang="en-US" b="1" dirty="0" smtClean="0"/>
              <a:t>应用</a:t>
            </a:r>
            <a:r>
              <a:rPr lang="en-US" b="1" dirty="0" err="1" smtClean="0"/>
              <a:t>LinqDataSource</a:t>
            </a:r>
            <a:r>
              <a:rPr lang="zh-CN" altLang="en-US" b="1" dirty="0" smtClean="0"/>
              <a:t>控件</a:t>
            </a:r>
            <a:endParaRPr lang="zh-CN" altLang="en-US" dirty="0"/>
          </a:p>
        </p:txBody>
      </p:sp>
      <p:sp>
        <p:nvSpPr>
          <p:cNvPr id="3" name="内容占位符 2"/>
          <p:cNvSpPr>
            <a:spLocks noGrp="1"/>
          </p:cNvSpPr>
          <p:nvPr>
            <p:ph idx="1"/>
          </p:nvPr>
        </p:nvSpPr>
        <p:spPr>
          <a:xfrm>
            <a:off x="304800" y="1554163"/>
            <a:ext cx="8686800" cy="3375035"/>
          </a:xfrm>
        </p:spPr>
        <p:txBody>
          <a:bodyPr>
            <a:normAutofit fontScale="92500" lnSpcReduction="20000"/>
          </a:bodyPr>
          <a:lstStyle/>
          <a:p>
            <a:pPr>
              <a:buFont typeface="Wingdings" pitchFamily="2" charset="2"/>
              <a:buChar char="u"/>
            </a:pPr>
            <a:r>
              <a:rPr lang="en-US" dirty="0" smtClean="0"/>
              <a:t>   Where  </a:t>
            </a:r>
            <a:r>
              <a:rPr lang="zh-CN" altLang="en-US" dirty="0" smtClean="0"/>
              <a:t>指定要返回的数据记录</a:t>
            </a:r>
          </a:p>
          <a:p>
            <a:pPr>
              <a:buFont typeface="Wingdings" pitchFamily="2" charset="2"/>
              <a:buChar char="u"/>
            </a:pPr>
            <a:r>
              <a:rPr lang="en-US" dirty="0" smtClean="0"/>
              <a:t>   Order By  </a:t>
            </a:r>
            <a:r>
              <a:rPr lang="zh-CN" altLang="en-US" dirty="0" smtClean="0"/>
              <a:t>该字段用于排序</a:t>
            </a:r>
          </a:p>
          <a:p>
            <a:pPr>
              <a:buFont typeface="Wingdings" pitchFamily="2" charset="2"/>
              <a:buChar char="u"/>
            </a:pPr>
            <a:r>
              <a:rPr lang="en-US" dirty="0" smtClean="0"/>
              <a:t>   Group By  </a:t>
            </a:r>
            <a:r>
              <a:rPr lang="zh-CN" altLang="en-US" dirty="0" smtClean="0"/>
              <a:t>聚合共享值的数据记录</a:t>
            </a:r>
          </a:p>
          <a:p>
            <a:pPr>
              <a:buFont typeface="Wingdings" pitchFamily="2" charset="2"/>
              <a:buChar char="u"/>
            </a:pPr>
            <a:r>
              <a:rPr lang="en-US" dirty="0" smtClean="0"/>
              <a:t>   Select  </a:t>
            </a:r>
            <a:r>
              <a:rPr lang="zh-CN" altLang="en-US" dirty="0" smtClean="0"/>
              <a:t>指定要返回的字段或属性</a:t>
            </a:r>
          </a:p>
          <a:p>
            <a:pPr>
              <a:buFont typeface="Wingdings" pitchFamily="2" charset="2"/>
              <a:buChar char="u"/>
            </a:pPr>
            <a:r>
              <a:rPr lang="en-US" dirty="0" smtClean="0"/>
              <a:t>   Auto-sort  </a:t>
            </a:r>
            <a:r>
              <a:rPr lang="zh-CN" altLang="en-US" dirty="0" smtClean="0"/>
              <a:t>按用户选定的属性对数据记录进行排序</a:t>
            </a:r>
          </a:p>
          <a:p>
            <a:pPr>
              <a:buFont typeface="Wingdings" pitchFamily="2" charset="2"/>
              <a:buChar char="u"/>
            </a:pPr>
            <a:r>
              <a:rPr lang="en-US" dirty="0" smtClean="0"/>
              <a:t>   Auto-page  </a:t>
            </a:r>
            <a:r>
              <a:rPr lang="zh-CN" altLang="en-US" dirty="0" smtClean="0"/>
              <a:t>检索用户选定的数据记录的子集</a:t>
            </a:r>
          </a:p>
          <a:p>
            <a:endParaRPr lang="zh-CN" altLang="en-US" dirty="0"/>
          </a:p>
        </p:txBody>
      </p:sp>
    </p:spTree>
  </p:cSld>
  <p:clrMapOvr>
    <a:masterClrMapping/>
  </p:clrMapOvr>
  <p:transition spd="med">
    <p:diamon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8.4.5  </a:t>
            </a:r>
            <a:r>
              <a:rPr lang="zh-CN" altLang="en-US" b="1" dirty="0" smtClean="0"/>
              <a:t>应用</a:t>
            </a:r>
            <a:r>
              <a:rPr lang="en-US" b="1" dirty="0" err="1" smtClean="0"/>
              <a:t>LinqDataSource</a:t>
            </a:r>
            <a:r>
              <a:rPr lang="zh-CN" altLang="en-US" b="1" dirty="0" smtClean="0"/>
              <a:t>控件</a:t>
            </a:r>
            <a:endParaRPr lang="zh-CN" altLang="en-US" dirty="0"/>
          </a:p>
        </p:txBody>
      </p:sp>
      <p:sp>
        <p:nvSpPr>
          <p:cNvPr id="3" name="内容占位符 2"/>
          <p:cNvSpPr>
            <a:spLocks noGrp="1"/>
          </p:cNvSpPr>
          <p:nvPr>
            <p:ph idx="1"/>
          </p:nvPr>
        </p:nvSpPr>
        <p:spPr/>
        <p:txBody>
          <a:bodyPr>
            <a:normAutofit fontScale="85000" lnSpcReduction="20000"/>
          </a:bodyPr>
          <a:lstStyle/>
          <a:p>
            <a:pPr latinLnBrk="1"/>
            <a:r>
              <a:rPr lang="en-US" dirty="0" smtClean="0"/>
              <a:t>           </a:t>
            </a:r>
            <a:r>
              <a:rPr lang="en-US" dirty="0" err="1" smtClean="0"/>
              <a:t>LinqDataSource</a:t>
            </a:r>
            <a:r>
              <a:rPr lang="zh-CN" altLang="en-US" dirty="0" smtClean="0"/>
              <a:t>数据源控件可以使用</a:t>
            </a:r>
            <a:r>
              <a:rPr lang="en-US" dirty="0" err="1" smtClean="0"/>
              <a:t>GroupBy</a:t>
            </a:r>
            <a:r>
              <a:rPr lang="zh-CN" altLang="en-US" dirty="0" smtClean="0"/>
              <a:t>属性指定将使用哪些属性来合并具有相同值的数据记录。对数据进行分组时，可以在</a:t>
            </a:r>
            <a:r>
              <a:rPr lang="en-US" dirty="0" smtClean="0"/>
              <a:t>Select</a:t>
            </a:r>
            <a:r>
              <a:rPr lang="zh-CN" altLang="en-US" dirty="0" smtClean="0"/>
              <a:t>属性中包含</a:t>
            </a:r>
            <a:r>
              <a:rPr lang="en-US" dirty="0" smtClean="0"/>
              <a:t>Key</a:t>
            </a:r>
            <a:r>
              <a:rPr lang="zh-CN" altLang="en-US" dirty="0" smtClean="0"/>
              <a:t>和</a:t>
            </a:r>
            <a:r>
              <a:rPr lang="en-US" dirty="0" smtClean="0"/>
              <a:t>It</a:t>
            </a:r>
            <a:r>
              <a:rPr lang="zh-CN" altLang="en-US" dirty="0" smtClean="0"/>
              <a:t>，他们是动态创建的属性。</a:t>
            </a:r>
            <a:r>
              <a:rPr lang="en-US" dirty="0" smtClean="0"/>
              <a:t>Key</a:t>
            </a:r>
            <a:r>
              <a:rPr lang="zh-CN" altLang="en-US" dirty="0" smtClean="0"/>
              <a:t>属性指的是用于对数据分组的一个或多个属性中的值。</a:t>
            </a:r>
            <a:r>
              <a:rPr lang="en-US" dirty="0" smtClean="0"/>
              <a:t>It</a:t>
            </a:r>
            <a:r>
              <a:rPr lang="zh-CN" altLang="en-US" dirty="0" smtClean="0"/>
              <a:t>属性指的是数据分组中各个记录的集合。可以循环访问</a:t>
            </a:r>
            <a:r>
              <a:rPr lang="en-US" dirty="0" smtClean="0"/>
              <a:t>It</a:t>
            </a:r>
            <a:r>
              <a:rPr lang="zh-CN" altLang="en-US" dirty="0" smtClean="0"/>
              <a:t>属性以检索在分组操作中合并的各个记录。</a:t>
            </a:r>
          </a:p>
          <a:p>
            <a:pPr latinLnBrk="1"/>
            <a:r>
              <a:rPr lang="zh-CN" altLang="en-US" smtClean="0"/>
              <a:t>           默认</a:t>
            </a:r>
            <a:r>
              <a:rPr lang="zh-CN" altLang="en-US" dirty="0" smtClean="0"/>
              <a:t>情况下，</a:t>
            </a:r>
            <a:r>
              <a:rPr lang="en-US" dirty="0" err="1" smtClean="0"/>
              <a:t>LinqDataSource</a:t>
            </a:r>
            <a:r>
              <a:rPr lang="zh-CN" altLang="en-US" dirty="0" smtClean="0"/>
              <a:t>控件从数据对象中检索所有属性的值。如果要使用可用属性的子集，可使用</a:t>
            </a:r>
            <a:r>
              <a:rPr lang="en-US" dirty="0" smtClean="0"/>
              <a:t>Select</a:t>
            </a:r>
            <a:r>
              <a:rPr lang="zh-CN" altLang="en-US" dirty="0" smtClean="0"/>
              <a:t>属性来指定要返回的属性。</a:t>
            </a:r>
            <a:r>
              <a:rPr lang="en-US" dirty="0" smtClean="0"/>
              <a:t>Select</a:t>
            </a:r>
            <a:r>
              <a:rPr lang="zh-CN" altLang="en-US" dirty="0" smtClean="0"/>
              <a:t>操作应用于</a:t>
            </a:r>
            <a:r>
              <a:rPr lang="en-US" dirty="0" smtClean="0"/>
              <a:t>Where</a:t>
            </a:r>
            <a:r>
              <a:rPr lang="zh-CN" altLang="en-US" dirty="0" smtClean="0"/>
              <a:t>、</a:t>
            </a:r>
            <a:r>
              <a:rPr lang="en-US" dirty="0" smtClean="0"/>
              <a:t>Order By </a:t>
            </a:r>
            <a:r>
              <a:rPr lang="zh-CN" altLang="en-US" dirty="0" smtClean="0"/>
              <a:t>和</a:t>
            </a:r>
            <a:r>
              <a:rPr lang="en-US" dirty="0" smtClean="0"/>
              <a:t>Group By</a:t>
            </a:r>
            <a:r>
              <a:rPr lang="zh-CN" altLang="en-US" dirty="0" smtClean="0"/>
              <a:t>操作之后。因此，如果在</a:t>
            </a:r>
            <a:r>
              <a:rPr lang="en-US" dirty="0" smtClean="0"/>
              <a:t>Select</a:t>
            </a:r>
            <a:r>
              <a:rPr lang="zh-CN" altLang="en-US" dirty="0" smtClean="0"/>
              <a:t>子句中创建一个别名，则该别名不能用于其他子句。</a:t>
            </a:r>
          </a:p>
          <a:p>
            <a:endParaRPr lang="zh-CN" altLang="en-US" dirty="0"/>
          </a:p>
        </p:txBody>
      </p:sp>
    </p:spTree>
  </p:cSld>
  <p:clrMapOvr>
    <a:masterClrMapping/>
  </p:clrMapOvr>
  <p:transition spd="med">
    <p:diamon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8.1.1  ADO.NET</a:t>
            </a:r>
            <a:r>
              <a:rPr lang="zh-CN" altLang="en-US" b="1" dirty="0" smtClean="0"/>
              <a:t>组成部分</a:t>
            </a:r>
            <a:endParaRPr lang="zh-CN" altLang="en-US" b="1" dirty="0"/>
          </a:p>
        </p:txBody>
      </p:sp>
      <p:sp>
        <p:nvSpPr>
          <p:cNvPr id="3" name="内容占位符 2"/>
          <p:cNvSpPr>
            <a:spLocks noGrp="1"/>
          </p:cNvSpPr>
          <p:nvPr>
            <p:ph idx="1"/>
          </p:nvPr>
        </p:nvSpPr>
        <p:spPr>
          <a:xfrm>
            <a:off x="214282" y="1500174"/>
            <a:ext cx="8715436" cy="4500594"/>
          </a:xfrm>
        </p:spPr>
        <p:txBody>
          <a:bodyPr>
            <a:normAutofit fontScale="77500" lnSpcReduction="20000"/>
          </a:bodyPr>
          <a:lstStyle/>
          <a:p>
            <a:pPr latinLnBrk="1"/>
            <a:r>
              <a:rPr lang="zh-CN" altLang="en-US" dirty="0" smtClean="0"/>
              <a:t>            在</a:t>
            </a:r>
            <a:r>
              <a:rPr lang="en-US" dirty="0" smtClean="0"/>
              <a:t>ADO.NET</a:t>
            </a:r>
            <a:r>
              <a:rPr lang="zh-CN" altLang="en-US" dirty="0" smtClean="0"/>
              <a:t>中可以把类分为</a:t>
            </a:r>
            <a:r>
              <a:rPr lang="en-US" dirty="0" smtClean="0"/>
              <a:t>.NET</a:t>
            </a:r>
            <a:r>
              <a:rPr lang="zh-CN" altLang="en-US" dirty="0" smtClean="0"/>
              <a:t>数据提供者对象和用户对象。提供者对象专用于每一种类型的数据源；提供者的用户对象完全在数据源中实际的读取和写入工作。用户对象是将数据读取到内存中后用来访问和操纵数据的对象。用户对象以非连接方式使用，甚至在数据库连接关闭之后，也可以使用内存中的数据。提供者对象要求使用活动的连接，可以使用他们首先读取数据。</a:t>
            </a:r>
          </a:p>
          <a:p>
            <a:pPr latinLnBrk="1"/>
            <a:r>
              <a:rPr lang="zh-CN" altLang="en-US" dirty="0" smtClean="0"/>
              <a:t>             然后根据需要，通过用户对象使用内存中的数据，或通过使用提供者对象更新数据源中的数据，并将变动写回到数据源中。</a:t>
            </a:r>
            <a:r>
              <a:rPr lang="en-US" dirty="0" smtClean="0"/>
              <a:t>ADO.NET</a:t>
            </a:r>
            <a:r>
              <a:rPr lang="zh-CN" altLang="en-US" dirty="0" smtClean="0"/>
              <a:t>类在</a:t>
            </a:r>
            <a:r>
              <a:rPr lang="en-US" dirty="0" err="1" smtClean="0"/>
              <a:t>System.Data.dll</a:t>
            </a:r>
            <a:r>
              <a:rPr lang="zh-CN" altLang="en-US" dirty="0" smtClean="0"/>
              <a:t>中，并且与</a:t>
            </a:r>
            <a:r>
              <a:rPr lang="en-US" dirty="0" err="1" smtClean="0"/>
              <a:t>System.Xml.dll</a:t>
            </a:r>
            <a:r>
              <a:rPr lang="zh-CN" altLang="en-US" dirty="0" smtClean="0"/>
              <a:t>中的</a:t>
            </a:r>
            <a:r>
              <a:rPr lang="en-US" dirty="0" smtClean="0"/>
              <a:t>XML</a:t>
            </a:r>
            <a:r>
              <a:rPr lang="zh-CN" altLang="en-US" dirty="0" smtClean="0"/>
              <a:t>类集成。当编译使用</a:t>
            </a:r>
            <a:r>
              <a:rPr lang="en-US" dirty="0" err="1" smtClean="0"/>
              <a:t>System.Data</a:t>
            </a:r>
            <a:r>
              <a:rPr lang="zh-CN" altLang="en-US" dirty="0" smtClean="0"/>
              <a:t>命名空间的代码时，将引用</a:t>
            </a:r>
            <a:r>
              <a:rPr lang="en-US" dirty="0" err="1" smtClean="0"/>
              <a:t>System.Data.dll</a:t>
            </a:r>
            <a:r>
              <a:rPr lang="zh-CN" altLang="en-US" dirty="0" smtClean="0"/>
              <a:t>和</a:t>
            </a:r>
            <a:r>
              <a:rPr lang="en-US" dirty="0" err="1" smtClean="0"/>
              <a:t>System.Xml.dll</a:t>
            </a:r>
            <a:r>
              <a:rPr lang="zh-CN" altLang="en-US" dirty="0" smtClean="0"/>
              <a:t>。</a:t>
            </a:r>
          </a:p>
          <a:p>
            <a:pPr latinLnBrk="1"/>
            <a:endParaRPr lang="zh-CN" altLang="en-US" dirty="0"/>
          </a:p>
        </p:txBody>
      </p:sp>
    </p:spTree>
  </p:cSld>
  <p:clrMapOvr>
    <a:masterClrMapping/>
  </p:clrMapOvr>
  <p:transition spd="med">
    <p:diamon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8.1.1  ADO.NET</a:t>
            </a:r>
            <a:r>
              <a:rPr lang="zh-CN" altLang="en-US" b="1" dirty="0" smtClean="0"/>
              <a:t>组成部分</a:t>
            </a:r>
            <a:endParaRPr lang="zh-CN" altLang="en-US" dirty="0"/>
          </a:p>
        </p:txBody>
      </p:sp>
      <p:sp>
        <p:nvSpPr>
          <p:cNvPr id="6" name="内容占位符 5"/>
          <p:cNvSpPr>
            <a:spLocks noGrp="1"/>
          </p:cNvSpPr>
          <p:nvPr>
            <p:ph idx="1"/>
          </p:nvPr>
        </p:nvSpPr>
        <p:spPr>
          <a:xfrm>
            <a:off x="214282" y="1151822"/>
            <a:ext cx="8686800" cy="4976747"/>
          </a:xfrm>
          <a:prstGeom prst="rect">
            <a:avLst/>
          </a:prstGeom>
        </p:spPr>
        <p:txBody>
          <a:bodyPr wrap="square">
            <a:spAutoFit/>
          </a:bodyPr>
          <a:lstStyle/>
          <a:p>
            <a:r>
              <a:rPr lang="zh-CN" altLang="en-US" sz="2400" dirty="0" smtClean="0"/>
              <a:t>            </a:t>
            </a:r>
            <a:endParaRPr lang="en-US" altLang="zh-CN" sz="2400" dirty="0" smtClean="0"/>
          </a:p>
          <a:p>
            <a:pPr>
              <a:buFont typeface="Wingdings" pitchFamily="2" charset="2"/>
              <a:buChar char="u"/>
            </a:pPr>
            <a:r>
              <a:rPr lang="zh-CN" altLang="en-US" sz="2700" dirty="0" smtClean="0"/>
              <a:t>提供者对象</a:t>
            </a:r>
          </a:p>
          <a:p>
            <a:pPr latinLnBrk="1"/>
            <a:r>
              <a:rPr lang="zh-CN" altLang="en-US" sz="2700" dirty="0" smtClean="0"/>
              <a:t>            提供者对象是在每一个</a:t>
            </a:r>
            <a:r>
              <a:rPr lang="en-US" sz="2700" dirty="0" smtClean="0"/>
              <a:t>.NET</a:t>
            </a:r>
            <a:r>
              <a:rPr lang="zh-CN" altLang="en-US" sz="2700" dirty="0" smtClean="0"/>
              <a:t>数据提供者中定义的对象，其名称前带有专用于提供者的名称。因此，用于</a:t>
            </a:r>
            <a:r>
              <a:rPr lang="en-US" sz="2700" dirty="0" smtClean="0"/>
              <a:t>OLE DB</a:t>
            </a:r>
            <a:r>
              <a:rPr lang="zh-CN" altLang="en-US" sz="2700" dirty="0" smtClean="0"/>
              <a:t>提供者的实际连接对象就是</a:t>
            </a:r>
            <a:r>
              <a:rPr lang="en-US" sz="2700" dirty="0" err="1" smtClean="0"/>
              <a:t>OleDBConnection</a:t>
            </a:r>
            <a:r>
              <a:rPr lang="zh-CN" altLang="en-US" sz="2700" dirty="0" smtClean="0"/>
              <a:t>；用于</a:t>
            </a:r>
            <a:r>
              <a:rPr lang="en-US" sz="2700" dirty="0" smtClean="0"/>
              <a:t>SQL Server.NET</a:t>
            </a:r>
            <a:r>
              <a:rPr lang="zh-CN" altLang="en-US" sz="2700" dirty="0" smtClean="0"/>
              <a:t>提供者的类就是</a:t>
            </a:r>
            <a:r>
              <a:rPr lang="en-US" sz="2700" dirty="0" err="1" smtClean="0"/>
              <a:t>SqlConnection</a:t>
            </a:r>
            <a:r>
              <a:rPr lang="zh-CN" altLang="en-US" sz="2700" dirty="0" smtClean="0"/>
              <a:t>，</a:t>
            </a:r>
            <a:r>
              <a:rPr lang="en-US" sz="2700" dirty="0" smtClean="0"/>
              <a:t>ODBC .NET</a:t>
            </a:r>
            <a:r>
              <a:rPr lang="zh-CN" altLang="en-US" sz="2700" dirty="0" smtClean="0"/>
              <a:t>提供者的连接类就是</a:t>
            </a:r>
            <a:r>
              <a:rPr lang="en-US" sz="2700" dirty="0" err="1" smtClean="0"/>
              <a:t>OdbcConnection</a:t>
            </a:r>
            <a:r>
              <a:rPr lang="zh-CN" altLang="en-US" sz="2700" dirty="0" smtClean="0"/>
              <a:t>。</a:t>
            </a:r>
          </a:p>
          <a:p>
            <a:pPr>
              <a:buFont typeface="Wingdings" pitchFamily="2" charset="2"/>
              <a:buChar char="u"/>
            </a:pPr>
            <a:r>
              <a:rPr lang="zh-CN" altLang="en-US" sz="2700" dirty="0" smtClean="0"/>
              <a:t>用户对象</a:t>
            </a:r>
          </a:p>
          <a:p>
            <a:pPr latinLnBrk="1"/>
            <a:r>
              <a:rPr lang="zh-CN" altLang="en-US" sz="2700" dirty="0" smtClean="0"/>
              <a:t>           用户对象即为用于定义</a:t>
            </a:r>
            <a:r>
              <a:rPr lang="en-US" sz="2700" dirty="0" smtClean="0"/>
              <a:t>ADO.NET</a:t>
            </a:r>
            <a:r>
              <a:rPr lang="zh-CN" altLang="en-US" sz="2700" dirty="0" smtClean="0"/>
              <a:t>断开的、用户端的对象</a:t>
            </a:r>
            <a:r>
              <a:rPr lang="zh-CN" altLang="en-US" sz="2400" dirty="0" smtClean="0"/>
              <a:t>。</a:t>
            </a:r>
          </a:p>
          <a:p>
            <a:pPr algn="ctr"/>
            <a:endParaRPr lang="zh-CN" altLang="en-US" sz="2400" dirty="0"/>
          </a:p>
        </p:txBody>
      </p:sp>
    </p:spTree>
  </p:cSld>
  <p:clrMapOvr>
    <a:masterClrMapping/>
  </p:clrMapOvr>
  <p:transition spd="med">
    <p:diamon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8.1.2  ADO.NET</a:t>
            </a:r>
            <a:r>
              <a:rPr lang="zh-CN" altLang="en-US" b="1" dirty="0" smtClean="0"/>
              <a:t>结构</a:t>
            </a:r>
            <a:endParaRPr lang="zh-CN" altLang="en-US" b="1" dirty="0"/>
          </a:p>
        </p:txBody>
      </p:sp>
      <p:sp>
        <p:nvSpPr>
          <p:cNvPr id="5" name="内容占位符 4"/>
          <p:cNvSpPr>
            <a:spLocks noGrp="1"/>
          </p:cNvSpPr>
          <p:nvPr>
            <p:ph idx="1"/>
          </p:nvPr>
        </p:nvSpPr>
        <p:spPr>
          <a:xfrm>
            <a:off x="214282" y="1428736"/>
            <a:ext cx="8777318" cy="4429155"/>
          </a:xfrm>
        </p:spPr>
        <p:txBody>
          <a:bodyPr>
            <a:normAutofit fontScale="92500" lnSpcReduction="20000"/>
          </a:bodyPr>
          <a:lstStyle/>
          <a:p>
            <a:pPr latinLnBrk="1"/>
            <a:r>
              <a:rPr lang="zh-CN" altLang="en-US" dirty="0" smtClean="0"/>
              <a:t>           </a:t>
            </a:r>
            <a:r>
              <a:rPr lang="en-US" dirty="0" smtClean="0"/>
              <a:t>ADO.NET</a:t>
            </a:r>
            <a:r>
              <a:rPr lang="zh-CN" altLang="en-US" dirty="0" smtClean="0"/>
              <a:t>包含两个核心组件，</a:t>
            </a:r>
            <a:r>
              <a:rPr lang="en-US" dirty="0" err="1" smtClean="0"/>
              <a:t>DataSet</a:t>
            </a:r>
            <a:r>
              <a:rPr lang="zh-CN" altLang="en-US" dirty="0" smtClean="0"/>
              <a:t>和</a:t>
            </a:r>
            <a:r>
              <a:rPr lang="en-US" dirty="0" smtClean="0"/>
              <a:t>.NET Framework</a:t>
            </a:r>
            <a:r>
              <a:rPr lang="zh-CN" altLang="en-US" dirty="0" smtClean="0"/>
              <a:t>数据提供程序。</a:t>
            </a:r>
            <a:r>
              <a:rPr lang="en-US" dirty="0" smtClean="0"/>
              <a:t>.NET Framework</a:t>
            </a:r>
            <a:r>
              <a:rPr lang="zh-CN" altLang="en-US" dirty="0" smtClean="0"/>
              <a:t>数据提供程序包括</a:t>
            </a:r>
            <a:r>
              <a:rPr lang="en-US" dirty="0" smtClean="0"/>
              <a:t>Connection</a:t>
            </a:r>
            <a:r>
              <a:rPr lang="zh-CN" altLang="en-US" dirty="0" smtClean="0"/>
              <a:t>对象、</a:t>
            </a:r>
            <a:r>
              <a:rPr lang="en-US" dirty="0" smtClean="0"/>
              <a:t>Command</a:t>
            </a:r>
            <a:r>
              <a:rPr lang="zh-CN" altLang="en-US" dirty="0" smtClean="0"/>
              <a:t>对象、</a:t>
            </a:r>
            <a:r>
              <a:rPr lang="en-US" dirty="0" err="1" smtClean="0"/>
              <a:t>DataReader</a:t>
            </a:r>
            <a:r>
              <a:rPr lang="zh-CN" altLang="en-US" dirty="0" smtClean="0"/>
              <a:t>对象和</a:t>
            </a:r>
            <a:r>
              <a:rPr lang="en-US" dirty="0" err="1" smtClean="0"/>
              <a:t>DataAdapter</a:t>
            </a:r>
            <a:r>
              <a:rPr lang="zh-CN" altLang="en-US" dirty="0" smtClean="0"/>
              <a:t>对象，而</a:t>
            </a:r>
            <a:r>
              <a:rPr lang="en-US" dirty="0" err="1" smtClean="0"/>
              <a:t>DataSet</a:t>
            </a:r>
            <a:r>
              <a:rPr lang="zh-CN" altLang="en-US" dirty="0" smtClean="0"/>
              <a:t>包含</a:t>
            </a:r>
            <a:r>
              <a:rPr lang="en-US" dirty="0" err="1" smtClean="0"/>
              <a:t>DataTable</a:t>
            </a:r>
            <a:r>
              <a:rPr lang="zh-CN" altLang="en-US" dirty="0" smtClean="0"/>
              <a:t>对象集合和</a:t>
            </a:r>
            <a:r>
              <a:rPr lang="en-US" dirty="0" err="1" smtClean="0"/>
              <a:t>DataRelation</a:t>
            </a:r>
            <a:r>
              <a:rPr lang="zh-CN" altLang="en-US" dirty="0" smtClean="0"/>
              <a:t>对象集合。</a:t>
            </a:r>
            <a:r>
              <a:rPr lang="en-US" dirty="0" smtClean="0"/>
              <a:t>.NET Framework</a:t>
            </a:r>
            <a:r>
              <a:rPr lang="zh-CN" altLang="en-US" dirty="0" smtClean="0"/>
              <a:t>数据是提供程序用于连接数据源、执行</a:t>
            </a:r>
            <a:r>
              <a:rPr lang="en-US" dirty="0" smtClean="0"/>
              <a:t>SQL</a:t>
            </a:r>
            <a:r>
              <a:rPr lang="zh-CN" altLang="en-US" dirty="0" smtClean="0"/>
              <a:t>语句命令和检索数据。检索到的数据既可以直接处理，也可以放入</a:t>
            </a:r>
            <a:r>
              <a:rPr lang="en-US" dirty="0" err="1" smtClean="0"/>
              <a:t>DataSet</a:t>
            </a:r>
            <a:r>
              <a:rPr lang="zh-CN" altLang="en-US" dirty="0" smtClean="0"/>
              <a:t>对象中。</a:t>
            </a:r>
            <a:r>
              <a:rPr lang="en-US" dirty="0" smtClean="0"/>
              <a:t>.NET Framework</a:t>
            </a:r>
            <a:r>
              <a:rPr lang="zh-CN" altLang="en-US" dirty="0" smtClean="0"/>
              <a:t>数据提供通过在</a:t>
            </a:r>
            <a:r>
              <a:rPr lang="en-US" dirty="0" err="1" smtClean="0"/>
              <a:t>DataAdapter</a:t>
            </a:r>
            <a:r>
              <a:rPr lang="zh-CN" altLang="en-US" dirty="0" smtClean="0"/>
              <a:t>对象和</a:t>
            </a:r>
            <a:r>
              <a:rPr lang="en-US" dirty="0" err="1" smtClean="0"/>
              <a:t>DataSet</a:t>
            </a:r>
            <a:r>
              <a:rPr lang="zh-CN" altLang="en-US" dirty="0" smtClean="0"/>
              <a:t>对象集合之间建立联系，</a:t>
            </a:r>
            <a:r>
              <a:rPr lang="en-US" dirty="0" smtClean="0"/>
              <a:t>ADO.NET</a:t>
            </a:r>
            <a:r>
              <a:rPr lang="zh-CN" altLang="en-US" dirty="0" smtClean="0"/>
              <a:t>的对象模型如图</a:t>
            </a:r>
            <a:r>
              <a:rPr lang="en-US" dirty="0" smtClean="0"/>
              <a:t>8-1</a:t>
            </a:r>
            <a:r>
              <a:rPr lang="zh-CN" altLang="en-US" dirty="0" smtClean="0"/>
              <a:t>所示。</a:t>
            </a:r>
          </a:p>
          <a:p>
            <a:pPr latinLnBrk="1"/>
            <a:endParaRPr lang="zh-CN" altLang="en-US" dirty="0" smtClean="0"/>
          </a:p>
          <a:p>
            <a:endParaRPr lang="zh-CN" altLang="en-US" dirty="0"/>
          </a:p>
        </p:txBody>
      </p:sp>
    </p:spTree>
  </p:cSld>
  <p:clrMapOvr>
    <a:masterClrMapping/>
  </p:clrMapOvr>
  <p:transition spd="med">
    <p:diamon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8.1.2  ADO.NET</a:t>
            </a:r>
            <a:r>
              <a:rPr lang="zh-CN" altLang="en-US" b="1" dirty="0" smtClean="0"/>
              <a:t>结构</a:t>
            </a:r>
            <a:endParaRPr lang="zh-CN" altLang="en-US" b="1" dirty="0"/>
          </a:p>
        </p:txBody>
      </p:sp>
      <p:sp>
        <p:nvSpPr>
          <p:cNvPr id="3" name="内容占位符 2"/>
          <p:cNvSpPr>
            <a:spLocks noGrp="1"/>
          </p:cNvSpPr>
          <p:nvPr>
            <p:ph idx="1"/>
          </p:nvPr>
        </p:nvSpPr>
        <p:spPr>
          <a:xfrm>
            <a:off x="285720" y="1357298"/>
            <a:ext cx="8858280" cy="5500701"/>
          </a:xfrm>
        </p:spPr>
        <p:txBody>
          <a:bodyPr>
            <a:normAutofit/>
          </a:bodyPr>
          <a:lstStyle/>
          <a:p>
            <a:pPr latinLnBrk="1"/>
            <a:endParaRPr lang="en-US" altLang="zh-CN" dirty="0" smtClean="0"/>
          </a:p>
          <a:p>
            <a:pPr latinLnBrk="1"/>
            <a:endParaRPr lang="en-US" altLang="zh-CN" dirty="0" smtClean="0"/>
          </a:p>
          <a:p>
            <a:pPr latinLnBrk="1"/>
            <a:endParaRPr lang="en-US" altLang="zh-CN" dirty="0" smtClean="0"/>
          </a:p>
          <a:p>
            <a:pPr latinLnBrk="1"/>
            <a:endParaRPr lang="en-US" altLang="zh-CN" dirty="0" smtClean="0"/>
          </a:p>
          <a:p>
            <a:pPr latinLnBrk="1"/>
            <a:endParaRPr lang="en-US" altLang="zh-CN" dirty="0" smtClean="0"/>
          </a:p>
          <a:p>
            <a:pPr latinLnBrk="1"/>
            <a:endParaRPr lang="en-US" altLang="zh-CN" dirty="0" smtClean="0"/>
          </a:p>
          <a:p>
            <a:pPr latinLnBrk="1"/>
            <a:endParaRPr lang="en-US" altLang="zh-CN" dirty="0" smtClean="0"/>
          </a:p>
          <a:p>
            <a:pPr latinLnBrk="1"/>
            <a:endParaRPr lang="en-US" altLang="zh-CN" dirty="0" smtClean="0"/>
          </a:p>
          <a:p>
            <a:pPr latinLnBrk="1"/>
            <a:endParaRPr lang="en-US" altLang="zh-CN" dirty="0" smtClean="0"/>
          </a:p>
          <a:p>
            <a:pPr latinLnBrk="1"/>
            <a:endParaRPr lang="en-US" altLang="zh-CN" dirty="0" smtClean="0"/>
          </a:p>
          <a:p>
            <a:pPr latinLnBrk="1"/>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571472" y="1428736"/>
            <a:ext cx="7858180" cy="4655802"/>
          </a:xfrm>
          <a:prstGeom prst="rect">
            <a:avLst/>
          </a:prstGeom>
          <a:noFill/>
          <a:ln w="9525">
            <a:noFill/>
            <a:miter lim="800000"/>
            <a:headEnd/>
            <a:tailEnd/>
          </a:ln>
        </p:spPr>
      </p:pic>
      <p:sp>
        <p:nvSpPr>
          <p:cNvPr id="5" name="矩形 4"/>
          <p:cNvSpPr/>
          <p:nvPr/>
        </p:nvSpPr>
        <p:spPr>
          <a:xfrm>
            <a:off x="2928926" y="5857892"/>
            <a:ext cx="3571900" cy="461665"/>
          </a:xfrm>
          <a:prstGeom prst="rect">
            <a:avLst/>
          </a:prstGeom>
        </p:spPr>
        <p:txBody>
          <a:bodyPr wrap="square">
            <a:spAutoFit/>
          </a:bodyPr>
          <a:lstStyle/>
          <a:p>
            <a:pPr algn="ctr" latinLnBrk="1"/>
            <a:r>
              <a:rPr lang="zh-CN" altLang="en-US" sz="2400" dirty="0" smtClean="0"/>
              <a:t>图</a:t>
            </a:r>
            <a:r>
              <a:rPr lang="en-US" sz="2400" dirty="0" smtClean="0"/>
              <a:t>8-1  ADO.NET</a:t>
            </a:r>
            <a:r>
              <a:rPr lang="zh-CN" altLang="en-US" sz="2400" dirty="0" smtClean="0"/>
              <a:t>对象模型</a:t>
            </a:r>
          </a:p>
        </p:txBody>
      </p:sp>
    </p:spTree>
  </p:cSld>
  <p:clrMapOvr>
    <a:masterClrMapping/>
  </p:clrMapOvr>
  <p:transition spd="med">
    <p:diamon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lang="en-US" b="1" dirty="0" smtClean="0"/>
              <a:t>8.1.2  ADO.NET</a:t>
            </a:r>
            <a:r>
              <a:rPr lang="zh-CN" altLang="en-US" b="1" dirty="0" smtClean="0"/>
              <a:t>结构</a:t>
            </a:r>
            <a:endParaRPr lang="zh-CN" altLang="en-US" b="1" dirty="0"/>
          </a:p>
        </p:txBody>
      </p:sp>
      <p:sp>
        <p:nvSpPr>
          <p:cNvPr id="3" name="内容占位符 2"/>
          <p:cNvSpPr>
            <a:spLocks noGrp="1"/>
          </p:cNvSpPr>
          <p:nvPr>
            <p:ph idx="1"/>
          </p:nvPr>
        </p:nvSpPr>
        <p:spPr>
          <a:xfrm>
            <a:off x="285720" y="1357299"/>
            <a:ext cx="8705880" cy="3429023"/>
          </a:xfrm>
        </p:spPr>
        <p:txBody>
          <a:bodyPr>
            <a:normAutofit fontScale="92500" lnSpcReduction="20000"/>
          </a:bodyPr>
          <a:lstStyle/>
          <a:p>
            <a:pPr latinLnBrk="1"/>
            <a:r>
              <a:rPr lang="zh-CN" altLang="en-US" dirty="0" smtClean="0"/>
              <a:t>          在</a:t>
            </a:r>
            <a:r>
              <a:rPr lang="en-US" dirty="0" smtClean="0"/>
              <a:t>ADO.NET</a:t>
            </a:r>
            <a:r>
              <a:rPr lang="zh-CN" altLang="en-US" dirty="0" smtClean="0"/>
              <a:t>对象模型中有</a:t>
            </a:r>
            <a:r>
              <a:rPr lang="en-US" dirty="0" smtClean="0"/>
              <a:t>5</a:t>
            </a:r>
            <a:r>
              <a:rPr lang="zh-CN" altLang="en-US" dirty="0" smtClean="0"/>
              <a:t>个主要的组件，分别是</a:t>
            </a:r>
            <a:r>
              <a:rPr lang="en-US" dirty="0" smtClean="0"/>
              <a:t>Connection</a:t>
            </a:r>
            <a:r>
              <a:rPr lang="zh-CN" altLang="en-US" dirty="0" smtClean="0"/>
              <a:t>对象、</a:t>
            </a:r>
            <a:r>
              <a:rPr lang="en-US" dirty="0" smtClean="0"/>
              <a:t>Command</a:t>
            </a:r>
            <a:r>
              <a:rPr lang="zh-CN" altLang="en-US" dirty="0" smtClean="0"/>
              <a:t>对象、</a:t>
            </a:r>
            <a:r>
              <a:rPr lang="en-US" dirty="0" err="1" smtClean="0"/>
              <a:t>DataAdapter</a:t>
            </a:r>
            <a:r>
              <a:rPr lang="zh-CN" altLang="en-US" dirty="0" smtClean="0"/>
              <a:t>、</a:t>
            </a:r>
            <a:r>
              <a:rPr lang="en-US" dirty="0" err="1" smtClean="0"/>
              <a:t>DataSet</a:t>
            </a:r>
            <a:r>
              <a:rPr lang="zh-CN" altLang="en-US" dirty="0" smtClean="0"/>
              <a:t>以及</a:t>
            </a:r>
            <a:r>
              <a:rPr lang="en-US" dirty="0" err="1" smtClean="0"/>
              <a:t>DataReader</a:t>
            </a:r>
            <a:r>
              <a:rPr lang="zh-CN" altLang="en-US" dirty="0" smtClean="0"/>
              <a:t>。这些组件中负责建立联机和数据操作的部分我们称为数据操作组件，分别由</a:t>
            </a:r>
            <a:r>
              <a:rPr lang="en-US" dirty="0" smtClean="0"/>
              <a:t>Connection</a:t>
            </a:r>
            <a:r>
              <a:rPr lang="zh-CN" altLang="en-US" dirty="0" smtClean="0"/>
              <a:t>对象、</a:t>
            </a:r>
            <a:r>
              <a:rPr lang="en-US" dirty="0" smtClean="0"/>
              <a:t>Command</a:t>
            </a:r>
            <a:r>
              <a:rPr lang="zh-CN" altLang="en-US" dirty="0" smtClean="0"/>
              <a:t>对象、</a:t>
            </a:r>
            <a:r>
              <a:rPr lang="en-US" dirty="0" err="1" smtClean="0"/>
              <a:t>DataAdapter</a:t>
            </a:r>
            <a:r>
              <a:rPr lang="zh-CN" altLang="en-US" dirty="0" smtClean="0"/>
              <a:t>对象以及</a:t>
            </a:r>
            <a:r>
              <a:rPr lang="en-US" dirty="0" err="1" smtClean="0"/>
              <a:t>DataReader</a:t>
            </a:r>
            <a:r>
              <a:rPr lang="zh-CN" altLang="en-US" dirty="0" smtClean="0"/>
              <a:t>对象所组成。数据操作组件最主要是当作</a:t>
            </a:r>
            <a:r>
              <a:rPr lang="en-US" dirty="0" err="1" smtClean="0"/>
              <a:t>DataSet</a:t>
            </a:r>
            <a:r>
              <a:rPr lang="zh-CN" altLang="en-US" dirty="0" smtClean="0"/>
              <a:t>对象以及数据源之间的桥梁，负责将数据源中的数据取出后写入</a:t>
            </a:r>
            <a:r>
              <a:rPr lang="en-US" dirty="0" err="1" smtClean="0"/>
              <a:t>DataSet</a:t>
            </a:r>
            <a:r>
              <a:rPr lang="zh-CN" altLang="en-US" dirty="0" smtClean="0"/>
              <a:t>对象中，以及将数据存回数据源的工作。</a:t>
            </a:r>
            <a:endParaRPr lang="zh-CN" altLang="en-US" dirty="0"/>
          </a:p>
        </p:txBody>
      </p:sp>
    </p:spTree>
  </p:cSld>
  <p:clrMapOvr>
    <a:masterClrMapping/>
  </p:clrMapOvr>
  <p:transition spd="med">
    <p:diamond/>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华丽">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590</TotalTime>
  <Words>5223</Words>
  <Application>Microsoft Office PowerPoint</Application>
  <PresentationFormat>全屏显示(4:3)</PresentationFormat>
  <Paragraphs>275</Paragraphs>
  <Slides>47</Slides>
  <Notes>0</Notes>
  <HiddenSlides>0</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跋涉</vt:lpstr>
      <vt:lpstr>幻灯片 1</vt:lpstr>
      <vt:lpstr>内容摘要</vt:lpstr>
      <vt:lpstr>学习目标</vt:lpstr>
      <vt:lpstr>8.1  ADO.NET概述</vt:lpstr>
      <vt:lpstr>8.1.1  ADO.NET组成部分</vt:lpstr>
      <vt:lpstr>8.1.1  ADO.NET组成部分</vt:lpstr>
      <vt:lpstr>8.1.2  ADO.NET结构</vt:lpstr>
      <vt:lpstr>8.1.2  ADO.NET结构</vt:lpstr>
      <vt:lpstr>8.1.2  ADO.NET结构</vt:lpstr>
      <vt:lpstr>8.1.3  ADO.NET命名空间</vt:lpstr>
      <vt:lpstr>8.2  ADO.NET对象</vt:lpstr>
      <vt:lpstr>8.2.1  Connection对象</vt:lpstr>
      <vt:lpstr>8.2.1  Connection对象</vt:lpstr>
      <vt:lpstr>8.2.1  Connection对象</vt:lpstr>
      <vt:lpstr>8.2.1  Connection对象</vt:lpstr>
      <vt:lpstr>8.2.2  Command对象</vt:lpstr>
      <vt:lpstr>8.2.2  Command对象</vt:lpstr>
      <vt:lpstr>8.2.2  Command对象</vt:lpstr>
      <vt:lpstr>8.2.2  Command对象</vt:lpstr>
      <vt:lpstr>8.2.2  Command对象</vt:lpstr>
      <vt:lpstr>8.2.3  DataReader对象</vt:lpstr>
      <vt:lpstr>8.2.3  DataReader对象</vt:lpstr>
      <vt:lpstr>8.2.4  DataAdapter和DataSet对象</vt:lpstr>
      <vt:lpstr>8.2.4  DataAdapter和DataSet对象</vt:lpstr>
      <vt:lpstr>8.2.4  DataAdapter和DataSet对象</vt:lpstr>
      <vt:lpstr>8.2.4  DataAdapter和DataSet对象</vt:lpstr>
      <vt:lpstr>8.2.4  DataAdapter和DataSet对象</vt:lpstr>
      <vt:lpstr>8.2.5  DataTable对象</vt:lpstr>
      <vt:lpstr>8.2.6  Parameter对象</vt:lpstr>
      <vt:lpstr>8.3.1  执行批量复制操作</vt:lpstr>
      <vt:lpstr>8.3.1  执行批量复制操作</vt:lpstr>
      <vt:lpstr>8.3.2  多活动结果集</vt:lpstr>
      <vt:lpstr>8.3.2  多活动结果集</vt:lpstr>
      <vt:lpstr>8.4  LINQ</vt:lpstr>
      <vt:lpstr>8.4.1  LINQ概述</vt:lpstr>
      <vt:lpstr>8.4.1  LINQ概述</vt:lpstr>
      <vt:lpstr>8.4.2  LINQ基础用法</vt:lpstr>
      <vt:lpstr>8.4.2  LINQ基础用法</vt:lpstr>
      <vt:lpstr>8.4.2  LINQ基础用法</vt:lpstr>
      <vt:lpstr>8.4.3  LINQ简单操作</vt:lpstr>
      <vt:lpstr>8.4.3  LINQ简单操作</vt:lpstr>
      <vt:lpstr>8.4.4  LinqDataSource控件概述</vt:lpstr>
      <vt:lpstr>8.4.4  LinqDataSource控件概述</vt:lpstr>
      <vt:lpstr>8.4.5  应用LinqDataSource控件</vt:lpstr>
      <vt:lpstr>8.4.5  应用LinqDataSource控件</vt:lpstr>
      <vt:lpstr>8.4.5  应用LinqDataSource控件</vt:lpstr>
      <vt:lpstr>8.4.5  应用LinqDataSource控件</vt:lpstr>
    </vt:vector>
  </TitlesOfParts>
  <Company>WwW.YlmF.CoM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YlmF</dc:creator>
  <cp:lastModifiedBy>YlmF</cp:lastModifiedBy>
  <cp:revision>78</cp:revision>
  <dcterms:created xsi:type="dcterms:W3CDTF">2009-07-13T02:09:35Z</dcterms:created>
  <dcterms:modified xsi:type="dcterms:W3CDTF">2009-07-14T06:40:21Z</dcterms:modified>
</cp:coreProperties>
</file>