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  <p:sldMasterId id="2147483655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embeddedFontLst>
    <p:embeddedFont>
      <p:font typeface="Roboto Light" panose="020B0604020202020204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Trebuchet MS" panose="020B0603020202020204" pitchFamily="34" charset="0"/>
      <p:regular r:id="rId35"/>
      <p:bold r:id="rId36"/>
      <p:italic r:id="rId37"/>
      <p:boldItalic r:id="rId38"/>
    </p:embeddedFont>
    <p:embeddedFont>
      <p:font typeface="Lemon" panose="020B0604020202020204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73">
          <p15:clr>
            <a:srgbClr val="A4A3A4"/>
          </p15:clr>
        </p15:guide>
        <p15:guide id="2" pos="2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05E635-9F24-439B-9F1B-53B4B756E1D2}">
  <a:tblStyle styleId="{9505E635-9F24-439B-9F1B-53B4B756E1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312"/>
      </p:cViewPr>
      <p:guideLst>
        <p:guide orient="horz" pos="773"/>
        <p:guide pos="2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typical medical dictionary contains more than 100,000 entries, which limits our prediction capability on a more general case.</a:t>
            </a:r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4967110" y="1557867"/>
            <a:ext cx="6795913" cy="2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Calibri"/>
              <a:buNone/>
              <a:defRPr sz="36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4967109" y="4275667"/>
            <a:ext cx="6795913" cy="1202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16666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4967110" y="1557867"/>
            <a:ext cx="6795913" cy="2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Calibri"/>
              <a:buNone/>
              <a:defRPr sz="36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4967109" y="4275667"/>
            <a:ext cx="6795913" cy="1202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16666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" y="1413933"/>
            <a:ext cx="11830756" cy="47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Merriweather Sans"/>
              <a:buChar char="•"/>
              <a:defRPr sz="21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1950" algn="l" rtl="0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7733" cy="9913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EEB21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7733" cy="9913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EEB21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04801" y="1600200"/>
            <a:ext cx="5588000" cy="4621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6084714" y="1600200"/>
            <a:ext cx="5802487" cy="4621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-picture layout">
  <p:cSld name="4-picture layou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7733" cy="9913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EEB21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pic" idx="2"/>
          </p:nvPr>
        </p:nvSpPr>
        <p:spPr>
          <a:xfrm>
            <a:off x="338666" y="1371600"/>
            <a:ext cx="5621868" cy="2253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pic" idx="3"/>
          </p:nvPr>
        </p:nvSpPr>
        <p:spPr>
          <a:xfrm>
            <a:off x="6208889" y="1371600"/>
            <a:ext cx="5610579" cy="2253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pic" idx="4"/>
          </p:nvPr>
        </p:nvSpPr>
        <p:spPr>
          <a:xfrm>
            <a:off x="338666" y="3784601"/>
            <a:ext cx="5621868" cy="245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5"/>
          </p:nvPr>
        </p:nvSpPr>
        <p:spPr>
          <a:xfrm>
            <a:off x="6208889" y="3784600"/>
            <a:ext cx="5610579" cy="24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-picture layout">
  <p:cSld name="9-picture layou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7733" cy="9913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EEB21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pic" idx="2"/>
          </p:nvPr>
        </p:nvSpPr>
        <p:spPr>
          <a:xfrm>
            <a:off x="349956" y="1329267"/>
            <a:ext cx="3668888" cy="1400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pic" idx="3"/>
          </p:nvPr>
        </p:nvSpPr>
        <p:spPr>
          <a:xfrm>
            <a:off x="8123701" y="1329267"/>
            <a:ext cx="3740924" cy="1400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pic" idx="4"/>
          </p:nvPr>
        </p:nvSpPr>
        <p:spPr>
          <a:xfrm>
            <a:off x="4176890" y="1329267"/>
            <a:ext cx="3826933" cy="1400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pic" idx="5"/>
          </p:nvPr>
        </p:nvSpPr>
        <p:spPr>
          <a:xfrm>
            <a:off x="349956" y="2946400"/>
            <a:ext cx="3668888" cy="1514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pic" idx="6"/>
          </p:nvPr>
        </p:nvSpPr>
        <p:spPr>
          <a:xfrm>
            <a:off x="8123701" y="2946400"/>
            <a:ext cx="3740924" cy="1514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pic" idx="7"/>
          </p:nvPr>
        </p:nvSpPr>
        <p:spPr>
          <a:xfrm>
            <a:off x="4176890" y="2946400"/>
            <a:ext cx="3826933" cy="1514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pic" idx="8"/>
          </p:nvPr>
        </p:nvSpPr>
        <p:spPr>
          <a:xfrm>
            <a:off x="349956" y="4677839"/>
            <a:ext cx="3668888" cy="1507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pic" idx="9"/>
          </p:nvPr>
        </p:nvSpPr>
        <p:spPr>
          <a:xfrm>
            <a:off x="8123701" y="4677839"/>
            <a:ext cx="3740923" cy="1507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13"/>
          </p:nvPr>
        </p:nvSpPr>
        <p:spPr>
          <a:xfrm>
            <a:off x="4176890" y="4677839"/>
            <a:ext cx="3826933" cy="1507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8128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7733" cy="9913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EEB21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1" y="1363133"/>
            <a:ext cx="11899345" cy="4834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4967110" y="1557867"/>
            <a:ext cx="6795913" cy="2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Hospital Readmission Prediction Based on Medical Notes</a:t>
            </a:r>
            <a:endParaRPr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2942331" y="4098033"/>
            <a:ext cx="8875500" cy="12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Wenjie Yao,  </a:t>
            </a:r>
            <a:r>
              <a:rPr lang="en-US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Shenghua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Xiang,  </a:t>
            </a:r>
            <a:r>
              <a:rPr lang="en-US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Xinge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Zhao</a:t>
            </a: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Georgia Institute of Technology, Atlanta, Georgia, US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N</a:t>
            </a:r>
            <a:r>
              <a:rPr lang="en-US" altLang="zh-CN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arration PPT Edition:</a:t>
            </a:r>
          </a:p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https://drive.google.com/open?id=1KHUL4IAvGPdsEGpa4qs08ejZO-xNsz6_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x="9374372" y="5477934"/>
            <a:ext cx="2817628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 sz="1400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03"/>
    </mc:Choice>
    <mc:Fallback xmlns="">
      <p:transition spd="slow" advTm="1150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00850" y="822150"/>
            <a:ext cx="45480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600"/>
              </a:spcAft>
              <a:buNone/>
            </a:pPr>
            <a:r>
              <a:rPr lang="en-US"/>
              <a:t>3.4 Evaluation of the Models</a:t>
            </a: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7800" cy="9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>
                <a:solidFill>
                  <a:schemeClr val="dk1"/>
                </a:solidFill>
              </a:rPr>
              <a:t>3. Predictive model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45950" y="1919100"/>
            <a:ext cx="4002900" cy="13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GridSearchCV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Tune a single parameter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= 22.15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775" y="1632150"/>
            <a:ext cx="6500761" cy="47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82"/>
    </mc:Choice>
    <mc:Fallback xmlns="">
      <p:transition spd="slow" advTm="1528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200850" y="822150"/>
            <a:ext cx="45480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600"/>
              </a:spcAft>
              <a:buNone/>
            </a:pPr>
            <a:r>
              <a:rPr lang="en-US"/>
              <a:t>3.4 Evaluation of the Models</a:t>
            </a: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7800" cy="9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>
                <a:solidFill>
                  <a:schemeClr val="dk1"/>
                </a:solidFill>
              </a:rPr>
              <a:t>3. Predictive model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74225" y="1373900"/>
            <a:ext cx="5710200" cy="13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Experimented with TF-IDF features</a:t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225" y="2144575"/>
            <a:ext cx="5100925" cy="40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6384425" y="1929000"/>
            <a:ext cx="5317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27"/>
    </mc:Choice>
    <mc:Fallback xmlns="">
      <p:transition spd="slow" advTm="1912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200850" y="822150"/>
            <a:ext cx="45480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600"/>
              </a:spcAft>
              <a:buNone/>
            </a:pPr>
            <a:r>
              <a:rPr lang="en-US"/>
              <a:t>3.4 Evaluation of the Models</a:t>
            </a:r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7800" cy="9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>
                <a:solidFill>
                  <a:schemeClr val="dk1"/>
                </a:solidFill>
              </a:rPr>
              <a:t>3. Predictive model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74225" y="1373900"/>
            <a:ext cx="5710200" cy="13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Experimented with TF-IDF features</a:t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6384425" y="1929000"/>
            <a:ext cx="5317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SVM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225" y="2329002"/>
            <a:ext cx="5219600" cy="3746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84"/>
    </mc:Choice>
    <mc:Fallback xmlns="">
      <p:transition spd="slow" advTm="1028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200850" y="822150"/>
            <a:ext cx="45480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600"/>
              </a:spcAft>
              <a:buNone/>
            </a:pPr>
            <a:r>
              <a:rPr lang="en-US"/>
              <a:t>3.4 Evaluation of the Models</a:t>
            </a:r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7800" cy="9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>
                <a:solidFill>
                  <a:schemeClr val="dk1"/>
                </a:solidFill>
              </a:rPr>
              <a:t>3. Predictive model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74225" y="1373900"/>
            <a:ext cx="5710200" cy="13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Experimented with TF-IDF features</a:t>
            </a:r>
            <a:endParaRPr/>
          </a:p>
        </p:txBody>
      </p:sp>
      <p:sp>
        <p:nvSpPr>
          <p:cNvPr id="157" name="Shape 157"/>
          <p:cNvSpPr txBox="1"/>
          <p:nvPr/>
        </p:nvSpPr>
        <p:spPr>
          <a:xfrm>
            <a:off x="6384425" y="1929000"/>
            <a:ext cx="5317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</a:t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325" y="2218100"/>
            <a:ext cx="5216825" cy="404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51"/>
    </mc:Choice>
    <mc:Fallback xmlns="">
      <p:transition spd="slow" advTm="1115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200850" y="822150"/>
            <a:ext cx="45480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600"/>
              </a:spcAft>
              <a:buNone/>
            </a:pPr>
            <a:r>
              <a:rPr lang="en-US"/>
              <a:t>3.4 Evaluation of the Models</a:t>
            </a:r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7800" cy="9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>
                <a:solidFill>
                  <a:schemeClr val="dk1"/>
                </a:solidFill>
              </a:rPr>
              <a:t>3. Predictive model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74225" y="1373900"/>
            <a:ext cx="5710200" cy="13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Metrics using TF-IDF features</a:t>
            </a:r>
            <a:endParaRPr/>
          </a:p>
        </p:txBody>
      </p:sp>
      <p:graphicFrame>
        <p:nvGraphicFramePr>
          <p:cNvPr id="167" name="Shape 167"/>
          <p:cNvGraphicFramePr/>
          <p:nvPr/>
        </p:nvGraphicFramePr>
        <p:xfrm>
          <a:off x="1104650" y="2711600"/>
          <a:ext cx="9675325" cy="2491300"/>
        </p:xfrm>
        <a:graphic>
          <a:graphicData uri="http://schemas.openxmlformats.org/drawingml/2006/table">
            <a:tbl>
              <a:tblPr>
                <a:noFill/>
                <a:tableStyleId>{9505E635-9F24-439B-9F1B-53B4B756E1D2}</a:tableStyleId>
              </a:tblPr>
              <a:tblGrid>
                <a:gridCol w="308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9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2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F1-Score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Logistic Regression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0.705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0.661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0.493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0.564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SVM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0.698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0.668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0.438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0.529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Forests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0.676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0.668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0.325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0.438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68"/>
    </mc:Choice>
    <mc:Fallback xmlns="">
      <p:transition spd="slow" advTm="986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200850" y="822150"/>
            <a:ext cx="45480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600"/>
              </a:spcAft>
              <a:buNone/>
            </a:pPr>
            <a:r>
              <a:rPr lang="en-US"/>
              <a:t>3.4 Evaluation of the Models</a:t>
            </a:r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7800" cy="9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>
                <a:solidFill>
                  <a:schemeClr val="dk1"/>
                </a:solidFill>
              </a:rPr>
              <a:t>3. Predictive model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74225" y="1373900"/>
            <a:ext cx="5710200" cy="13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Experimented with Word2vec features</a:t>
            </a:r>
            <a:endParaRPr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50" y="2085100"/>
            <a:ext cx="5975750" cy="421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6877425" y="1929000"/>
            <a:ext cx="5223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altLang="zh-CN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ogistic Regression</a:t>
            </a:r>
            <a:endParaRPr lang="en-US"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better than guessing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86"/>
    </mc:Choice>
    <mc:Fallback xmlns="">
      <p:transition spd="slow" advTm="888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200850" y="822150"/>
            <a:ext cx="45480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600"/>
              </a:spcAft>
              <a:buNone/>
            </a:pPr>
            <a:r>
              <a:rPr lang="en-US"/>
              <a:t>3.4 Evaluation of the Models</a:t>
            </a:r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7800" cy="9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>
                <a:solidFill>
                  <a:schemeClr val="dk1"/>
                </a:solidFill>
              </a:rPr>
              <a:t>3. Predictive model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512925" y="1354900"/>
            <a:ext cx="53205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Metrics using Combined features</a:t>
            </a:r>
            <a:endParaRPr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50" y="2070413"/>
            <a:ext cx="4998350" cy="3580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7" name="Shape 187"/>
          <p:cNvGraphicFramePr/>
          <p:nvPr/>
        </p:nvGraphicFramePr>
        <p:xfrm>
          <a:off x="5351175" y="2627275"/>
          <a:ext cx="6491975" cy="2467000"/>
        </p:xfrm>
        <a:graphic>
          <a:graphicData uri="http://schemas.openxmlformats.org/drawingml/2006/table">
            <a:tbl>
              <a:tblPr>
                <a:noFill/>
                <a:tableStyleId>{9505E635-9F24-439B-9F1B-53B4B756E1D2}</a:tableStyleId>
              </a:tblPr>
              <a:tblGrid>
                <a:gridCol w="207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6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F1-Score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Logistic Regression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0.697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0.661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0.493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0.564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SVM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0.663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0.624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0.415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0.503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0.647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0.619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0.232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0.338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54"/>
    </mc:Choice>
    <mc:Fallback xmlns="">
      <p:transition spd="slow" advTm="1105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200850" y="822150"/>
            <a:ext cx="45480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600"/>
              </a:spcAft>
              <a:buNone/>
            </a:pPr>
            <a:r>
              <a:rPr lang="en-US"/>
              <a:t>3.4 Evaluation of the Models</a:t>
            </a:r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7687800" cy="9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>
                <a:solidFill>
                  <a:schemeClr val="dk1"/>
                </a:solidFill>
              </a:rPr>
              <a:t>3. Predictive model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519450" y="1335900"/>
            <a:ext cx="5710200" cy="13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Feedforward neural network</a:t>
            </a: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674225" y="1777025"/>
            <a:ext cx="10106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2-hidden-layer </a:t>
            </a:r>
            <a:endParaRPr sz="24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250 hidden unit for each hidden layer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25"/>
    </mc:Choice>
    <mc:Fallback xmlns="">
      <p:transition spd="slow" advTm="952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200850" y="822150"/>
            <a:ext cx="45480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600"/>
              </a:spcAft>
              <a:buNone/>
            </a:pPr>
            <a:r>
              <a:rPr lang="en-US"/>
              <a:t>3.4 Evaluation of the Models</a:t>
            </a:r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7687800" cy="9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>
                <a:solidFill>
                  <a:schemeClr val="dk1"/>
                </a:solidFill>
              </a:rPr>
              <a:t>3. Predictive model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519450" y="1335900"/>
            <a:ext cx="5710200" cy="13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with Feedforward neural network</a:t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6725025" y="2494100"/>
            <a:ext cx="4958100" cy="3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TF-IDF</a:t>
            </a:r>
            <a:endParaRPr sz="24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Best performance so far</a:t>
            </a:r>
            <a:endParaRPr sz="24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71.6% True Positive Rate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a False Positive Rate (FPR) of 28%</a:t>
            </a:r>
            <a:r>
              <a:rPr lang="en-US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450" y="1944300"/>
            <a:ext cx="6015600" cy="42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4"/>
    </mc:Choice>
    <mc:Fallback xmlns="">
      <p:transition spd="slow" advTm="7004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200850" y="822150"/>
            <a:ext cx="45480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600"/>
              </a:spcAft>
              <a:buNone/>
            </a:pPr>
            <a:r>
              <a:rPr lang="en-US"/>
              <a:t>3.4 Evaluation of the Models</a:t>
            </a:r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7687800" cy="9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>
                <a:solidFill>
                  <a:schemeClr val="dk1"/>
                </a:solidFill>
              </a:rPr>
              <a:t>3. Predictive model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519450" y="1335900"/>
            <a:ext cx="5710200" cy="13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with Feedforward neural network</a:t>
            </a:r>
            <a:endParaRPr/>
          </a:p>
        </p:txBody>
      </p:sp>
      <p:sp>
        <p:nvSpPr>
          <p:cNvPr id="215" name="Shape 215"/>
          <p:cNvSpPr txBox="1"/>
          <p:nvPr/>
        </p:nvSpPr>
        <p:spPr>
          <a:xfrm>
            <a:off x="7060875" y="2685600"/>
            <a:ext cx="4280400" cy="14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Word2vec</a:t>
            </a:r>
            <a:endParaRPr sz="30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no better than guessing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09" y="1875350"/>
            <a:ext cx="6382000" cy="456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08"/>
    </mc:Choice>
    <mc:Fallback xmlns="">
      <p:transition spd="slow" advTm="650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7800" cy="9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91425" bIns="45700" anchor="ctr" anchorCtr="0">
            <a:noAutofit/>
          </a:bodyPr>
          <a:lstStyle/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b="1">
                <a:solidFill>
                  <a:schemeClr val="dk1"/>
                </a:solidFill>
              </a:rPr>
              <a:t>Motivation and Introduction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9868395" y="6383729"/>
            <a:ext cx="2018805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7F7F7F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44750" y="3368400"/>
            <a:ext cx="11607300" cy="34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goal: A prediction framework based on medical notes</a:t>
            </a:r>
            <a:endParaRPr sz="3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Challenges:</a:t>
            </a:r>
            <a:endParaRPr sz="3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>
              <a:lnSpc>
                <a:spcPct val="115000"/>
              </a:lnSpc>
              <a:buNone/>
            </a:pPr>
            <a:r>
              <a:rPr lang="en-US" sz="2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Readmission identification   </a:t>
            </a:r>
            <a:endParaRPr sz="2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>
              <a:lnSpc>
                <a:spcPct val="115000"/>
              </a:lnSpc>
              <a:buNone/>
            </a:pPr>
            <a:r>
              <a:rPr lang="en-US" sz="2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extraction      </a:t>
            </a:r>
            <a:endParaRPr sz="2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>
              <a:lnSpc>
                <a:spcPct val="115000"/>
              </a:lnSpc>
              <a:buNone/>
            </a:pPr>
            <a:r>
              <a:rPr lang="en-US" sz="2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Supervised readmission classification</a:t>
            </a:r>
            <a:endParaRPr sz="2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0750" y="1123826"/>
            <a:ext cx="11607300" cy="19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20% of all Medicare discharges had a readmission within 30 days</a:t>
            </a:r>
            <a:endParaRPr sz="3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12%  preventable</a:t>
            </a:r>
            <a:endParaRPr sz="3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could save </a:t>
            </a: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$1 billion dollars each year</a:t>
            </a:r>
            <a:endParaRPr sz="3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77"/>
    </mc:Choice>
    <mc:Fallback xmlns="">
      <p:transition spd="slow" advTm="1847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200850" y="822150"/>
            <a:ext cx="45480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600"/>
              </a:spcAft>
              <a:buNone/>
            </a:pPr>
            <a:r>
              <a:rPr lang="en-US"/>
              <a:t>3.4 Evaluation of the Models</a:t>
            </a:r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7687800" cy="9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>
                <a:solidFill>
                  <a:schemeClr val="dk1"/>
                </a:solidFill>
              </a:rPr>
              <a:t>3. Predictive model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519450" y="1335900"/>
            <a:ext cx="5710200" cy="13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with Feedforward neural network</a:t>
            </a:r>
            <a:endParaRPr/>
          </a:p>
        </p:txBody>
      </p:sp>
      <p:sp>
        <p:nvSpPr>
          <p:cNvPr id="225" name="Shape 225"/>
          <p:cNvSpPr txBox="1"/>
          <p:nvPr/>
        </p:nvSpPr>
        <p:spPr>
          <a:xfrm>
            <a:off x="6413025" y="2286975"/>
            <a:ext cx="5251200" cy="37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combined features</a:t>
            </a:r>
            <a:endParaRPr sz="30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Dominated by word2vec features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TF-IDF features: sparse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word2vec features: dense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 Networks generally more sensitive to the sparsity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sz="3000">
              <a:solidFill>
                <a:schemeClr val="dk1"/>
              </a:solidFill>
            </a:endParaRPr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50" y="1920525"/>
            <a:ext cx="5813750" cy="41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37"/>
    </mc:Choice>
    <mc:Fallback xmlns="">
      <p:transition spd="slow" advTm="23537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7800" cy="9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>
                <a:solidFill>
                  <a:schemeClr val="dk1"/>
                </a:solidFill>
              </a:rPr>
              <a:t>3. Predictive model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596925" y="966010"/>
            <a:ext cx="9851700" cy="12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best performed model: 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Feedforward neural network with TF-IDF features</a:t>
            </a:r>
            <a:endParaRPr sz="3000"/>
          </a:p>
        </p:txBody>
      </p:sp>
      <p:sp>
        <p:nvSpPr>
          <p:cNvPr id="234" name="Shape 234"/>
          <p:cNvSpPr txBox="1"/>
          <p:nvPr/>
        </p:nvSpPr>
        <p:spPr>
          <a:xfrm>
            <a:off x="408300" y="2536900"/>
            <a:ext cx="11375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Conclusion:</a:t>
            </a:r>
            <a:endParaRPr sz="3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a false positive rate of 28%, able to predict 71.6% of the total readmission correctly.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false positives provided valuable insight, since they represent records with high risks of future readmission.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37"/>
    </mc:Choice>
    <mc:Fallback xmlns="">
      <p:transition spd="slow" advTm="38937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7800" cy="9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>
                <a:solidFill>
                  <a:schemeClr val="dk1"/>
                </a:solidFill>
              </a:rPr>
              <a:t>4. Further Discussion and Future Work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149850" y="1227150"/>
            <a:ext cx="11892300" cy="19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Unable to distinguish planned readmission from unplanned readmission.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4,000 most relevant word features, Limited lexicon.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Summed-up word vectors as features in Word2vec didn’t perform well.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299700" y="3727250"/>
            <a:ext cx="11892300" cy="19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Categorize the data as unplanned and planned readmission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sentiment-related feature extraction approaches like ontology domain knowledge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other factors like drug use or patient satisfaction as features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Building an app or a website tool for practical use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887"/>
    </mc:Choice>
    <mc:Fallback xmlns="">
      <p:transition spd="slow" advTm="44887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304801" y="237461"/>
            <a:ext cx="7687800" cy="7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9868395" y="6383729"/>
            <a:ext cx="20187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7F7F7F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1257850" y="2151722"/>
            <a:ext cx="7899300" cy="26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2743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 sz="6000"/>
              <a:t>THANK YOU</a:t>
            </a:r>
            <a:endParaRPr sz="6000" i="0" u="none" strike="noStrike" cap="none">
              <a:solidFill>
                <a:srgbClr val="26262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35"/>
    </mc:Choice>
    <mc:Fallback xmlns="">
      <p:transition spd="slow" advTm="413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7800" cy="9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>
                <a:solidFill>
                  <a:schemeClr val="dk1"/>
                </a:solidFill>
              </a:rPr>
              <a:t>2. Data Processing and Environment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6" name="Shape 66"/>
          <p:cNvGraphicFramePr/>
          <p:nvPr/>
        </p:nvGraphicFramePr>
        <p:xfrm>
          <a:off x="1011350" y="991488"/>
          <a:ext cx="9516075" cy="1908925"/>
        </p:xfrm>
        <a:graphic>
          <a:graphicData uri="http://schemas.openxmlformats.org/drawingml/2006/table">
            <a:tbl>
              <a:tblPr>
                <a:noFill/>
                <a:tableStyleId>{9505E635-9F24-439B-9F1B-53B4B756E1D2}</a:tableStyleId>
              </a:tblPr>
              <a:tblGrid>
                <a:gridCol w="19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5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Table Name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45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ADMISSIONS.csv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Over 110 thousand hospital admission events. 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32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NOTEEVETS.csv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Over 2 million medical notes for patients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60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MIMIC-III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7" name="Shape 67"/>
          <p:cNvSpPr txBox="1"/>
          <p:nvPr/>
        </p:nvSpPr>
        <p:spPr>
          <a:xfrm>
            <a:off x="847525" y="3609700"/>
            <a:ext cx="10290900" cy="23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 Setup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Hardware: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Ubuntu 16.04 machine with 4GB RAM and 2 Cores. 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Software: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Zeppelin on Apache Spark interpreter with 4 clusters.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Python 2.7 with Scikit-learn,Matplotlib, Numpy, Pandas libraries.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just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R version 3.3.2.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83"/>
    </mc:Choice>
    <mc:Fallback xmlns="">
      <p:transition spd="slow" advTm="568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-1" y="0"/>
            <a:ext cx="9587511" cy="9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</a:rPr>
              <a:t>Overview of Data Processing and Feature Construction</a:t>
            </a:r>
            <a:endParaRPr sz="2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-1" y="1430308"/>
            <a:ext cx="7687800" cy="9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2800" b="1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1477663" y="2360559"/>
            <a:ext cx="118308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274300" bIns="45700" anchor="t" anchorCtr="0">
            <a:noAutofit/>
          </a:bodyPr>
          <a:lstStyle/>
          <a:p>
            <a:pPr marL="0" marR="0" lvl="0" indent="0" algn="l" rtl="0">
              <a:spcBef>
                <a:spcPts val="116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None/>
            </a:pPr>
            <a:endParaRPr sz="2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9868395" y="6383729"/>
            <a:ext cx="20187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7F7F7F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426" y="915500"/>
            <a:ext cx="7778479" cy="53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26"/>
    </mc:Choice>
    <mc:Fallback xmlns="">
      <p:transition spd="slow" advTm="772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200850" y="822150"/>
            <a:ext cx="47055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600"/>
              </a:spcAft>
              <a:buNone/>
            </a:pPr>
            <a:r>
              <a:rPr lang="en-US"/>
              <a:t>3.1 Data Join</a:t>
            </a: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7800" cy="9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>
                <a:solidFill>
                  <a:schemeClr val="dk1"/>
                </a:solidFill>
              </a:rPr>
              <a:t>3. Predictive model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1" y="4270558"/>
            <a:ext cx="11830800" cy="47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readmissions, label each admission event by readmission(1) or not(0), 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joined by corresponding text in Discharge note.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450" y="1632150"/>
            <a:ext cx="9719300" cy="29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70"/>
    </mc:Choice>
    <mc:Fallback xmlns="">
      <p:transition spd="slow" advTm="1577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200850" y="822150"/>
            <a:ext cx="31707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600"/>
              </a:spcAft>
              <a:buNone/>
            </a:pPr>
            <a:r>
              <a:rPr lang="en-US"/>
              <a:t>3.2 Data Cleaning</a:t>
            </a: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7800" cy="9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>
                <a:solidFill>
                  <a:schemeClr val="dk1"/>
                </a:solidFill>
              </a:rPr>
              <a:t>3. Predictive model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61201" y="1632158"/>
            <a:ext cx="11830800" cy="47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Transforming the texts into lowercase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numbers and various symbols, including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5925" y="148750"/>
            <a:ext cx="1491975" cy="565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 rotWithShape="1">
          <a:blip r:embed="rId4">
            <a:alphaModFix/>
          </a:blip>
          <a:srcRect b="39547"/>
          <a:stretch/>
        </p:blipFill>
        <p:spPr>
          <a:xfrm>
            <a:off x="2047550" y="2970124"/>
            <a:ext cx="3934600" cy="32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65"/>
    </mc:Choice>
    <mc:Fallback xmlns="">
      <p:transition spd="slow" advTm="2356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200850" y="650475"/>
            <a:ext cx="47574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3.3 Feature Construction</a:t>
            </a: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7800" cy="9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>
                <a:solidFill>
                  <a:schemeClr val="dk1"/>
                </a:solidFill>
              </a:rPr>
              <a:t>3. Predictive model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200850" y="1227150"/>
            <a:ext cx="11473200" cy="54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[Select non-readmission samples] 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3939 readmission records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6000 non-readmission records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[TF-IDF feature construction]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sparse matrix of 9693 rows and 73670 columns.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Univariate selection---4000 features.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[Word2vec feature construction]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 words context window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word: 2000 dimensions vector to representation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 up every word vector to represent the text.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06"/>
    </mc:Choice>
    <mc:Fallback xmlns="">
      <p:transition spd="slow" advTm="4190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200850" y="650475"/>
            <a:ext cx="31707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3.3 Feature </a:t>
            </a:r>
            <a:r>
              <a:rPr lang="en-US" dirty="0" err="1"/>
              <a:t>Constrution</a:t>
            </a:r>
            <a:endParaRPr dirty="0"/>
          </a:p>
        </p:txBody>
      </p:sp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7800" cy="9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>
                <a:solidFill>
                  <a:schemeClr val="dk1"/>
                </a:solidFill>
              </a:rPr>
              <a:t>3. Predictive model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200850" y="1227150"/>
            <a:ext cx="11473200" cy="3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[Combined feature construction]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2000 features from TF-IDF and Word2vec,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new combine features vector space of 4,000.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[Save to SVMLight]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200850" y="822150"/>
            <a:ext cx="45480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600"/>
              </a:spcAft>
              <a:buNone/>
            </a:pPr>
            <a:r>
              <a:rPr lang="en-US"/>
              <a:t>3.4 Evaluation of the Models</a:t>
            </a: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7800" cy="9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>
                <a:solidFill>
                  <a:schemeClr val="dk1"/>
                </a:solidFill>
              </a:rPr>
              <a:t>3. Predictive model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1239875" y="1862100"/>
            <a:ext cx="4002900" cy="13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SVM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26"/>
    </mc:Choice>
    <mc:Fallback xmlns="">
      <p:transition spd="slow" advTm="8026"/>
    </mc:Fallback>
  </mc:AlternateContent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 Mai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764</Words>
  <Application>Microsoft Office PowerPoint</Application>
  <PresentationFormat>Widescreen</PresentationFormat>
  <Paragraphs>193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Roboto Light</vt:lpstr>
      <vt:lpstr>Calibri</vt:lpstr>
      <vt:lpstr>Trebuchet MS</vt:lpstr>
      <vt:lpstr>Merriweather Sans</vt:lpstr>
      <vt:lpstr>Times New Roman</vt:lpstr>
      <vt:lpstr>Lemon</vt:lpstr>
      <vt:lpstr>Custom Design</vt:lpstr>
      <vt:lpstr>White Main</vt:lpstr>
      <vt:lpstr>Hospital Readmission Prediction Based on Medical Notes</vt:lpstr>
      <vt:lpstr>Motivation and Introduction</vt:lpstr>
      <vt:lpstr>2. Data Processing and Environment</vt:lpstr>
      <vt:lpstr>Overview of Data Processing and Feature Construction</vt:lpstr>
      <vt:lpstr>3. Predictive model</vt:lpstr>
      <vt:lpstr>3. Predictive model</vt:lpstr>
      <vt:lpstr>3. Predictive model</vt:lpstr>
      <vt:lpstr>3. Predictive model</vt:lpstr>
      <vt:lpstr>3. Predictive model</vt:lpstr>
      <vt:lpstr>3. Predictive model</vt:lpstr>
      <vt:lpstr>3. Predictive model</vt:lpstr>
      <vt:lpstr>3. Predictive model</vt:lpstr>
      <vt:lpstr>3. Predictive model</vt:lpstr>
      <vt:lpstr>3. Predictive model</vt:lpstr>
      <vt:lpstr>3. Predictive model</vt:lpstr>
      <vt:lpstr>3. Predictive model</vt:lpstr>
      <vt:lpstr>3. Predictive model</vt:lpstr>
      <vt:lpstr>3. Predictive model</vt:lpstr>
      <vt:lpstr>3. Predictive model</vt:lpstr>
      <vt:lpstr>3. Predictive model</vt:lpstr>
      <vt:lpstr>3. Predictive model</vt:lpstr>
      <vt:lpstr>4. Further Discussion and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Readmission Prediction Based on Medical Notes</dc:title>
  <dc:creator>Doris Xiang</dc:creator>
  <cp:lastModifiedBy>Doris Xiang</cp:lastModifiedBy>
  <cp:revision>12</cp:revision>
  <dcterms:modified xsi:type="dcterms:W3CDTF">2018-04-25T06:08:00Z</dcterms:modified>
</cp:coreProperties>
</file>