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74" r:id="rId3"/>
    <p:sldId id="259" r:id="rId4"/>
    <p:sldId id="260" r:id="rId5"/>
    <p:sldId id="264" r:id="rId6"/>
    <p:sldId id="265" r:id="rId7"/>
    <p:sldId id="263" r:id="rId8"/>
    <p:sldId id="266" r:id="rId9"/>
    <p:sldId id="272" r:id="rId10"/>
    <p:sldId id="269" r:id="rId11"/>
    <p:sldId id="270" r:id="rId12"/>
    <p:sldId id="271" r:id="rId13"/>
    <p:sldId id="261" r:id="rId14"/>
    <p:sldId id="273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5"/>
    <p:restoredTop sz="94604"/>
  </p:normalViewPr>
  <p:slideViewPr>
    <p:cSldViewPr snapToGrid="0">
      <p:cViewPr varScale="1">
        <p:scale>
          <a:sx n="90" d="100"/>
          <a:sy n="90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C528-D636-4440-891B-F91A0375C39A}" type="datetimeFigureOut">
              <a:rPr lang="en-TV" smtClean="0"/>
              <a:t>4/24/18</a:t>
            </a:fld>
            <a:endParaRPr lang="en-T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T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1B3E-A10C-4DA1-8011-8CECCC2D0979}" type="slidenum">
              <a:rPr lang="en-TV" smtClean="0"/>
              <a:t>‹#›</a:t>
            </a:fld>
            <a:endParaRPr lang="en-TV"/>
          </a:p>
        </p:txBody>
      </p:sp>
    </p:spTree>
    <p:extLst>
      <p:ext uri="{BB962C8B-B14F-4D97-AF65-F5344CB8AC3E}">
        <p14:creationId xmlns:p14="http://schemas.microsoft.com/office/powerpoint/2010/main" val="22208619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C528-D636-4440-891B-F91A0375C39A}" type="datetimeFigureOut">
              <a:rPr lang="en-TV" smtClean="0"/>
              <a:t>4/24/18</a:t>
            </a:fld>
            <a:endParaRPr lang="en-T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1B3E-A10C-4DA1-8011-8CECCC2D0979}" type="slidenum">
              <a:rPr lang="en-TV" smtClean="0"/>
              <a:t>‹#›</a:t>
            </a:fld>
            <a:endParaRPr lang="en-TV"/>
          </a:p>
        </p:txBody>
      </p:sp>
    </p:spTree>
    <p:extLst>
      <p:ext uri="{BB962C8B-B14F-4D97-AF65-F5344CB8AC3E}">
        <p14:creationId xmlns:p14="http://schemas.microsoft.com/office/powerpoint/2010/main" val="407578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C528-D636-4440-891B-F91A0375C39A}" type="datetimeFigureOut">
              <a:rPr lang="en-TV" smtClean="0"/>
              <a:t>4/24/18</a:t>
            </a:fld>
            <a:endParaRPr lang="en-T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1B3E-A10C-4DA1-8011-8CECCC2D0979}" type="slidenum">
              <a:rPr lang="en-TV" smtClean="0"/>
              <a:t>‹#›</a:t>
            </a:fld>
            <a:endParaRPr lang="en-TV"/>
          </a:p>
        </p:txBody>
      </p:sp>
    </p:spTree>
    <p:extLst>
      <p:ext uri="{BB962C8B-B14F-4D97-AF65-F5344CB8AC3E}">
        <p14:creationId xmlns:p14="http://schemas.microsoft.com/office/powerpoint/2010/main" val="274675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C528-D636-4440-891B-F91A0375C39A}" type="datetimeFigureOut">
              <a:rPr lang="en-TV" smtClean="0"/>
              <a:t>4/24/18</a:t>
            </a:fld>
            <a:endParaRPr lang="en-T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1B3E-A10C-4DA1-8011-8CECCC2D0979}" type="slidenum">
              <a:rPr lang="en-TV" smtClean="0"/>
              <a:t>‹#›</a:t>
            </a:fld>
            <a:endParaRPr lang="en-TV"/>
          </a:p>
        </p:txBody>
      </p:sp>
    </p:spTree>
    <p:extLst>
      <p:ext uri="{BB962C8B-B14F-4D97-AF65-F5344CB8AC3E}">
        <p14:creationId xmlns:p14="http://schemas.microsoft.com/office/powerpoint/2010/main" val="1627368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C528-D636-4440-891B-F91A0375C39A}" type="datetimeFigureOut">
              <a:rPr lang="en-TV" smtClean="0"/>
              <a:t>4/24/18</a:t>
            </a:fld>
            <a:endParaRPr lang="en-T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1B3E-A10C-4DA1-8011-8CECCC2D0979}" type="slidenum">
              <a:rPr lang="en-TV" smtClean="0"/>
              <a:t>‹#›</a:t>
            </a:fld>
            <a:endParaRPr lang="en-TV"/>
          </a:p>
        </p:txBody>
      </p:sp>
    </p:spTree>
    <p:extLst>
      <p:ext uri="{BB962C8B-B14F-4D97-AF65-F5344CB8AC3E}">
        <p14:creationId xmlns:p14="http://schemas.microsoft.com/office/powerpoint/2010/main" val="1609592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C528-D636-4440-891B-F91A0375C39A}" type="datetimeFigureOut">
              <a:rPr lang="en-TV" smtClean="0"/>
              <a:t>4/24/18</a:t>
            </a:fld>
            <a:endParaRPr lang="en-T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1B3E-A10C-4DA1-8011-8CECCC2D0979}" type="slidenum">
              <a:rPr lang="en-TV" smtClean="0"/>
              <a:t>‹#›</a:t>
            </a:fld>
            <a:endParaRPr lang="en-TV"/>
          </a:p>
        </p:txBody>
      </p:sp>
    </p:spTree>
    <p:extLst>
      <p:ext uri="{BB962C8B-B14F-4D97-AF65-F5344CB8AC3E}">
        <p14:creationId xmlns:p14="http://schemas.microsoft.com/office/powerpoint/2010/main" val="4069726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C528-D636-4440-891B-F91A0375C39A}" type="datetimeFigureOut">
              <a:rPr lang="en-TV" smtClean="0"/>
              <a:t>4/24/18</a:t>
            </a:fld>
            <a:endParaRPr lang="en-T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1B3E-A10C-4DA1-8011-8CECCC2D0979}" type="slidenum">
              <a:rPr lang="en-TV" smtClean="0"/>
              <a:t>‹#›</a:t>
            </a:fld>
            <a:endParaRPr lang="en-TV"/>
          </a:p>
        </p:txBody>
      </p:sp>
    </p:spTree>
    <p:extLst>
      <p:ext uri="{BB962C8B-B14F-4D97-AF65-F5344CB8AC3E}">
        <p14:creationId xmlns:p14="http://schemas.microsoft.com/office/powerpoint/2010/main" val="3474953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C528-D636-4440-891B-F91A0375C39A}" type="datetimeFigureOut">
              <a:rPr lang="en-TV" smtClean="0"/>
              <a:t>4/24/18</a:t>
            </a:fld>
            <a:endParaRPr lang="en-T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1B3E-A10C-4DA1-8011-8CECCC2D0979}" type="slidenum">
              <a:rPr lang="en-TV" smtClean="0"/>
              <a:t>‹#›</a:t>
            </a:fld>
            <a:endParaRPr lang="en-TV"/>
          </a:p>
        </p:txBody>
      </p:sp>
    </p:spTree>
    <p:extLst>
      <p:ext uri="{BB962C8B-B14F-4D97-AF65-F5344CB8AC3E}">
        <p14:creationId xmlns:p14="http://schemas.microsoft.com/office/powerpoint/2010/main" val="2113087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C528-D636-4440-891B-F91A0375C39A}" type="datetimeFigureOut">
              <a:rPr lang="en-TV" smtClean="0"/>
              <a:t>4/24/18</a:t>
            </a:fld>
            <a:endParaRPr lang="en-T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1B3E-A10C-4DA1-8011-8CECCC2D0979}" type="slidenum">
              <a:rPr lang="en-TV" smtClean="0"/>
              <a:t>‹#›</a:t>
            </a:fld>
            <a:endParaRPr lang="en-TV"/>
          </a:p>
        </p:txBody>
      </p:sp>
    </p:spTree>
    <p:extLst>
      <p:ext uri="{BB962C8B-B14F-4D97-AF65-F5344CB8AC3E}">
        <p14:creationId xmlns:p14="http://schemas.microsoft.com/office/powerpoint/2010/main" val="7770105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C528-D636-4440-891B-F91A0375C39A}" type="datetimeFigureOut">
              <a:rPr lang="en-TV" smtClean="0"/>
              <a:t>4/24/18</a:t>
            </a:fld>
            <a:endParaRPr lang="en-T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A261B3E-A10C-4DA1-8011-8CECCC2D0979}" type="slidenum">
              <a:rPr lang="en-TV" smtClean="0"/>
              <a:t>‹#›</a:t>
            </a:fld>
            <a:endParaRPr lang="en-TV"/>
          </a:p>
        </p:txBody>
      </p:sp>
    </p:spTree>
    <p:extLst>
      <p:ext uri="{BB962C8B-B14F-4D97-AF65-F5344CB8AC3E}">
        <p14:creationId xmlns:p14="http://schemas.microsoft.com/office/powerpoint/2010/main" val="122704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C528-D636-4440-891B-F91A0375C39A}" type="datetimeFigureOut">
              <a:rPr lang="en-TV" smtClean="0"/>
              <a:t>4/24/18</a:t>
            </a:fld>
            <a:endParaRPr lang="en-T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1B3E-A10C-4DA1-8011-8CECCC2D0979}" type="slidenum">
              <a:rPr lang="en-TV" smtClean="0"/>
              <a:t>‹#›</a:t>
            </a:fld>
            <a:endParaRPr lang="en-TV"/>
          </a:p>
        </p:txBody>
      </p:sp>
    </p:spTree>
    <p:extLst>
      <p:ext uri="{BB962C8B-B14F-4D97-AF65-F5344CB8AC3E}">
        <p14:creationId xmlns:p14="http://schemas.microsoft.com/office/powerpoint/2010/main" val="2524594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C528-D636-4440-891B-F91A0375C39A}" type="datetimeFigureOut">
              <a:rPr lang="en-TV" smtClean="0"/>
              <a:t>4/24/18</a:t>
            </a:fld>
            <a:endParaRPr lang="en-T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1B3E-A10C-4DA1-8011-8CECCC2D0979}" type="slidenum">
              <a:rPr lang="en-TV" smtClean="0"/>
              <a:t>‹#›</a:t>
            </a:fld>
            <a:endParaRPr lang="en-TV"/>
          </a:p>
        </p:txBody>
      </p:sp>
    </p:spTree>
    <p:extLst>
      <p:ext uri="{BB962C8B-B14F-4D97-AF65-F5344CB8AC3E}">
        <p14:creationId xmlns:p14="http://schemas.microsoft.com/office/powerpoint/2010/main" val="154447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C528-D636-4440-891B-F91A0375C39A}" type="datetimeFigureOut">
              <a:rPr lang="en-TV" smtClean="0"/>
              <a:t>4/24/18</a:t>
            </a:fld>
            <a:endParaRPr lang="en-T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1B3E-A10C-4DA1-8011-8CECCC2D0979}" type="slidenum">
              <a:rPr lang="en-TV" smtClean="0"/>
              <a:t>‹#›</a:t>
            </a:fld>
            <a:endParaRPr lang="en-TV"/>
          </a:p>
        </p:txBody>
      </p:sp>
    </p:spTree>
    <p:extLst>
      <p:ext uri="{BB962C8B-B14F-4D97-AF65-F5344CB8AC3E}">
        <p14:creationId xmlns:p14="http://schemas.microsoft.com/office/powerpoint/2010/main" val="377016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C528-D636-4440-891B-F91A0375C39A}" type="datetimeFigureOut">
              <a:rPr lang="en-TV" smtClean="0"/>
              <a:t>4/24/18</a:t>
            </a:fld>
            <a:endParaRPr lang="en-T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1B3E-A10C-4DA1-8011-8CECCC2D0979}" type="slidenum">
              <a:rPr lang="en-TV" smtClean="0"/>
              <a:t>‹#›</a:t>
            </a:fld>
            <a:endParaRPr lang="en-TV"/>
          </a:p>
        </p:txBody>
      </p:sp>
    </p:spTree>
    <p:extLst>
      <p:ext uri="{BB962C8B-B14F-4D97-AF65-F5344CB8AC3E}">
        <p14:creationId xmlns:p14="http://schemas.microsoft.com/office/powerpoint/2010/main" val="63808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C528-D636-4440-891B-F91A0375C39A}" type="datetimeFigureOut">
              <a:rPr lang="en-TV" smtClean="0"/>
              <a:t>4/24/18</a:t>
            </a:fld>
            <a:endParaRPr lang="en-T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1B3E-A10C-4DA1-8011-8CECCC2D0979}" type="slidenum">
              <a:rPr lang="en-TV" smtClean="0"/>
              <a:t>‹#›</a:t>
            </a:fld>
            <a:endParaRPr lang="en-TV"/>
          </a:p>
        </p:txBody>
      </p:sp>
    </p:spTree>
    <p:extLst>
      <p:ext uri="{BB962C8B-B14F-4D97-AF65-F5344CB8AC3E}">
        <p14:creationId xmlns:p14="http://schemas.microsoft.com/office/powerpoint/2010/main" val="298067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C528-D636-4440-891B-F91A0375C39A}" type="datetimeFigureOut">
              <a:rPr lang="en-TV" smtClean="0"/>
              <a:t>4/24/18</a:t>
            </a:fld>
            <a:endParaRPr lang="en-T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1B3E-A10C-4DA1-8011-8CECCC2D0979}" type="slidenum">
              <a:rPr lang="en-TV" smtClean="0"/>
              <a:t>‹#›</a:t>
            </a:fld>
            <a:endParaRPr lang="en-TV"/>
          </a:p>
        </p:txBody>
      </p:sp>
    </p:spTree>
    <p:extLst>
      <p:ext uri="{BB962C8B-B14F-4D97-AF65-F5344CB8AC3E}">
        <p14:creationId xmlns:p14="http://schemas.microsoft.com/office/powerpoint/2010/main" val="118587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C528-D636-4440-891B-F91A0375C39A}" type="datetimeFigureOut">
              <a:rPr lang="en-TV" smtClean="0"/>
              <a:t>4/24/18</a:t>
            </a:fld>
            <a:endParaRPr lang="en-T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1B3E-A10C-4DA1-8011-8CECCC2D0979}" type="slidenum">
              <a:rPr lang="en-TV" smtClean="0"/>
              <a:t>‹#›</a:t>
            </a:fld>
            <a:endParaRPr lang="en-TV"/>
          </a:p>
        </p:txBody>
      </p:sp>
    </p:spTree>
    <p:extLst>
      <p:ext uri="{BB962C8B-B14F-4D97-AF65-F5344CB8AC3E}">
        <p14:creationId xmlns:p14="http://schemas.microsoft.com/office/powerpoint/2010/main" val="2096884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92C528-D636-4440-891B-F91A0375C39A}" type="datetimeFigureOut">
              <a:rPr lang="en-TV" smtClean="0"/>
              <a:t>4/24/18</a:t>
            </a:fld>
            <a:endParaRPr lang="en-T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T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261B3E-A10C-4DA1-8011-8CECCC2D0979}" type="slidenum">
              <a:rPr lang="en-TV" smtClean="0"/>
              <a:t>‹#›</a:t>
            </a:fld>
            <a:endParaRPr lang="en-TV"/>
          </a:p>
        </p:txBody>
      </p:sp>
    </p:spTree>
    <p:extLst>
      <p:ext uri="{BB962C8B-B14F-4D97-AF65-F5344CB8AC3E}">
        <p14:creationId xmlns:p14="http://schemas.microsoft.com/office/powerpoint/2010/main" val="170362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BE78E-9A93-45EE-BC60-E0F5CFFD2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3992" y="381693"/>
            <a:ext cx="8593494" cy="2706740"/>
          </a:xfrm>
        </p:spPr>
        <p:txBody>
          <a:bodyPr>
            <a:normAutofit/>
          </a:bodyPr>
          <a:lstStyle/>
          <a:p>
            <a:r>
              <a:rPr lang="en" sz="4800" b="1" dirty="0">
                <a:latin typeface="Arial" panose="020B0604020202020204" pitchFamily="34" charset="0"/>
                <a:cs typeface="Arial" panose="020B0604020202020204" pitchFamily="34" charset="0"/>
              </a:rPr>
              <a:t>Parallel Circuits Simulation of Adders</a:t>
            </a:r>
            <a:endParaRPr lang="en-TV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A6EE0-309D-432D-A450-4BD4F6FC0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7629" y="4208105"/>
            <a:ext cx="6987645" cy="1539551"/>
          </a:xfrm>
        </p:spPr>
        <p:txBody>
          <a:bodyPr>
            <a:normAutofit fontScale="55000" lnSpcReduction="20000"/>
          </a:bodyPr>
          <a:lstStyle/>
          <a:p>
            <a:r>
              <a:rPr lang="en" sz="3200" dirty="0">
                <a:latin typeface="Arial" panose="020B0604020202020204" pitchFamily="34" charset="0"/>
                <a:cs typeface="Arial" panose="020B0604020202020204" pitchFamily="34" charset="0"/>
              </a:rPr>
              <a:t>Wenjie Yao</a:t>
            </a:r>
            <a:endParaRPr lang="en-TV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sz="3200" dirty="0">
                <a:latin typeface="Arial" panose="020B0604020202020204" pitchFamily="34" charset="0"/>
                <a:cs typeface="Arial" panose="020B0604020202020204" pitchFamily="34" charset="0"/>
              </a:rPr>
              <a:t>Chengcheng Zhang </a:t>
            </a:r>
            <a:endParaRPr lang="en-TV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sz="3200" dirty="0">
                <a:latin typeface="Arial" panose="020B0604020202020204" pitchFamily="34" charset="0"/>
                <a:cs typeface="Arial" panose="020B0604020202020204" pitchFamily="34" charset="0"/>
              </a:rPr>
              <a:t>Jidong Li</a:t>
            </a:r>
            <a:endParaRPr lang="en-TV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sz="3200" dirty="0">
                <a:latin typeface="Arial" panose="020B0604020202020204" pitchFamily="34" charset="0"/>
                <a:cs typeface="Arial" panose="020B0604020202020204" pitchFamily="34" charset="0"/>
              </a:rPr>
              <a:t>Yiou Zhu</a:t>
            </a:r>
            <a:endParaRPr lang="en-TV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TV" dirty="0"/>
          </a:p>
        </p:txBody>
      </p:sp>
    </p:spTree>
    <p:extLst>
      <p:ext uri="{BB962C8B-B14F-4D97-AF65-F5344CB8AC3E}">
        <p14:creationId xmlns:p14="http://schemas.microsoft.com/office/powerpoint/2010/main" val="421875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434D-28C7-472F-AFD4-DFB73609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73225-C62A-457C-B81F-2660FDAFB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V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4A03B3-996A-40B4-A7AC-5D8D9779BE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17887" y="685800"/>
            <a:ext cx="5962827" cy="585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11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A1E9-2839-4896-84D5-D178C24D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FFB01-D69E-4650-B36F-2EFBC3018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V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3C4FB6-E48D-4754-A4B3-264FBF9875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06729" y="416224"/>
            <a:ext cx="8600960" cy="591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80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B1DD0-6C26-4B2B-9100-E970F173A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V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670658-8475-4131-A132-3C22D9E0EF4D}"/>
              </a:ext>
            </a:extLst>
          </p:cNvPr>
          <p:cNvSpPr txBox="1">
            <a:spLocks/>
          </p:cNvSpPr>
          <p:nvPr/>
        </p:nvSpPr>
        <p:spPr>
          <a:xfrm>
            <a:off x="1867710" y="286967"/>
            <a:ext cx="9635311" cy="10359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Time control</a:t>
            </a:r>
            <a:endParaRPr lang="en-TV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176DB2-4E94-42AD-8809-C528649D1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110" y="1322963"/>
            <a:ext cx="8543925" cy="539115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E0EB175-7A5F-AB44-9491-56D98879C9BE}"/>
              </a:ext>
            </a:extLst>
          </p:cNvPr>
          <p:cNvSpPr/>
          <p:nvPr/>
        </p:nvSpPr>
        <p:spPr>
          <a:xfrm>
            <a:off x="5560541" y="2407507"/>
            <a:ext cx="327813" cy="518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/>
              <a:t>0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D533EF-7B13-7946-8036-0E35BA447AA5}"/>
              </a:ext>
            </a:extLst>
          </p:cNvPr>
          <p:cNvSpPr/>
          <p:nvPr/>
        </p:nvSpPr>
        <p:spPr>
          <a:xfrm>
            <a:off x="7958667" y="2666999"/>
            <a:ext cx="965200" cy="43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6547F7-BB08-924B-A2E5-D484D108342A}"/>
              </a:ext>
            </a:extLst>
          </p:cNvPr>
          <p:cNvSpPr/>
          <p:nvPr/>
        </p:nvSpPr>
        <p:spPr>
          <a:xfrm>
            <a:off x="5560541" y="3826933"/>
            <a:ext cx="327813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1D4BE3-6A7F-F04B-B5F6-D4DC0BF0BF85}"/>
              </a:ext>
            </a:extLst>
          </p:cNvPr>
          <p:cNvSpPr/>
          <p:nvPr/>
        </p:nvSpPr>
        <p:spPr>
          <a:xfrm>
            <a:off x="7958667" y="2666999"/>
            <a:ext cx="1100666" cy="550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302BB8-B979-D54F-AA29-3060875F684A}"/>
              </a:ext>
            </a:extLst>
          </p:cNvPr>
          <p:cNvSpPr/>
          <p:nvPr/>
        </p:nvSpPr>
        <p:spPr>
          <a:xfrm>
            <a:off x="5560541" y="5317067"/>
            <a:ext cx="327813" cy="474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FBDF597-42AF-D146-9FD9-3DE7E8F7290C}"/>
              </a:ext>
            </a:extLst>
          </p:cNvPr>
          <p:cNvSpPr txBox="1"/>
          <p:nvPr/>
        </p:nvSpPr>
        <p:spPr>
          <a:xfrm>
            <a:off x="4385734" y="1964335"/>
            <a:ext cx="57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5</a:t>
            </a:r>
            <a:r>
              <a:rPr kumimoji="1" lang="en-US" altLang="zh-Hans" dirty="0"/>
              <a:t>(1)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329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DAD8B88-4670-F348-A589-8D663B91DEA1}"/>
              </a:ext>
            </a:extLst>
          </p:cNvPr>
          <p:cNvSpPr/>
          <p:nvPr/>
        </p:nvSpPr>
        <p:spPr>
          <a:xfrm>
            <a:off x="9318625" y="911755"/>
            <a:ext cx="2244916" cy="745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0AEDF-40DD-457B-B559-93E851C6B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5232050"/>
            <a:ext cx="10018713" cy="1196742"/>
          </a:xfrm>
        </p:spPr>
        <p:txBody>
          <a:bodyPr/>
          <a:lstStyle/>
          <a:p>
            <a:r>
              <a:rPr lang="en-US" dirty="0"/>
              <a:t>When adding a pair of numbers, each Full Adder (1-bit adder) can operate independent but sequentially.</a:t>
            </a:r>
            <a:endParaRPr lang="en-TV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53AD22B-6573-490B-A132-7AF5FBA7195A}"/>
              </a:ext>
            </a:extLst>
          </p:cNvPr>
          <p:cNvSpPr txBox="1">
            <a:spLocks/>
          </p:cNvSpPr>
          <p:nvPr/>
        </p:nvSpPr>
        <p:spPr>
          <a:xfrm>
            <a:off x="1867710" y="286967"/>
            <a:ext cx="9635311" cy="10359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Architecture of Multi-bit Adder</a:t>
            </a:r>
            <a:endParaRPr lang="en-TV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2B7EBD4-BC65-FB47-9672-4DEEDAD6A0B2}"/>
              </a:ext>
            </a:extLst>
          </p:cNvPr>
          <p:cNvGrpSpPr/>
          <p:nvPr/>
        </p:nvGrpSpPr>
        <p:grpSpPr>
          <a:xfrm>
            <a:off x="1398584" y="1764101"/>
            <a:ext cx="10262602" cy="3298023"/>
            <a:chOff x="1484310" y="1322963"/>
            <a:chExt cx="10707690" cy="3531895"/>
          </a:xfrm>
        </p:grpSpPr>
        <p:pic>
          <p:nvPicPr>
            <p:cNvPr id="5" name="image6.png">
              <a:extLst>
                <a:ext uri="{FF2B5EF4-FFF2-40B4-BE49-F238E27FC236}">
                  <a16:creationId xmlns:a16="http://schemas.microsoft.com/office/drawing/2014/main" id="{EBEBFDB9-0606-4BD2-B6C0-9A2024D6D054}"/>
                </a:ext>
              </a:extLst>
            </p:cNvPr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484310" y="1322963"/>
              <a:ext cx="10707690" cy="3531895"/>
            </a:xfrm>
            <a:prstGeom prst="rect">
              <a:avLst/>
            </a:prstGeom>
            <a:ln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5C2F9F7-B932-AE4A-B017-A496FF7721BA}"/>
                </a:ext>
              </a:extLst>
            </p:cNvPr>
            <p:cNvSpPr/>
            <p:nvPr/>
          </p:nvSpPr>
          <p:spPr>
            <a:xfrm>
              <a:off x="5272088" y="1871663"/>
              <a:ext cx="171452" cy="414221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  <a:highlight>
                  <a:srgbClr val="00FF00"/>
                </a:highligh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EFE3A2E-61EC-E941-A319-7FCE89C45966}"/>
                </a:ext>
              </a:extLst>
            </p:cNvPr>
            <p:cNvSpPr/>
            <p:nvPr/>
          </p:nvSpPr>
          <p:spPr>
            <a:xfrm>
              <a:off x="5853113" y="1871662"/>
              <a:ext cx="171452" cy="414221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  <a:highlight>
                  <a:srgbClr val="00FF00"/>
                </a:highlight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B2DD58-1A7F-2540-89D7-1D79D7C6DFA2}"/>
                </a:ext>
              </a:extLst>
            </p:cNvPr>
            <p:cNvSpPr/>
            <p:nvPr/>
          </p:nvSpPr>
          <p:spPr>
            <a:xfrm>
              <a:off x="2830509" y="1871662"/>
              <a:ext cx="171452" cy="414221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  <a:highlight>
                  <a:srgbClr val="00FF00"/>
                </a:highligh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537BC2-CD38-234A-9AFD-430B80DE002A}"/>
                </a:ext>
              </a:extLst>
            </p:cNvPr>
            <p:cNvSpPr/>
            <p:nvPr/>
          </p:nvSpPr>
          <p:spPr>
            <a:xfrm>
              <a:off x="3411534" y="1871661"/>
              <a:ext cx="171452" cy="414221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  <a:highlight>
                  <a:srgbClr val="00FF00"/>
                </a:highligh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1497DC4-1912-3A46-872B-75EFEA9CFA72}"/>
                </a:ext>
              </a:extLst>
            </p:cNvPr>
            <p:cNvSpPr/>
            <p:nvPr/>
          </p:nvSpPr>
          <p:spPr>
            <a:xfrm>
              <a:off x="7713667" y="1871661"/>
              <a:ext cx="171452" cy="414221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  <a:highlight>
                  <a:srgbClr val="00FF00"/>
                </a:highligh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82F0FDE-4E35-3344-8B94-B0E4B741A891}"/>
                </a:ext>
              </a:extLst>
            </p:cNvPr>
            <p:cNvSpPr/>
            <p:nvPr/>
          </p:nvSpPr>
          <p:spPr>
            <a:xfrm>
              <a:off x="8294692" y="1871660"/>
              <a:ext cx="171452" cy="414221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  <a:highlight>
                  <a:srgbClr val="00FF00"/>
                </a:highligh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D5FF6C7-74FF-2941-B9E7-07B204855FDA}"/>
                </a:ext>
              </a:extLst>
            </p:cNvPr>
            <p:cNvSpPr/>
            <p:nvPr/>
          </p:nvSpPr>
          <p:spPr>
            <a:xfrm>
              <a:off x="10155246" y="1871660"/>
              <a:ext cx="171452" cy="414221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  <a:highlight>
                  <a:srgbClr val="00FF00"/>
                </a:highligh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D2A7DA8-B54F-B44B-96F6-0CBC9938A2F5}"/>
                </a:ext>
              </a:extLst>
            </p:cNvPr>
            <p:cNvSpPr/>
            <p:nvPr/>
          </p:nvSpPr>
          <p:spPr>
            <a:xfrm>
              <a:off x="10736271" y="1871659"/>
              <a:ext cx="171452" cy="414221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  <a:highlight>
                  <a:srgbClr val="00FF00"/>
                </a:highligh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C556A5-0B90-9640-BFE9-1C24C68B8672}"/>
                </a:ext>
              </a:extLst>
            </p:cNvPr>
            <p:cNvSpPr/>
            <p:nvPr/>
          </p:nvSpPr>
          <p:spPr>
            <a:xfrm>
              <a:off x="3125782" y="3810000"/>
              <a:ext cx="171452" cy="414221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  <a:highlight>
                  <a:srgbClr val="00FF00"/>
                </a:highligh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49CAC2C-04FB-414E-88A7-7F319CCCDD27}"/>
                </a:ext>
              </a:extLst>
            </p:cNvPr>
            <p:cNvSpPr/>
            <p:nvPr/>
          </p:nvSpPr>
          <p:spPr>
            <a:xfrm>
              <a:off x="5578468" y="3810000"/>
              <a:ext cx="171452" cy="414221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  <a:highlight>
                  <a:srgbClr val="00FF00"/>
                </a:highligh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1CDAC3-84A6-E545-B6D1-DD024B3FC867}"/>
                </a:ext>
              </a:extLst>
            </p:cNvPr>
            <p:cNvSpPr/>
            <p:nvPr/>
          </p:nvSpPr>
          <p:spPr>
            <a:xfrm>
              <a:off x="8031154" y="3824288"/>
              <a:ext cx="171452" cy="414221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  <a:highlight>
                  <a:srgbClr val="00FF00"/>
                </a:highligh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A5E189D-57BA-9D4A-BF00-37F593878647}"/>
                </a:ext>
              </a:extLst>
            </p:cNvPr>
            <p:cNvSpPr/>
            <p:nvPr/>
          </p:nvSpPr>
          <p:spPr>
            <a:xfrm>
              <a:off x="10483840" y="3824287"/>
              <a:ext cx="171452" cy="414221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  <a:highlight>
                  <a:srgbClr val="00FF00"/>
                </a:highligh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1E1C55-9278-BA4B-B85B-142AE0181365}"/>
                </a:ext>
              </a:extLst>
            </p:cNvPr>
            <p:cNvSpPr/>
            <p:nvPr/>
          </p:nvSpPr>
          <p:spPr>
            <a:xfrm>
              <a:off x="6804021" y="3077948"/>
              <a:ext cx="285563" cy="108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  <a:highlight>
                  <a:srgbClr val="00FF00"/>
                </a:highligh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B7F181A-E8D3-7241-A81D-82E2E6C2EBE3}"/>
                </a:ext>
              </a:extLst>
            </p:cNvPr>
            <p:cNvSpPr/>
            <p:nvPr/>
          </p:nvSpPr>
          <p:spPr>
            <a:xfrm>
              <a:off x="9255311" y="3077948"/>
              <a:ext cx="285563" cy="108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  <a:highlight>
                  <a:srgbClr val="00FF00"/>
                </a:highligh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9C9F3AE-1E19-8446-B60F-0A511E94A357}"/>
                </a:ext>
              </a:extLst>
            </p:cNvPr>
            <p:cNvSpPr/>
            <p:nvPr/>
          </p:nvSpPr>
          <p:spPr>
            <a:xfrm>
              <a:off x="11763753" y="3043904"/>
              <a:ext cx="285563" cy="108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  <a:highlight>
                  <a:srgbClr val="00FF00"/>
                </a:highligh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A2C3E6-CD6C-F64D-A120-4145B6081557}"/>
                </a:ext>
              </a:extLst>
            </p:cNvPr>
            <p:cNvSpPr/>
            <p:nvPr/>
          </p:nvSpPr>
          <p:spPr>
            <a:xfrm>
              <a:off x="4367019" y="3071644"/>
              <a:ext cx="285563" cy="108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  <a:highlight>
                  <a:srgbClr val="00FF00"/>
                </a:highligh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E657D04-8EAC-6547-94AE-0A532EF217CC}"/>
                </a:ext>
              </a:extLst>
            </p:cNvPr>
            <p:cNvSpPr/>
            <p:nvPr/>
          </p:nvSpPr>
          <p:spPr>
            <a:xfrm>
              <a:off x="1858577" y="3074666"/>
              <a:ext cx="285563" cy="108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  <a:highlight>
                  <a:srgbClr val="00FF00"/>
                </a:highlight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88A5833-C19D-7C42-80E5-55DB75698463}"/>
              </a:ext>
            </a:extLst>
          </p:cNvPr>
          <p:cNvSpPr txBox="1"/>
          <p:nvPr/>
        </p:nvSpPr>
        <p:spPr>
          <a:xfrm>
            <a:off x="9537309" y="1114889"/>
            <a:ext cx="122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622C3F-8F17-384A-8253-FC8C9790CC17}"/>
              </a:ext>
            </a:extLst>
          </p:cNvPr>
          <p:cNvSpPr/>
          <p:nvPr/>
        </p:nvSpPr>
        <p:spPr>
          <a:xfrm>
            <a:off x="10480275" y="1245555"/>
            <a:ext cx="285563" cy="108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  <a:highlight>
                <a:srgbClr val="00FF00"/>
              </a:highligh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F2A429-5C99-564A-A60A-89EAF759E0B5}"/>
              </a:ext>
            </a:extLst>
          </p:cNvPr>
          <p:cNvSpPr/>
          <p:nvPr/>
        </p:nvSpPr>
        <p:spPr>
          <a:xfrm>
            <a:off x="11089685" y="1043125"/>
            <a:ext cx="171452" cy="41422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3177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640C7-306F-46ED-8B7A-43857C35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3648" y="1423481"/>
            <a:ext cx="3557982" cy="40110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Assume that:</a:t>
            </a:r>
          </a:p>
          <a:p>
            <a:r>
              <a:rPr lang="en-US" dirty="0" err="1"/>
              <a:t>A_ij</a:t>
            </a:r>
            <a:r>
              <a:rPr lang="en-US" dirty="0"/>
              <a:t>, </a:t>
            </a:r>
            <a:r>
              <a:rPr lang="en-US" dirty="0" err="1"/>
              <a:t>B_ij</a:t>
            </a:r>
            <a:r>
              <a:rPr lang="en-US" dirty="0"/>
              <a:t>=the </a:t>
            </a:r>
            <a:r>
              <a:rPr lang="en-US" dirty="0" err="1"/>
              <a:t>jth</a:t>
            </a:r>
            <a:r>
              <a:rPr lang="en-US" dirty="0"/>
              <a:t> digit of the </a:t>
            </a:r>
            <a:r>
              <a:rPr lang="en-US" dirty="0" err="1"/>
              <a:t>ith</a:t>
            </a:r>
            <a:r>
              <a:rPr lang="en-US" dirty="0"/>
              <a:t> number </a:t>
            </a:r>
          </a:p>
          <a:p>
            <a:r>
              <a:rPr lang="en-US" dirty="0" err="1"/>
              <a:t>C_ij</a:t>
            </a:r>
            <a:r>
              <a:rPr lang="en-US" dirty="0"/>
              <a:t>=the overflowed number from the </a:t>
            </a:r>
            <a:r>
              <a:rPr lang="en-US" dirty="0" err="1"/>
              <a:t>jth</a:t>
            </a:r>
            <a:r>
              <a:rPr lang="en-US" dirty="0"/>
              <a:t> digit of the </a:t>
            </a:r>
            <a:r>
              <a:rPr lang="en-US" dirty="0" err="1"/>
              <a:t>ith</a:t>
            </a:r>
            <a:r>
              <a:rPr lang="en-US" dirty="0"/>
              <a:t> number</a:t>
            </a:r>
            <a:endParaRPr lang="en-TV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64EBCFB-5EED-4DE8-9AD4-C770C983D3E3}"/>
              </a:ext>
            </a:extLst>
          </p:cNvPr>
          <p:cNvSpPr txBox="1">
            <a:spLocks/>
          </p:cNvSpPr>
          <p:nvPr/>
        </p:nvSpPr>
        <p:spPr>
          <a:xfrm>
            <a:off x="1867712" y="226745"/>
            <a:ext cx="9635311" cy="10359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Parallel Computing</a:t>
            </a:r>
            <a:endParaRPr lang="en-TV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70812A-96CE-4538-843F-FB69EFEAB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9" t="4633" r="5993" b="7680"/>
          <a:stretch/>
        </p:blipFill>
        <p:spPr>
          <a:xfrm>
            <a:off x="1867712" y="1423481"/>
            <a:ext cx="6417734" cy="502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36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83F2F-CE11-4142-B635-240007E4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72E2A-B16A-4D13-B132-0158F521B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V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76181F7-D3BF-45AC-81BE-405B27B51D7F}"/>
              </a:ext>
            </a:extLst>
          </p:cNvPr>
          <p:cNvSpPr txBox="1">
            <a:spLocks/>
          </p:cNvSpPr>
          <p:nvPr/>
        </p:nvSpPr>
        <p:spPr>
          <a:xfrm>
            <a:off x="1428328" y="25527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 can we do with the results?</a:t>
            </a:r>
            <a:endParaRPr lang="en-TV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742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0CD87-075E-462C-B9FD-D94132239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787941"/>
            <a:ext cx="3542988" cy="5584867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Take an example with 31+37=68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(in binary expressions 00011111+00100101=01000100)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Graph[6] Node[13] output=1 time=18</a:t>
            </a:r>
            <a:endParaRPr lang="en-TV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B377F3-5AF2-4317-9142-97D41EEA8F56}"/>
              </a:ext>
            </a:extLst>
          </p:cNvPr>
          <p:cNvSpPr txBox="1">
            <a:spLocks/>
          </p:cNvSpPr>
          <p:nvPr/>
        </p:nvSpPr>
        <p:spPr>
          <a:xfrm>
            <a:off x="1484309" y="0"/>
            <a:ext cx="9635311" cy="10359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Validation and Verification</a:t>
            </a:r>
            <a:endParaRPr lang="en-TV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040F8C-EB15-45CC-B7EF-1A1D58ECEE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12971" y="787941"/>
            <a:ext cx="5555290" cy="59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7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861CDA0-7053-46DD-B908-16EAC9D7F7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090038"/>
              </p:ext>
            </p:extLst>
          </p:nvPr>
        </p:nvGraphicFramePr>
        <p:xfrm>
          <a:off x="2544884" y="1616367"/>
          <a:ext cx="7301244" cy="41802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8638">
                  <a:extLst>
                    <a:ext uri="{9D8B030D-6E8A-4147-A177-3AD203B41FA5}">
                      <a16:colId xmlns:a16="http://schemas.microsoft.com/office/drawing/2014/main" val="2748708973"/>
                    </a:ext>
                  </a:extLst>
                </a:gridCol>
                <a:gridCol w="2431303">
                  <a:extLst>
                    <a:ext uri="{9D8B030D-6E8A-4147-A177-3AD203B41FA5}">
                      <a16:colId xmlns:a16="http://schemas.microsoft.com/office/drawing/2014/main" val="1432403289"/>
                    </a:ext>
                  </a:extLst>
                </a:gridCol>
                <a:gridCol w="2431303">
                  <a:extLst>
                    <a:ext uri="{9D8B030D-6E8A-4147-A177-3AD203B41FA5}">
                      <a16:colId xmlns:a16="http://schemas.microsoft.com/office/drawing/2014/main" val="1140613510"/>
                    </a:ext>
                  </a:extLst>
                </a:gridCol>
              </a:tblGrid>
              <a:tr h="4644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</a:t>
                      </a:r>
                      <a:endParaRPr lang="en-TV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Node[13]</a:t>
                      </a:r>
                      <a:endParaRPr lang="en-TV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Node[14]</a:t>
                      </a:r>
                      <a:endParaRPr lang="en-TV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832404"/>
                  </a:ext>
                </a:extLst>
              </a:tr>
              <a:tr h="4644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TV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TV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TV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86231"/>
                  </a:ext>
                </a:extLst>
              </a:tr>
              <a:tr h="4644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TV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TV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TV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180749"/>
                  </a:ext>
                </a:extLst>
              </a:tr>
              <a:tr h="4644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TV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TV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TV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354072"/>
                  </a:ext>
                </a:extLst>
              </a:tr>
              <a:tr h="4644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TV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TV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TV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4513"/>
                  </a:ext>
                </a:extLst>
              </a:tr>
              <a:tr h="4644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TV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TV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TV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962247"/>
                  </a:ext>
                </a:extLst>
              </a:tr>
              <a:tr h="4644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TV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TV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TV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20058"/>
                  </a:ext>
                </a:extLst>
              </a:tr>
              <a:tr h="4644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TV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TV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TV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665935"/>
                  </a:ext>
                </a:extLst>
              </a:tr>
              <a:tr h="4644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TV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TV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TV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851229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211A7FF7-C8D0-4BCC-83E2-AB4216FEEB19}"/>
              </a:ext>
            </a:extLst>
          </p:cNvPr>
          <p:cNvSpPr txBox="1">
            <a:spLocks/>
          </p:cNvSpPr>
          <p:nvPr/>
        </p:nvSpPr>
        <p:spPr>
          <a:xfrm>
            <a:off x="1484313" y="335442"/>
            <a:ext cx="9635311" cy="10359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Outputs in Time=18</a:t>
            </a:r>
            <a:endParaRPr lang="en-TV" sz="3600" dirty="0"/>
          </a:p>
        </p:txBody>
      </p:sp>
    </p:spTree>
    <p:extLst>
      <p:ext uri="{BB962C8B-B14F-4D97-AF65-F5344CB8AC3E}">
        <p14:creationId xmlns:p14="http://schemas.microsoft.com/office/powerpoint/2010/main" val="915262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A01F519-1F47-4B03-B5B2-1041F5534C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480374"/>
              </p:ext>
            </p:extLst>
          </p:nvPr>
        </p:nvGraphicFramePr>
        <p:xfrm>
          <a:off x="2598684" y="1371438"/>
          <a:ext cx="7035175" cy="47844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7035">
                  <a:extLst>
                    <a:ext uri="{9D8B030D-6E8A-4147-A177-3AD203B41FA5}">
                      <a16:colId xmlns:a16="http://schemas.microsoft.com/office/drawing/2014/main" val="786247497"/>
                    </a:ext>
                  </a:extLst>
                </a:gridCol>
                <a:gridCol w="1407035">
                  <a:extLst>
                    <a:ext uri="{9D8B030D-6E8A-4147-A177-3AD203B41FA5}">
                      <a16:colId xmlns:a16="http://schemas.microsoft.com/office/drawing/2014/main" val="3810985628"/>
                    </a:ext>
                  </a:extLst>
                </a:gridCol>
                <a:gridCol w="1407035">
                  <a:extLst>
                    <a:ext uri="{9D8B030D-6E8A-4147-A177-3AD203B41FA5}">
                      <a16:colId xmlns:a16="http://schemas.microsoft.com/office/drawing/2014/main" val="538479492"/>
                    </a:ext>
                  </a:extLst>
                </a:gridCol>
                <a:gridCol w="1407035">
                  <a:extLst>
                    <a:ext uri="{9D8B030D-6E8A-4147-A177-3AD203B41FA5}">
                      <a16:colId xmlns:a16="http://schemas.microsoft.com/office/drawing/2014/main" val="799126608"/>
                    </a:ext>
                  </a:extLst>
                </a:gridCol>
                <a:gridCol w="1407035">
                  <a:extLst>
                    <a:ext uri="{9D8B030D-6E8A-4147-A177-3AD203B41FA5}">
                      <a16:colId xmlns:a16="http://schemas.microsoft.com/office/drawing/2014/main" val="3049700313"/>
                    </a:ext>
                  </a:extLst>
                </a:gridCol>
              </a:tblGrid>
              <a:tr h="666825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 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 a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 b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 c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“And” gate  output=1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8526"/>
                  </a:ext>
                </a:extLst>
              </a:tr>
              <a:tr h="51470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718277"/>
                  </a:ext>
                </a:extLst>
              </a:tr>
              <a:tr h="51470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587028"/>
                  </a:ext>
                </a:extLst>
              </a:tr>
              <a:tr h="51470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853366"/>
                  </a:ext>
                </a:extLst>
              </a:tr>
              <a:tr h="51470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41460"/>
                  </a:ext>
                </a:extLst>
              </a:tr>
              <a:tr h="51470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810319"/>
                  </a:ext>
                </a:extLst>
              </a:tr>
              <a:tr h="51470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624889"/>
                  </a:ext>
                </a:extLst>
              </a:tr>
              <a:tr h="51470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781371"/>
                  </a:ext>
                </a:extLst>
              </a:tr>
              <a:tr h="51470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325928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CE79A04B-150F-4C2D-8FF7-82E63841E0CA}"/>
              </a:ext>
            </a:extLst>
          </p:cNvPr>
          <p:cNvSpPr txBox="1">
            <a:spLocks/>
          </p:cNvSpPr>
          <p:nvPr/>
        </p:nvSpPr>
        <p:spPr>
          <a:xfrm>
            <a:off x="1484313" y="335442"/>
            <a:ext cx="9635311" cy="10359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Focus on the “and” gates of each graph</a:t>
            </a:r>
            <a:endParaRPr lang="en-TV" sz="3600" dirty="0"/>
          </a:p>
        </p:txBody>
      </p:sp>
    </p:spTree>
    <p:extLst>
      <p:ext uri="{BB962C8B-B14F-4D97-AF65-F5344CB8AC3E}">
        <p14:creationId xmlns:p14="http://schemas.microsoft.com/office/powerpoint/2010/main" val="1233454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28290-ECD3-4F7A-9EA3-A8E33BB1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F153F-A06D-4FE6-94A7-4448EECAE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V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7C5951-F650-4F18-A9B4-7B55E1166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295637"/>
            <a:ext cx="8833621" cy="492093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6500D47-FD58-4475-854D-5D6BFF562097}"/>
              </a:ext>
            </a:extLst>
          </p:cNvPr>
          <p:cNvSpPr txBox="1">
            <a:spLocks/>
          </p:cNvSpPr>
          <p:nvPr/>
        </p:nvSpPr>
        <p:spPr>
          <a:xfrm>
            <a:off x="1484310" y="194836"/>
            <a:ext cx="9635311" cy="10359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Results change over time</a:t>
            </a:r>
            <a:endParaRPr lang="en-TV" sz="3600" dirty="0"/>
          </a:p>
        </p:txBody>
      </p:sp>
    </p:spTree>
    <p:extLst>
      <p:ext uri="{BB962C8B-B14F-4D97-AF65-F5344CB8AC3E}">
        <p14:creationId xmlns:p14="http://schemas.microsoft.com/office/powerpoint/2010/main" val="255638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505C5-12C5-6D40-873C-8ABEA51A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2998789" cy="8509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913BB-4ADB-E84C-B959-F4BF45854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10" y="977901"/>
            <a:ext cx="10018713" cy="4813300"/>
          </a:xfrm>
        </p:spPr>
        <p:txBody>
          <a:bodyPr>
            <a:normAutofit/>
          </a:bodyPr>
          <a:lstStyle/>
          <a:p>
            <a:r>
              <a:rPr lang="en-US" sz="2800" dirty="0"/>
              <a:t>Problem Description and Conceptual Model</a:t>
            </a:r>
          </a:p>
          <a:p>
            <a:r>
              <a:rPr lang="en-US" sz="2800" dirty="0"/>
              <a:t>Implementation of  1-bit Adder</a:t>
            </a:r>
          </a:p>
          <a:p>
            <a:r>
              <a:rPr lang="en-US" sz="2800" dirty="0"/>
              <a:t>Multi-bit Adders Simulation</a:t>
            </a:r>
          </a:p>
          <a:p>
            <a:r>
              <a:rPr lang="en-US" sz="2800" dirty="0"/>
              <a:t>Parallel Computation</a:t>
            </a:r>
          </a:p>
          <a:p>
            <a:r>
              <a:rPr lang="en-US" sz="2800" dirty="0"/>
              <a:t>Experiments and Analysis of Results</a:t>
            </a:r>
          </a:p>
        </p:txBody>
      </p:sp>
    </p:spTree>
    <p:extLst>
      <p:ext uri="{BB962C8B-B14F-4D97-AF65-F5344CB8AC3E}">
        <p14:creationId xmlns:p14="http://schemas.microsoft.com/office/powerpoint/2010/main" val="1069968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D3740C4-44AC-4573-BC33-CD3FF46131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790533"/>
              </p:ext>
            </p:extLst>
          </p:nvPr>
        </p:nvGraphicFramePr>
        <p:xfrm>
          <a:off x="1879601" y="1306285"/>
          <a:ext cx="8129814" cy="46536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39074">
                  <a:extLst>
                    <a:ext uri="{9D8B030D-6E8A-4147-A177-3AD203B41FA5}">
                      <a16:colId xmlns:a16="http://schemas.microsoft.com/office/drawing/2014/main" val="330841473"/>
                    </a:ext>
                  </a:extLst>
                </a:gridCol>
                <a:gridCol w="739074">
                  <a:extLst>
                    <a:ext uri="{9D8B030D-6E8A-4147-A177-3AD203B41FA5}">
                      <a16:colId xmlns:a16="http://schemas.microsoft.com/office/drawing/2014/main" val="93601886"/>
                    </a:ext>
                  </a:extLst>
                </a:gridCol>
                <a:gridCol w="739074">
                  <a:extLst>
                    <a:ext uri="{9D8B030D-6E8A-4147-A177-3AD203B41FA5}">
                      <a16:colId xmlns:a16="http://schemas.microsoft.com/office/drawing/2014/main" val="2089402818"/>
                    </a:ext>
                  </a:extLst>
                </a:gridCol>
                <a:gridCol w="739074">
                  <a:extLst>
                    <a:ext uri="{9D8B030D-6E8A-4147-A177-3AD203B41FA5}">
                      <a16:colId xmlns:a16="http://schemas.microsoft.com/office/drawing/2014/main" val="3347960255"/>
                    </a:ext>
                  </a:extLst>
                </a:gridCol>
                <a:gridCol w="739074">
                  <a:extLst>
                    <a:ext uri="{9D8B030D-6E8A-4147-A177-3AD203B41FA5}">
                      <a16:colId xmlns:a16="http://schemas.microsoft.com/office/drawing/2014/main" val="518285399"/>
                    </a:ext>
                  </a:extLst>
                </a:gridCol>
                <a:gridCol w="739074">
                  <a:extLst>
                    <a:ext uri="{9D8B030D-6E8A-4147-A177-3AD203B41FA5}">
                      <a16:colId xmlns:a16="http://schemas.microsoft.com/office/drawing/2014/main" val="2468744209"/>
                    </a:ext>
                  </a:extLst>
                </a:gridCol>
                <a:gridCol w="739074">
                  <a:extLst>
                    <a:ext uri="{9D8B030D-6E8A-4147-A177-3AD203B41FA5}">
                      <a16:colId xmlns:a16="http://schemas.microsoft.com/office/drawing/2014/main" val="904640019"/>
                    </a:ext>
                  </a:extLst>
                </a:gridCol>
                <a:gridCol w="739074">
                  <a:extLst>
                    <a:ext uri="{9D8B030D-6E8A-4147-A177-3AD203B41FA5}">
                      <a16:colId xmlns:a16="http://schemas.microsoft.com/office/drawing/2014/main" val="3078875903"/>
                    </a:ext>
                  </a:extLst>
                </a:gridCol>
                <a:gridCol w="739074">
                  <a:extLst>
                    <a:ext uri="{9D8B030D-6E8A-4147-A177-3AD203B41FA5}">
                      <a16:colId xmlns:a16="http://schemas.microsoft.com/office/drawing/2014/main" val="586908103"/>
                    </a:ext>
                  </a:extLst>
                </a:gridCol>
                <a:gridCol w="739074">
                  <a:extLst>
                    <a:ext uri="{9D8B030D-6E8A-4147-A177-3AD203B41FA5}">
                      <a16:colId xmlns:a16="http://schemas.microsoft.com/office/drawing/2014/main" val="3313133894"/>
                    </a:ext>
                  </a:extLst>
                </a:gridCol>
                <a:gridCol w="739074">
                  <a:extLst>
                    <a:ext uri="{9D8B030D-6E8A-4147-A177-3AD203B41FA5}">
                      <a16:colId xmlns:a16="http://schemas.microsoft.com/office/drawing/2014/main" val="2204502295"/>
                    </a:ext>
                  </a:extLst>
                </a:gridCol>
              </a:tblGrid>
              <a:tr h="5817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Bits </a:t>
                      </a:r>
                      <a:endParaRPr lang="en-TV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Convergence time</a:t>
                      </a:r>
                      <a:endParaRPr lang="en-TV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186229"/>
                  </a:ext>
                </a:extLst>
              </a:tr>
              <a:tr h="581706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359955"/>
                  </a:ext>
                </a:extLst>
              </a:tr>
              <a:tr h="581706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588483"/>
                  </a:ext>
                </a:extLst>
              </a:tr>
              <a:tr h="581706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642173"/>
                  </a:ext>
                </a:extLst>
              </a:tr>
              <a:tr h="581706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95455"/>
                  </a:ext>
                </a:extLst>
              </a:tr>
              <a:tr h="581706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516364"/>
                  </a:ext>
                </a:extLst>
              </a:tr>
              <a:tr h="581706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39118"/>
                  </a:ext>
                </a:extLst>
              </a:tr>
              <a:tr h="581706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TV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11195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FE86DFAA-5D3E-4E69-9337-179DC825D154}"/>
              </a:ext>
            </a:extLst>
          </p:cNvPr>
          <p:cNvSpPr txBox="1">
            <a:spLocks/>
          </p:cNvSpPr>
          <p:nvPr/>
        </p:nvSpPr>
        <p:spPr>
          <a:xfrm>
            <a:off x="1484310" y="194836"/>
            <a:ext cx="9635311" cy="10359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Relationship between convergence time and bits</a:t>
            </a:r>
            <a:endParaRPr lang="en-TV" sz="3600" dirty="0"/>
          </a:p>
        </p:txBody>
      </p:sp>
    </p:spTree>
    <p:extLst>
      <p:ext uri="{BB962C8B-B14F-4D97-AF65-F5344CB8AC3E}">
        <p14:creationId xmlns:p14="http://schemas.microsoft.com/office/powerpoint/2010/main" val="3483874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C2B1-1ABC-45EC-B25B-D660A0E1B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V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AD19994-8BD8-44EF-9ABF-6456A905F649}"/>
              </a:ext>
            </a:extLst>
          </p:cNvPr>
          <p:cNvSpPr txBox="1">
            <a:spLocks/>
          </p:cNvSpPr>
          <p:nvPr/>
        </p:nvSpPr>
        <p:spPr>
          <a:xfrm>
            <a:off x="1484310" y="194836"/>
            <a:ext cx="9635311" cy="10359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ANOVA based on Bayesian way (normal prior)</a:t>
            </a:r>
            <a:endParaRPr lang="en-TV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D09ACC-572F-44A7-A910-F8DB54257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1418129"/>
            <a:ext cx="2850090" cy="45552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E02607-0E66-419A-B536-239A43B20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359" y="1418129"/>
            <a:ext cx="7355953" cy="464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59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81D6-EF14-594F-A03E-0BEE9143D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644" y="2463800"/>
            <a:ext cx="10018713" cy="1752599"/>
          </a:xfrm>
        </p:spPr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531201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81D6-EF14-594F-A03E-0BEE9143D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644" y="2463800"/>
            <a:ext cx="10018713" cy="1752599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61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E980F-CAA0-4A4C-A8BA-2102FE61E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710" y="286967"/>
            <a:ext cx="9635311" cy="1035996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Problem Description</a:t>
            </a:r>
            <a:endParaRPr lang="en-TV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A34E9-F3C4-4255-B2A8-5E64F548B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00783"/>
            <a:ext cx="10018713" cy="4727643"/>
          </a:xfrm>
        </p:spPr>
        <p:txBody>
          <a:bodyPr/>
          <a:lstStyle/>
          <a:p>
            <a:r>
              <a:rPr lang="en-US" dirty="0"/>
              <a:t>How does a computer add numbers?</a:t>
            </a:r>
          </a:p>
          <a:p>
            <a:endParaRPr lang="en-US" dirty="0"/>
          </a:p>
          <a:p>
            <a:r>
              <a:rPr lang="en-US" dirty="0"/>
              <a:t>Number------Binary Number------Logic Circuit</a:t>
            </a:r>
          </a:p>
          <a:p>
            <a:r>
              <a:rPr lang="en-US" dirty="0"/>
              <a:t>30+4			00011110+00000100	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AND							OR						NOT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E07EF2-EB3C-49EB-BF47-4BD8C43E6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09" y="3764604"/>
            <a:ext cx="8714049" cy="116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016C7B-952F-4555-AFC3-A76A24128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59" r="7293" b="8731"/>
          <a:stretch/>
        </p:blipFill>
        <p:spPr>
          <a:xfrm>
            <a:off x="6906985" y="1876213"/>
            <a:ext cx="4248195" cy="452518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6F400C5-AE1B-49C7-98B0-9502A5E3802E}"/>
              </a:ext>
            </a:extLst>
          </p:cNvPr>
          <p:cNvSpPr txBox="1">
            <a:spLocks/>
          </p:cNvSpPr>
          <p:nvPr/>
        </p:nvSpPr>
        <p:spPr>
          <a:xfrm>
            <a:off x="1802395" y="108454"/>
            <a:ext cx="9635311" cy="10359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/>
              <a:t>Logic Circuit (1-bit adder)</a:t>
            </a:r>
            <a:endParaRPr lang="en-TV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022C59-0EF5-472B-AA23-C33BF7CD5182}"/>
                  </a:ext>
                </a:extLst>
              </p:cNvPr>
              <p:cNvSpPr txBox="1"/>
              <p:nvPr/>
            </p:nvSpPr>
            <p:spPr>
              <a:xfrm>
                <a:off x="2443065" y="1044494"/>
                <a:ext cx="7305869" cy="986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sz="2000" dirty="0"/>
                  <a:t>S</a:t>
                </a:r>
                <a:r>
                  <a:rPr lang="en" sz="2000" baseline="-25000" dirty="0"/>
                  <a:t>i</a:t>
                </a:r>
                <a:r>
                  <a:rPr lang="en" sz="2000" dirty="0"/>
                  <a:t> = (A</a:t>
                </a:r>
                <a:r>
                  <a:rPr lang="en" sz="2000" baseline="-25000" dirty="0"/>
                  <a:t>i </a:t>
                </a:r>
                <a:r>
                  <a:rPr lang="en" sz="2000" dirty="0"/>
                  <a:t>XOR B</a:t>
                </a:r>
                <a:r>
                  <a:rPr lang="en" sz="2000" baseline="-25000" dirty="0"/>
                  <a:t>i </a:t>
                </a:r>
                <a:r>
                  <a:rPr lang="en" sz="2000" dirty="0"/>
                  <a:t>) XOR C</a:t>
                </a:r>
                <a:r>
                  <a:rPr lang="en" sz="2000" baseline="-25000" dirty="0"/>
                  <a:t>i</a:t>
                </a:r>
                <a:r>
                  <a:rPr lang="en" sz="2000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TV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TV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" sz="200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TV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" sz="200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TV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" sz="20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" sz="20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TV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TV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TV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TV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TV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acc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TV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TV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TV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TV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acc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TV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sSub>
                      <m:sSubPr>
                        <m:ctrlPr>
                          <a:rPr lang="en-TV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sSub>
                      <m:sSubPr>
                        <m:ctrlPr>
                          <a:rPr lang="en-TV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TV" sz="2000" dirty="0"/>
              </a:p>
              <a:p>
                <a:r>
                  <a:rPr lang="en" sz="2000" dirty="0"/>
                  <a:t>C</a:t>
                </a:r>
                <a:r>
                  <a:rPr lang="en" sz="2000" baseline="-25000" dirty="0"/>
                  <a:t>i+1</a:t>
                </a:r>
                <a:r>
                  <a:rPr lang="en" sz="2000" dirty="0"/>
                  <a:t> = A</a:t>
                </a:r>
                <a:r>
                  <a:rPr lang="en" sz="2000" baseline="-25000" dirty="0"/>
                  <a:t>i </a:t>
                </a:r>
                <a:r>
                  <a:rPr lang="en" sz="2000" dirty="0"/>
                  <a:t>AND B</a:t>
                </a:r>
                <a:r>
                  <a:rPr lang="en" sz="2000" baseline="-25000" dirty="0"/>
                  <a:t>i</a:t>
                </a:r>
                <a:r>
                  <a:rPr lang="en" sz="2000" dirty="0"/>
                  <a:t> OR C</a:t>
                </a:r>
                <a:r>
                  <a:rPr lang="en" sz="2000" baseline="-25000" dirty="0"/>
                  <a:t>i</a:t>
                </a:r>
                <a:r>
                  <a:rPr lang="en" sz="2000" dirty="0"/>
                  <a:t>(A</a:t>
                </a:r>
                <a:r>
                  <a:rPr lang="en" sz="2000" baseline="-25000" dirty="0"/>
                  <a:t>i</a:t>
                </a:r>
                <a:r>
                  <a:rPr lang="en" sz="2000" dirty="0"/>
                  <a:t> XOR B</a:t>
                </a:r>
                <a:r>
                  <a:rPr lang="en" sz="2000" baseline="-25000" dirty="0"/>
                  <a:t>i</a:t>
                </a:r>
                <a:r>
                  <a:rPr lang="en" sz="2000" dirty="0"/>
                  <a:t>)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TV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TV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" sz="200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TV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" sz="20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" sz="20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sSub>
                      <m:sSubPr>
                        <m:ctrlPr>
                          <a:rPr lang="en-TV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" sz="20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" sz="20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TV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" sz="20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" sz="20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TV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TV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" sz="200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TV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" sz="20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" sz="20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TV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" sz="20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" sz="20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sSub>
                      <m:sSubPr>
                        <m:ctrlPr>
                          <a:rPr lang="en-TV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" sz="20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" sz="20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TV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TV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" sz="20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acc>
                    <m:r>
                      <a:rPr lang="en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TV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" sz="20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" sz="20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sSub>
                      <m:sSubPr>
                        <m:ctrlPr>
                          <a:rPr lang="en-TV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" sz="20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" sz="20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sSub>
                      <m:sSubPr>
                        <m:ctrlPr>
                          <a:rPr lang="en-TV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" sz="20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" sz="20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TV" sz="2000" dirty="0"/>
              </a:p>
              <a:p>
                <a:endParaRPr lang="en-TV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022C59-0EF5-472B-AA23-C33BF7CD5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065" y="1044494"/>
                <a:ext cx="7305869" cy="986296"/>
              </a:xfrm>
              <a:prstGeom prst="rect">
                <a:avLst/>
              </a:prstGeom>
              <a:blipFill>
                <a:blip r:embed="rId3"/>
                <a:stretch>
                  <a:fillRect l="-868" t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598D25E-E167-5447-8A58-4207A3DF3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531946"/>
              </p:ext>
            </p:extLst>
          </p:nvPr>
        </p:nvGraphicFramePr>
        <p:xfrm>
          <a:off x="1380595" y="1876213"/>
          <a:ext cx="4231716" cy="360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7929">
                  <a:extLst>
                    <a:ext uri="{9D8B030D-6E8A-4147-A177-3AD203B41FA5}">
                      <a16:colId xmlns:a16="http://schemas.microsoft.com/office/drawing/2014/main" val="2183934737"/>
                    </a:ext>
                  </a:extLst>
                </a:gridCol>
                <a:gridCol w="1057929">
                  <a:extLst>
                    <a:ext uri="{9D8B030D-6E8A-4147-A177-3AD203B41FA5}">
                      <a16:colId xmlns:a16="http://schemas.microsoft.com/office/drawing/2014/main" val="1217073926"/>
                    </a:ext>
                  </a:extLst>
                </a:gridCol>
                <a:gridCol w="1057929">
                  <a:extLst>
                    <a:ext uri="{9D8B030D-6E8A-4147-A177-3AD203B41FA5}">
                      <a16:colId xmlns:a16="http://schemas.microsoft.com/office/drawing/2014/main" val="469587635"/>
                    </a:ext>
                  </a:extLst>
                </a:gridCol>
                <a:gridCol w="1057929">
                  <a:extLst>
                    <a:ext uri="{9D8B030D-6E8A-4147-A177-3AD203B41FA5}">
                      <a16:colId xmlns:a16="http://schemas.microsoft.com/office/drawing/2014/main" val="3461791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 (S</a:t>
                      </a:r>
                      <a:r>
                        <a:rPr lang="en-US" b="1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Carry</a:t>
                      </a:r>
                    </a:p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</a:t>
                      </a:r>
                      <a:r>
                        <a:rPr lang="en-US" b="1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i+1</a:t>
                      </a: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2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79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9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616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71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065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96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10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93219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9134EC3-2084-0C4B-A3E1-60962AEE1BDB}"/>
              </a:ext>
            </a:extLst>
          </p:cNvPr>
          <p:cNvSpPr txBox="1"/>
          <p:nvPr/>
        </p:nvSpPr>
        <p:spPr>
          <a:xfrm>
            <a:off x="2571496" y="5506355"/>
            <a:ext cx="2013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30: 00011110</a:t>
            </a:r>
          </a:p>
          <a:p>
            <a:r>
              <a:rPr lang="en-US" b="1" dirty="0"/>
              <a:t>4:   00000100</a:t>
            </a:r>
          </a:p>
          <a:p>
            <a:r>
              <a:rPr lang="en-US" b="1" dirty="0"/>
              <a:t>34: 00100010		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612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58554-5C5B-4C84-9398-385B9128E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5610" y="1208663"/>
            <a:ext cx="10428292" cy="54137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" sz="2600" b="1" dirty="0"/>
              <a:t>Entities:</a:t>
            </a:r>
            <a:endParaRPr lang="en-TV" sz="2600" dirty="0"/>
          </a:p>
          <a:p>
            <a:pPr lvl="0"/>
            <a:r>
              <a:rPr lang="en" b="1" dirty="0"/>
              <a:t>Resource</a:t>
            </a:r>
            <a:r>
              <a:rPr lang="en" dirty="0"/>
              <a:t>: </a:t>
            </a:r>
          </a:p>
          <a:p>
            <a:pPr marL="0" lvl="0" indent="0">
              <a:buNone/>
            </a:pPr>
            <a:r>
              <a:rPr lang="en" dirty="0"/>
              <a:t>	Whole Simulator: combination of multiple 1 bit adder</a:t>
            </a:r>
          </a:p>
          <a:p>
            <a:pPr marL="0" lvl="0" indent="0">
              <a:buNone/>
            </a:pPr>
            <a:r>
              <a:rPr lang="en" dirty="0"/>
              <a:t>	Each 1-bit adder: consisting of several AND/OR/NOR/XOR gates.</a:t>
            </a:r>
            <a:endParaRPr lang="en-TV" dirty="0"/>
          </a:p>
          <a:p>
            <a:pPr lvl="0"/>
            <a:r>
              <a:rPr lang="en" b="1" dirty="0"/>
              <a:t>Consumer</a:t>
            </a:r>
            <a:r>
              <a:rPr lang="en" dirty="0"/>
              <a:t>: </a:t>
            </a:r>
          </a:p>
          <a:p>
            <a:pPr marL="0" lvl="0" indent="0">
              <a:buNone/>
            </a:pPr>
            <a:r>
              <a:rPr lang="en" dirty="0"/>
              <a:t>	Digits of the specific pairs of numbers A</a:t>
            </a:r>
            <a:r>
              <a:rPr lang="en" baseline="-25000" dirty="0"/>
              <a:t>i</a:t>
            </a:r>
            <a:r>
              <a:rPr lang="en" dirty="0"/>
              <a:t>, B</a:t>
            </a:r>
            <a:r>
              <a:rPr lang="en" baseline="-25000" dirty="0"/>
              <a:t>i</a:t>
            </a:r>
            <a:r>
              <a:rPr lang="en" dirty="0"/>
              <a:t>. And the output from the last adder C</a:t>
            </a:r>
            <a:r>
              <a:rPr lang="en" baseline="-25000" dirty="0"/>
              <a:t>i</a:t>
            </a:r>
            <a:r>
              <a:rPr lang="en" dirty="0"/>
              <a:t>.</a:t>
            </a:r>
            <a:endParaRPr lang="en-TV" dirty="0"/>
          </a:p>
          <a:p>
            <a:pPr lvl="0"/>
            <a:r>
              <a:rPr lang="en" b="1" dirty="0"/>
              <a:t>Queue</a:t>
            </a:r>
            <a:r>
              <a:rPr lang="en" dirty="0"/>
              <a:t>: </a:t>
            </a:r>
            <a:r>
              <a:rPr lang="zh-Hans" altLang="en-US" dirty="0"/>
              <a:t> </a:t>
            </a:r>
            <a:r>
              <a:rPr lang="en" dirty="0"/>
              <a:t>queue of numbers waiting for processing. </a:t>
            </a:r>
          </a:p>
          <a:p>
            <a:pPr marL="0" lvl="0" indent="0">
              <a:buNone/>
            </a:pPr>
            <a:r>
              <a:rPr lang="en-US" dirty="0"/>
              <a:t>		</a:t>
            </a:r>
            <a:r>
              <a:rPr lang="zh-Hans" altLang="en-US" dirty="0"/>
              <a:t>     </a:t>
            </a:r>
            <a:r>
              <a:rPr lang="en" dirty="0"/>
              <a:t>queues of digits waiting to enter each 1-bit adder.</a:t>
            </a:r>
            <a:endParaRPr lang="en-TV" dirty="0"/>
          </a:p>
          <a:p>
            <a:pPr marL="0" indent="0">
              <a:buNone/>
            </a:pPr>
            <a:r>
              <a:rPr lang="en" sz="2600" b="1" dirty="0"/>
              <a:t>Attributes</a:t>
            </a:r>
            <a:r>
              <a:rPr lang="en" sz="2600" dirty="0"/>
              <a:t>: </a:t>
            </a:r>
            <a:endParaRPr lang="en-TV" sz="2600" dirty="0"/>
          </a:p>
          <a:p>
            <a:pPr lvl="0"/>
            <a:r>
              <a:rPr lang="en" dirty="0"/>
              <a:t>Data: numbers and their digits. </a:t>
            </a:r>
            <a:endParaRPr lang="en-TV" dirty="0"/>
          </a:p>
          <a:p>
            <a:pPr lvl="0"/>
            <a:r>
              <a:rPr lang="en" dirty="0"/>
              <a:t>Timestamp of each number. </a:t>
            </a:r>
            <a:endParaRPr lang="en-TV" dirty="0"/>
          </a:p>
          <a:p>
            <a:pPr lvl="0"/>
            <a:r>
              <a:rPr lang="en" dirty="0"/>
              <a:t>Precision of the input numbers in binary form.</a:t>
            </a:r>
            <a:endParaRPr lang="en-TV" dirty="0"/>
          </a:p>
          <a:p>
            <a:endParaRPr lang="en-TV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6E18DD-6A04-4B07-87F6-ED5648FCB502}"/>
              </a:ext>
            </a:extLst>
          </p:cNvPr>
          <p:cNvSpPr txBox="1">
            <a:spLocks/>
          </p:cNvSpPr>
          <p:nvPr/>
        </p:nvSpPr>
        <p:spPr>
          <a:xfrm>
            <a:off x="1550210" y="337767"/>
            <a:ext cx="9635311" cy="10359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/>
              <a:t>Conceptual model</a:t>
            </a:r>
            <a:endParaRPr lang="en-TV" sz="3600" dirty="0"/>
          </a:p>
        </p:txBody>
      </p:sp>
    </p:spTree>
    <p:extLst>
      <p:ext uri="{BB962C8B-B14F-4D97-AF65-F5344CB8AC3E}">
        <p14:creationId xmlns:p14="http://schemas.microsoft.com/office/powerpoint/2010/main" val="298319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2BAC4-0654-498F-872D-BFFC94007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12640"/>
            <a:ext cx="10018713" cy="4102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b="1" dirty="0"/>
              <a:t>Events: </a:t>
            </a:r>
            <a:endParaRPr lang="en-TV" dirty="0"/>
          </a:p>
          <a:p>
            <a:pPr lvl="0"/>
            <a:r>
              <a:rPr lang="en" dirty="0"/>
              <a:t>Receive a message from the last 1-bit adder.</a:t>
            </a:r>
            <a:endParaRPr lang="en-TV" dirty="0"/>
          </a:p>
          <a:p>
            <a:pPr lvl="0"/>
            <a:r>
              <a:rPr lang="en" dirty="0"/>
              <a:t>Process digits A</a:t>
            </a:r>
            <a:r>
              <a:rPr lang="en" baseline="-25000" dirty="0"/>
              <a:t>i</a:t>
            </a:r>
            <a:r>
              <a:rPr lang="en" dirty="0"/>
              <a:t>, B</a:t>
            </a:r>
            <a:r>
              <a:rPr lang="en" baseline="-25000" dirty="0"/>
              <a:t>i</a:t>
            </a:r>
            <a:r>
              <a:rPr lang="en" dirty="0"/>
              <a:t>, C</a:t>
            </a:r>
            <a:r>
              <a:rPr lang="en" baseline="-25000" dirty="0"/>
              <a:t>i</a:t>
            </a:r>
            <a:r>
              <a:rPr lang="en" dirty="0"/>
              <a:t> using AND/OR/NOR/XOR gates</a:t>
            </a:r>
            <a:endParaRPr lang="en-TV" dirty="0"/>
          </a:p>
          <a:p>
            <a:pPr lvl="0"/>
            <a:r>
              <a:rPr lang="en" dirty="0"/>
              <a:t>Send a message to the next 1-bit adder</a:t>
            </a:r>
            <a:endParaRPr lang="en-TV" dirty="0"/>
          </a:p>
          <a:p>
            <a:pPr marL="0" indent="0">
              <a:buNone/>
            </a:pPr>
            <a:endParaRPr lang="en-TV" dirty="0"/>
          </a:p>
          <a:p>
            <a:pPr marL="0" indent="0">
              <a:buNone/>
            </a:pPr>
            <a:r>
              <a:rPr lang="en" b="1" dirty="0"/>
              <a:t>Activity:</a:t>
            </a:r>
            <a:r>
              <a:rPr lang="en" dirty="0"/>
              <a:t> Executing a pair of digits</a:t>
            </a:r>
            <a:r>
              <a:rPr lang="en-US" dirty="0"/>
              <a:t>, beginning </a:t>
            </a:r>
            <a:r>
              <a:rPr lang="en" dirty="0"/>
              <a:t>with receiving the message from the last 1-bit adder and ends with getting the summary and sending a message to the next 1-bit adder.</a:t>
            </a:r>
            <a:endParaRPr lang="en-TV" dirty="0"/>
          </a:p>
          <a:p>
            <a:endParaRPr lang="en-TV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C4038A7-C62F-4777-95C2-F39D84D0B604}"/>
              </a:ext>
            </a:extLst>
          </p:cNvPr>
          <p:cNvSpPr txBox="1">
            <a:spLocks/>
          </p:cNvSpPr>
          <p:nvPr/>
        </p:nvSpPr>
        <p:spPr>
          <a:xfrm>
            <a:off x="1484310" y="363167"/>
            <a:ext cx="9635311" cy="10359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/>
              <a:t>Conceptual model</a:t>
            </a:r>
            <a:endParaRPr lang="en-TV" sz="3600" dirty="0"/>
          </a:p>
        </p:txBody>
      </p:sp>
      <p:pic>
        <p:nvPicPr>
          <p:cNvPr id="5" name="image14.png">
            <a:extLst>
              <a:ext uri="{FF2B5EF4-FFF2-40B4-BE49-F238E27FC236}">
                <a16:creationId xmlns:a16="http://schemas.microsoft.com/office/drawing/2014/main" id="{491A3BB6-23AA-794E-B01B-5FB1F42E98B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295803" y="5367336"/>
            <a:ext cx="6883497" cy="147796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09278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4E8D6-887A-4FAC-8ADF-C60D090BD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328" y="2373086"/>
            <a:ext cx="10018713" cy="1752599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How to realize a 1-bit adder in C++</a:t>
            </a:r>
            <a:endParaRPr lang="en-TV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004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B3612-5EF7-4BF6-BDE8-B00F16D3B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7710" y="1588538"/>
            <a:ext cx="10018713" cy="4204996"/>
          </a:xfrm>
        </p:spPr>
        <p:txBody>
          <a:bodyPr/>
          <a:lstStyle/>
          <a:p>
            <a:r>
              <a:rPr lang="en" dirty="0"/>
              <a:t>G</a:t>
            </a:r>
            <a:r>
              <a:rPr lang="en-US" dirty="0"/>
              <a:t>n</a:t>
            </a:r>
            <a:r>
              <a:rPr lang="en" dirty="0"/>
              <a:t>ode</a:t>
            </a:r>
            <a:r>
              <a:rPr lang="en-US" altLang="zh-Hans" dirty="0"/>
              <a:t>:</a:t>
            </a:r>
            <a:r>
              <a:rPr lang="en" dirty="0"/>
              <a:t> logic gates </a:t>
            </a:r>
            <a:r>
              <a:rPr lang="en-US" altLang="zh-Hans" dirty="0"/>
              <a:t>(</a:t>
            </a:r>
            <a:r>
              <a:rPr lang="en" dirty="0"/>
              <a:t>NOT, OR</a:t>
            </a:r>
            <a:r>
              <a:rPr lang="en-US" altLang="zh-Hans" dirty="0"/>
              <a:t>,</a:t>
            </a:r>
            <a:r>
              <a:rPr lang="en" dirty="0"/>
              <a:t> AND</a:t>
            </a:r>
            <a:r>
              <a:rPr lang="en-US" altLang="zh-Hans" dirty="0"/>
              <a:t>)</a:t>
            </a:r>
          </a:p>
          <a:p>
            <a:r>
              <a:rPr lang="en-US" altLang="zh-Hans" dirty="0" err="1"/>
              <a:t>SimObj</a:t>
            </a:r>
            <a:r>
              <a:rPr lang="en-US" altLang="zh-Hans" dirty="0"/>
              <a:t>:</a:t>
            </a:r>
            <a:r>
              <a:rPr lang="zh-Hans" altLang="en-US" dirty="0"/>
              <a:t> </a:t>
            </a:r>
            <a:r>
              <a:rPr lang="en-US" altLang="zh-Hans" dirty="0"/>
              <a:t>data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basic</a:t>
            </a:r>
            <a:r>
              <a:rPr lang="zh-Hans" altLang="en-US" dirty="0"/>
              <a:t> </a:t>
            </a:r>
            <a:r>
              <a:rPr lang="en-US" altLang="zh-Hans" dirty="0"/>
              <a:t>function</a:t>
            </a:r>
            <a:r>
              <a:rPr lang="zh-Hans" altLang="en-US" dirty="0"/>
              <a:t> </a:t>
            </a:r>
            <a:r>
              <a:rPr lang="en-US" altLang="zh-Hans" dirty="0"/>
              <a:t>for</a:t>
            </a:r>
            <a:r>
              <a:rPr lang="zh-Hans" altLang="en-US" dirty="0"/>
              <a:t> </a:t>
            </a:r>
            <a:r>
              <a:rPr lang="en-US" altLang="zh-Hans" dirty="0" err="1"/>
              <a:t>GNode</a:t>
            </a:r>
            <a:endParaRPr lang="en-US" altLang="zh-Hans" dirty="0"/>
          </a:p>
          <a:p>
            <a:r>
              <a:rPr lang="en-US" altLang="zh-Hans" dirty="0"/>
              <a:t>Event:</a:t>
            </a:r>
            <a:r>
              <a:rPr lang="zh-Hans" altLang="en-US" dirty="0"/>
              <a:t> </a:t>
            </a:r>
            <a:r>
              <a:rPr lang="en-US" dirty="0"/>
              <a:t>electric signal</a:t>
            </a:r>
          </a:p>
          <a:p>
            <a:r>
              <a:rPr lang="en-US" altLang="zh-Hans" dirty="0"/>
              <a:t>Graph:</a:t>
            </a:r>
            <a:r>
              <a:rPr lang="zh-Hans" altLang="en-US" dirty="0"/>
              <a:t> </a:t>
            </a:r>
            <a:r>
              <a:rPr lang="en-US" altLang="zh-Hans" dirty="0"/>
              <a:t>one-bit</a:t>
            </a:r>
            <a:r>
              <a:rPr lang="zh-Hans" altLang="en-US" dirty="0"/>
              <a:t> </a:t>
            </a:r>
            <a:r>
              <a:rPr lang="en-US" altLang="zh-Hans" dirty="0"/>
              <a:t>adder,</a:t>
            </a:r>
            <a:r>
              <a:rPr lang="zh-Hans" altLang="en-US" dirty="0"/>
              <a:t> </a:t>
            </a:r>
            <a:r>
              <a:rPr lang="en-US" altLang="zh-Hans" dirty="0"/>
              <a:t>15</a:t>
            </a:r>
            <a:r>
              <a:rPr lang="zh-Hans" altLang="en-US" dirty="0"/>
              <a:t> </a:t>
            </a:r>
            <a:r>
              <a:rPr lang="en-US" altLang="zh-Hans" dirty="0" err="1"/>
              <a:t>GNodes</a:t>
            </a:r>
            <a:endParaRPr lang="en-TV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6EFB48-F034-4866-9B11-9069E9E52C4A}"/>
              </a:ext>
            </a:extLst>
          </p:cNvPr>
          <p:cNvSpPr txBox="1">
            <a:spLocks/>
          </p:cNvSpPr>
          <p:nvPr/>
        </p:nvSpPr>
        <p:spPr>
          <a:xfrm>
            <a:off x="1867710" y="286967"/>
            <a:ext cx="9635311" cy="10359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Hans" sz="3600" dirty="0"/>
              <a:t>Classes</a:t>
            </a:r>
            <a:endParaRPr lang="en-TV" sz="3600" dirty="0"/>
          </a:p>
        </p:txBody>
      </p:sp>
    </p:spTree>
    <p:extLst>
      <p:ext uri="{BB962C8B-B14F-4D97-AF65-F5344CB8AC3E}">
        <p14:creationId xmlns:p14="http://schemas.microsoft.com/office/powerpoint/2010/main" val="315477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88434F-B0B9-4328-98E5-8AA41304029E}"/>
              </a:ext>
            </a:extLst>
          </p:cNvPr>
          <p:cNvSpPr txBox="1">
            <a:spLocks/>
          </p:cNvSpPr>
          <p:nvPr/>
        </p:nvSpPr>
        <p:spPr>
          <a:xfrm>
            <a:off x="1867710" y="286967"/>
            <a:ext cx="9635311" cy="10359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Code Structure</a:t>
            </a:r>
            <a:endParaRPr lang="en-TV" sz="3600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62E4714E-D84B-4275-A09E-5C9A7ADBCA3C}"/>
              </a:ext>
            </a:extLst>
          </p:cNvPr>
          <p:cNvSpPr/>
          <p:nvPr/>
        </p:nvSpPr>
        <p:spPr>
          <a:xfrm>
            <a:off x="3849968" y="1507788"/>
            <a:ext cx="998376" cy="2339182"/>
          </a:xfrm>
          <a:prstGeom prst="leftBrace">
            <a:avLst/>
          </a:prstGeom>
          <a:ln w="38100">
            <a:solidFill>
              <a:schemeClr val="dk1">
                <a:tint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TV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7C2318-44B7-4B2A-9B86-3E2FFFE5B2CE}"/>
              </a:ext>
            </a:extLst>
          </p:cNvPr>
          <p:cNvSpPr txBox="1"/>
          <p:nvPr/>
        </p:nvSpPr>
        <p:spPr>
          <a:xfrm>
            <a:off x="4859530" y="2471245"/>
            <a:ext cx="166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SimObj</a:t>
            </a:r>
            <a:endParaRPr lang="en-TV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6E78F7-0AD1-4AB3-8A26-F634A276B0A1}"/>
              </a:ext>
            </a:extLst>
          </p:cNvPr>
          <p:cNvSpPr txBox="1"/>
          <p:nvPr/>
        </p:nvSpPr>
        <p:spPr>
          <a:xfrm>
            <a:off x="2735491" y="2471245"/>
            <a:ext cx="166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GNode</a:t>
            </a:r>
            <a:endParaRPr lang="en-TV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9807A2-5BFB-41F6-B454-2F05CF1E8C68}"/>
              </a:ext>
            </a:extLst>
          </p:cNvPr>
          <p:cNvSpPr txBox="1"/>
          <p:nvPr/>
        </p:nvSpPr>
        <p:spPr>
          <a:xfrm>
            <a:off x="4902011" y="1361091"/>
            <a:ext cx="1663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InNeigh</a:t>
            </a:r>
            <a:r>
              <a:rPr lang="en-US" altLang="zh-Hans" sz="2000" dirty="0" err="1"/>
              <a:t>bour</a:t>
            </a:r>
            <a:r>
              <a:rPr lang="en-US" altLang="zh-Hans" sz="2000" dirty="0"/>
              <a:t>/</a:t>
            </a:r>
            <a:r>
              <a:rPr lang="en-US" altLang="zh-Hans" sz="2000" dirty="0" err="1"/>
              <a:t>outNeibour</a:t>
            </a:r>
            <a:endParaRPr lang="en-TV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C9E989-B8B9-42AE-B432-96CC170296E4}"/>
              </a:ext>
            </a:extLst>
          </p:cNvPr>
          <p:cNvSpPr txBox="1"/>
          <p:nvPr/>
        </p:nvSpPr>
        <p:spPr>
          <a:xfrm>
            <a:off x="4902011" y="3581399"/>
            <a:ext cx="166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Input</a:t>
            </a:r>
            <a:endParaRPr lang="en-TV" sz="2000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72A87F74-253E-4BA1-994D-EFA26867498C}"/>
              </a:ext>
            </a:extLst>
          </p:cNvPr>
          <p:cNvSpPr/>
          <p:nvPr/>
        </p:nvSpPr>
        <p:spPr>
          <a:xfrm>
            <a:off x="6685365" y="1442272"/>
            <a:ext cx="998376" cy="2339182"/>
          </a:xfrm>
          <a:prstGeom prst="leftBrace">
            <a:avLst/>
          </a:prstGeom>
          <a:ln w="38100">
            <a:solidFill>
              <a:schemeClr val="dk1">
                <a:tint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TV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958265-C9DD-4CB7-B7B8-617BF0995210}"/>
              </a:ext>
            </a:extLst>
          </p:cNvPr>
          <p:cNvSpPr txBox="1"/>
          <p:nvPr/>
        </p:nvSpPr>
        <p:spPr>
          <a:xfrm>
            <a:off x="8196325" y="1341634"/>
            <a:ext cx="166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InputEvents</a:t>
            </a:r>
            <a:endParaRPr lang="en-TV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2FBFBB-3495-45C5-922C-1F36119F8B9C}"/>
              </a:ext>
            </a:extLst>
          </p:cNvPr>
          <p:cNvSpPr txBox="1"/>
          <p:nvPr/>
        </p:nvSpPr>
        <p:spPr>
          <a:xfrm>
            <a:off x="8216395" y="2471245"/>
            <a:ext cx="166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InputTimes</a:t>
            </a:r>
            <a:endParaRPr lang="en-TV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C3EE44-1788-4D33-B23F-DF61E608C035}"/>
              </a:ext>
            </a:extLst>
          </p:cNvPr>
          <p:cNvSpPr txBox="1"/>
          <p:nvPr/>
        </p:nvSpPr>
        <p:spPr>
          <a:xfrm>
            <a:off x="8216395" y="3581399"/>
            <a:ext cx="166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000" dirty="0"/>
              <a:t>clock</a:t>
            </a:r>
            <a:endParaRPr lang="en-TV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720B83-D8E9-4B2E-A24B-A1FB62281C0F}"/>
              </a:ext>
            </a:extLst>
          </p:cNvPr>
          <p:cNvSpPr txBox="1"/>
          <p:nvPr/>
        </p:nvSpPr>
        <p:spPr>
          <a:xfrm>
            <a:off x="5038787" y="5608885"/>
            <a:ext cx="1663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          </a:t>
            </a:r>
            <a:r>
              <a:rPr lang="en-US" sz="2000" dirty="0" err="1"/>
              <a:t>RecvTime</a:t>
            </a:r>
            <a:endParaRPr lang="en-TV" sz="2000" dirty="0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E956D482-C2BE-4338-8691-8B0D9C07F7EF}"/>
              </a:ext>
            </a:extLst>
          </p:cNvPr>
          <p:cNvSpPr/>
          <p:nvPr/>
        </p:nvSpPr>
        <p:spPr>
          <a:xfrm>
            <a:off x="3849967" y="4567135"/>
            <a:ext cx="998376" cy="1566153"/>
          </a:xfrm>
          <a:prstGeom prst="leftBrace">
            <a:avLst/>
          </a:prstGeom>
          <a:ln w="38100">
            <a:solidFill>
              <a:schemeClr val="dk1">
                <a:tint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TV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CF7AD6-45B3-43BD-A8AD-0EA6A75884AB}"/>
              </a:ext>
            </a:extLst>
          </p:cNvPr>
          <p:cNvSpPr txBox="1"/>
          <p:nvPr/>
        </p:nvSpPr>
        <p:spPr>
          <a:xfrm>
            <a:off x="5043281" y="4087311"/>
            <a:ext cx="1663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          Val</a:t>
            </a:r>
            <a:r>
              <a:rPr lang="en-US" altLang="zh-Hans" sz="2000" dirty="0"/>
              <a:t>ue(0,1)</a:t>
            </a:r>
            <a:endParaRPr lang="en-TV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4AF563-B684-4555-9773-D95DA0CCA0C0}"/>
              </a:ext>
            </a:extLst>
          </p:cNvPr>
          <p:cNvSpPr txBox="1"/>
          <p:nvPr/>
        </p:nvSpPr>
        <p:spPr>
          <a:xfrm>
            <a:off x="2338938" y="5302557"/>
            <a:ext cx="1663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          Event</a:t>
            </a:r>
            <a:endParaRPr lang="en-TV" sz="2000" dirty="0"/>
          </a:p>
        </p:txBody>
      </p:sp>
    </p:spTree>
    <p:extLst>
      <p:ext uri="{BB962C8B-B14F-4D97-AF65-F5344CB8AC3E}">
        <p14:creationId xmlns:p14="http://schemas.microsoft.com/office/powerpoint/2010/main" val="2955959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</TotalTime>
  <Words>614</Words>
  <Application>Microsoft Macintosh PowerPoint</Application>
  <PresentationFormat>Widescreen</PresentationFormat>
  <Paragraphs>278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华文楷体</vt:lpstr>
      <vt:lpstr>Arial</vt:lpstr>
      <vt:lpstr>Cambria Math</vt:lpstr>
      <vt:lpstr>Corbel</vt:lpstr>
      <vt:lpstr>Parallax</vt:lpstr>
      <vt:lpstr>Parallel Circuits Simulation of Adders</vt:lpstr>
      <vt:lpstr>Overview</vt:lpstr>
      <vt:lpstr>Problem Description</vt:lpstr>
      <vt:lpstr>PowerPoint Presentation</vt:lpstr>
      <vt:lpstr>PowerPoint Presentation</vt:lpstr>
      <vt:lpstr>PowerPoint Presentation</vt:lpstr>
      <vt:lpstr>How to realize a 1-bit adder in C++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 &amp; A</vt:lpstr>
      <vt:lpstr>Thank you!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Circuits Simulation of Adders</dc:title>
  <dc:creator>Jidong Li</dc:creator>
  <cp:lastModifiedBy>dewyeo@gmail.com</cp:lastModifiedBy>
  <cp:revision>44</cp:revision>
  <dcterms:created xsi:type="dcterms:W3CDTF">2018-04-21T23:12:11Z</dcterms:created>
  <dcterms:modified xsi:type="dcterms:W3CDTF">2018-04-25T00:53:26Z</dcterms:modified>
</cp:coreProperties>
</file>