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sXqwHu+dl3JcTLZIrDJtByWT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70A261-AD07-40B2-B322-0087C71187E8}">
  <a:tblStyle styleId="{6F70A261-AD07-40B2-B322-0087C71187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bcc00c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58bcc00c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8bcc00c6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58bcc00c6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8afeb1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58afeb17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3vo80577RDURPWtTOnFTiBit5duIVfKo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llurium.readthedocs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pyder-ide.org/" TargetMode="External"/><Relationship Id="rId4" Type="http://schemas.openxmlformats.org/officeDocument/2006/relationships/hyperlink" Target="https://thonny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74529"/>
            <a:ext cx="91440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0033CC"/>
                </a:solidFill>
              </a:rPr>
              <a:t>Pathway Modeling Course</a:t>
            </a:r>
            <a:br>
              <a:rPr lang="en-US"/>
            </a:br>
            <a:r>
              <a:rPr b="1" lang="en-US" sz="3200"/>
              <a:t>July 12, 2023 (Wednesday)</a:t>
            </a:r>
            <a:endParaRPr b="1"/>
          </a:p>
        </p:txBody>
      </p:sp>
      <p:sp>
        <p:nvSpPr>
          <p:cNvPr id="85" name="Google Shape;85;p1"/>
          <p:cNvSpPr txBox="1"/>
          <p:nvPr/>
        </p:nvSpPr>
        <p:spPr>
          <a:xfrm>
            <a:off x="1002632" y="2745608"/>
            <a:ext cx="231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Instructor: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Instructors: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144253" y="2745608"/>
            <a:ext cx="3561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Herbert Sauro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Porubsky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Hellerstein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 Smith (UW)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Kochen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603956" y="4572000"/>
            <a:ext cx="44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b="0" i="0" lang="en-US" sz="18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NIH U24 EB028887, P41EB023912 and NSF 1933453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IH-logo - American Spinal Injury Association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956" y="5218331"/>
            <a:ext cx="1554566" cy="1236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SF Logo | NSF - National Science Foundation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8522" y="5218331"/>
            <a:ext cx="1046837" cy="10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1754" y="5342022"/>
            <a:ext cx="1793446" cy="123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276726" y="822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0033CC"/>
                </a:solidFill>
              </a:rPr>
              <a:t>Meet the Instructors</a:t>
            </a:r>
            <a:endParaRPr/>
          </a:p>
        </p:txBody>
      </p:sp>
      <p:pic>
        <p:nvPicPr>
          <p:cNvPr descr="SED-ML editorial board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9639" y="3972133"/>
            <a:ext cx="1693205" cy="2113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onica Porubsky - The Kreeger Lab : The Kreeger Lab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865" y="1482517"/>
            <a:ext cx="1781676" cy="1781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erse Sensitivity Analysis for Identifying Predictive Proteomics ...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0794" y="377915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ience Institute - Joseph Hellerstein"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9211" y="385543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4610734" y="6086934"/>
            <a:ext cx="13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 Smith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358285" y="5197696"/>
            <a:ext cx="7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 Xu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27178" y="3250983"/>
            <a:ext cx="1909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Porubsky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93757" y="5760432"/>
            <a:ext cx="15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Hellerstein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hael Kochen | Department of Biochemistry | Vanderbilt University" id="104" name="Google Shape;10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00088" y="1255796"/>
            <a:ext cx="1398631" cy="1862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646467" y="3069621"/>
            <a:ext cx="1680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Kochen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0033CC"/>
                </a:solidFill>
              </a:rPr>
              <a:t>Where things are kept?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drive for all material is at: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https://drive.google.com/drive/folders/13vo80577RDURPWtTOnFTiBit5duIVfKo?usp=sharing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 it to chat.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68442" y="365125"/>
            <a:ext cx="119353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200">
                <a:solidFill>
                  <a:srgbClr val="0033CC"/>
                </a:solidFill>
              </a:rPr>
              <a:t>What things are there in the Google Drive?</a:t>
            </a:r>
            <a:endParaRPr sz="4200"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57725" y="2308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Cheat sheets on modeling and Tellurium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Tellurium in a Nutshell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folder for each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Scripts, ppts and exercises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1244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Sources of Information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tellurium.analogmachine.org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https://tellurium.readthedocs.io/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Cheat sheets and other documents on the google drive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1244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Topics for the Day</a:t>
            </a:r>
            <a:endParaRPr/>
          </a:p>
        </p:txBody>
      </p:sp>
      <p:graphicFrame>
        <p:nvGraphicFramePr>
          <p:cNvPr id="129" name="Google Shape;129;p6"/>
          <p:cNvGraphicFramePr/>
          <p:nvPr/>
        </p:nvGraphicFramePr>
        <p:xfrm>
          <a:off x="651450" y="2229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{6F70A261-AD07-40B2-B322-0087C71187E8}</a:tableStyleId>
              </a:tblPr>
              <a:tblGrid>
                <a:gridCol w="7287600"/>
                <a:gridCol w="3228000"/>
              </a:tblGrid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highlight>
                            <a:srgbClr val="FFFFFF"/>
                          </a:highlight>
                        </a:rPr>
                        <a:t>Session time and topic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highlight>
                            <a:srgbClr val="FFFFFF"/>
                          </a:highlight>
                        </a:rPr>
                        <a:t>Instructor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9 - 10 AM PT: Introduction to biochemical modeling (kinetic models), Python basics, Tellurium and Antimony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Dr. Herbert Sauro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10 - 11 AM PT: Michaelis-Menten kinetics, metabolic networks with examples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Dr. Michael Kochen and Dr. Herbert Sauro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11 - 12 PM PT: Parameter fitting for kinetic models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Dr. Joseph Hellerstein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12 - 1 PM PT: Lunch/ break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1 - 2 PM PT: Introduction to BioModels and systems biology standards, SBML diagrams (Lucian Smith and Jin Xu)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Dr. Lucian Smith and Dr. Jin Xu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2 - 3 PM PT: Metabolic control analysis (Herbert Sauro)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Dr. Herbert Sauro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3 - 4 PM PT: Personal project development and open forum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highlight>
                            <a:srgbClr val="FFFFFF"/>
                          </a:highlight>
                        </a:rPr>
                        <a:t>All instructors, Dr. Veronica Porubsky moderates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525" marB="9525" marR="47625" marL="47625">
                    <a:lnL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bcc00c6e_1_0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The Software</a:t>
            </a:r>
            <a:endParaRPr/>
          </a:p>
        </p:txBody>
      </p:sp>
      <p:sp>
        <p:nvSpPr>
          <p:cNvPr id="135" name="Google Shape;135;g258bcc00c6e_1_0"/>
          <p:cNvSpPr txBox="1"/>
          <p:nvPr/>
        </p:nvSpPr>
        <p:spPr>
          <a:xfrm>
            <a:off x="718300" y="1786375"/>
            <a:ext cx="87588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There are a number of tools you can use for simulation. All are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compatible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with SBML which is a common exchange format. In that sense it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doesn't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matter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tool you use.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Today we will use our Python tool call Tellurium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You can run this from the desktop or the web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 the web we will use Google’s colaboratory which is a Jupyter notebook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8bcc00c6e_1_6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The Software</a:t>
            </a:r>
            <a:endParaRPr/>
          </a:p>
        </p:txBody>
      </p:sp>
      <p:sp>
        <p:nvSpPr>
          <p:cNvPr id="141" name="Google Shape;141;g258bcc00c6e_1_6"/>
          <p:cNvSpPr txBox="1"/>
          <p:nvPr/>
        </p:nvSpPr>
        <p:spPr>
          <a:xfrm>
            <a:off x="718300" y="1786375"/>
            <a:ext cx="111309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environments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we can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recommend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Spyder					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https://www.spyder-ide.org/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Installer at 			https://github.com/sys-bio/tellurium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pyCharm: 				https://www.jetbrains.com/pycharm/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Visual Studio Code	https://code.visualstudio.com/docs/languages/python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Thorny					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https://thonny.org/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Thorny is relatively new and is a self-contained python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afeb176b_0_0"/>
          <p:cNvSpPr txBox="1"/>
          <p:nvPr>
            <p:ph type="title"/>
          </p:nvPr>
        </p:nvSpPr>
        <p:spPr>
          <a:xfrm>
            <a:off x="838200" y="3525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Intro to Python and Modeling</a:t>
            </a:r>
            <a:endParaRPr/>
          </a:p>
        </p:txBody>
      </p:sp>
      <p:sp>
        <p:nvSpPr>
          <p:cNvPr id="147" name="Google Shape;147;g258afeb176b_0_0"/>
          <p:cNvSpPr txBox="1"/>
          <p:nvPr/>
        </p:nvSpPr>
        <p:spPr>
          <a:xfrm>
            <a:off x="718300" y="1786375"/>
            <a:ext cx="1113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58afeb176b_0_0"/>
          <p:cNvSpPr txBox="1"/>
          <p:nvPr/>
        </p:nvSpPr>
        <p:spPr>
          <a:xfrm>
            <a:off x="916000" y="2105700"/>
            <a:ext cx="87588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Introduction to Python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Loading the simulator and utilities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Building and simulating models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lphaL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Build a simple model of a linear chain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lphaL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Run a time course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lphaL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Change values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lphaL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Reset the model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AutoNum type="alphaL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Compute the steady state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2020-07-26T00:49:18Z</dcterms:created>
  <dc:creator>Herbert Sauro</dc:creator>
</cp:coreProperties>
</file>