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2"/>
  </p:notesMasterIdLst>
  <p:sldIdLst>
    <p:sldId id="256" r:id="rId2"/>
    <p:sldId id="257" r:id="rId3"/>
    <p:sldId id="258" r:id="rId4"/>
    <p:sldId id="315" r:id="rId5"/>
    <p:sldId id="259" r:id="rId6"/>
    <p:sldId id="260" r:id="rId7"/>
    <p:sldId id="261" r:id="rId8"/>
    <p:sldId id="262" r:id="rId9"/>
    <p:sldId id="263" r:id="rId10"/>
    <p:sldId id="264" r:id="rId11"/>
    <p:sldId id="265" r:id="rId12"/>
    <p:sldId id="314" r:id="rId13"/>
    <p:sldId id="309" r:id="rId14"/>
    <p:sldId id="275" r:id="rId15"/>
    <p:sldId id="276" r:id="rId16"/>
    <p:sldId id="310" r:id="rId17"/>
    <p:sldId id="278" r:id="rId18"/>
    <p:sldId id="279" r:id="rId19"/>
    <p:sldId id="267" r:id="rId20"/>
    <p:sldId id="311" r:id="rId21"/>
    <p:sldId id="312" r:id="rId22"/>
    <p:sldId id="313" r:id="rId23"/>
    <p:sldId id="284" r:id="rId24"/>
    <p:sldId id="316" r:id="rId25"/>
    <p:sldId id="317" r:id="rId26"/>
    <p:sldId id="318" r:id="rId27"/>
    <p:sldId id="319" r:id="rId28"/>
    <p:sldId id="320" r:id="rId29"/>
    <p:sldId id="321" r:id="rId30"/>
    <p:sldId id="32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1EC7A8-22BC-40AE-A72B-20749A16A001}" v="946" dt="2023-07-11T22:10:46.8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60" d="100"/>
          <a:sy n="60" d="100"/>
        </p:scale>
        <p:origin x="108" y="22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A68B21-B811-4FD3-825B-6E015ED83E28}" type="datetimeFigureOut">
              <a:rPr lang="en-US" smtClean="0"/>
              <a:t>7/11/2023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FC4387-9457-4F06-A7E6-0380A1B092EC}" type="slidenum">
              <a:rPr lang="en-US" smtClean="0"/>
              <a:t>‹#›</a:t>
            </a:fld>
            <a:endParaRPr lang="en-US"/>
          </a:p>
        </p:txBody>
      </p:sp>
    </p:spTree>
    <p:extLst>
      <p:ext uri="{BB962C8B-B14F-4D97-AF65-F5344CB8AC3E}">
        <p14:creationId xmlns:p14="http://schemas.microsoft.com/office/powerpoint/2010/main" val="3851338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6921D88-9F34-4653-986F-5602B7950FB1}" type="slidenum">
              <a:rPr lang="en-US" smtClean="0"/>
              <a:pPr/>
              <a:t>12</a:t>
            </a:fld>
            <a:endParaRPr lang="en-US"/>
          </a:p>
        </p:txBody>
      </p:sp>
    </p:spTree>
    <p:extLst>
      <p:ext uri="{BB962C8B-B14F-4D97-AF65-F5344CB8AC3E}">
        <p14:creationId xmlns:p14="http://schemas.microsoft.com/office/powerpoint/2010/main" val="32371183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6921D88-9F34-4653-986F-5602B7950FB1}" type="slidenum">
              <a:rPr lang="en-US" smtClean="0"/>
              <a:pPr/>
              <a:t>22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6921D88-9F34-4653-986F-5602B7950FB1}" type="slidenum">
              <a:rPr lang="en-US" smtClean="0"/>
              <a:pPr/>
              <a:t>23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3755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6921D88-9F34-4653-986F-5602B7950FB1}" type="slidenum">
              <a:rPr lang="en-US" smtClean="0"/>
              <a:pPr/>
              <a:t>14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6921D88-9F34-4653-986F-5602B7950FB1}" type="slidenum">
              <a:rPr lang="en-US" smtClean="0"/>
              <a:pPr/>
              <a:t>15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6921D88-9F34-4653-986F-5602B7950FB1}" type="slidenum">
              <a:rPr lang="en-US" smtClean="0"/>
              <a:pPr/>
              <a:t>16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6921D88-9F34-4653-986F-5602B7950FB1}" type="slidenum">
              <a:rPr lang="en-US" smtClean="0"/>
              <a:pPr/>
              <a:t>17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6921D88-9F34-4653-986F-5602B7950FB1}" type="slidenum">
              <a:rPr lang="en-US" smtClean="0"/>
              <a:pPr/>
              <a:t>18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6921D88-9F34-4653-986F-5602B7950FB1}" type="slidenum">
              <a:rPr lang="en-US" smtClean="0"/>
              <a:pPr/>
              <a:t>19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6921D88-9F34-4653-986F-5602B7950FB1}" type="slidenum">
              <a:rPr lang="en-US" smtClean="0"/>
              <a:pPr/>
              <a:t>20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6921D88-9F34-4653-986F-5602B7950FB1}"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051EF-2678-7D6B-0392-448376B6DE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2751CF-B58F-67C0-7EB3-86B8B2838B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A41118-7ED8-E4D7-49AD-B8B52A13D371}"/>
              </a:ext>
            </a:extLst>
          </p:cNvPr>
          <p:cNvSpPr>
            <a:spLocks noGrp="1"/>
          </p:cNvSpPr>
          <p:nvPr>
            <p:ph type="dt" sz="half" idx="10"/>
          </p:nvPr>
        </p:nvSpPr>
        <p:spPr/>
        <p:txBody>
          <a:bodyPr/>
          <a:lstStyle/>
          <a:p>
            <a:fld id="{911B09A4-167C-4A2B-AE95-7854D83CD5E8}" type="datetime1">
              <a:rPr lang="en-US" smtClean="0"/>
              <a:t>7/11/2023</a:t>
            </a:fld>
            <a:endParaRPr lang="en-US"/>
          </a:p>
        </p:txBody>
      </p:sp>
      <p:sp>
        <p:nvSpPr>
          <p:cNvPr id="5" name="Footer Placeholder 4">
            <a:extLst>
              <a:ext uri="{FF2B5EF4-FFF2-40B4-BE49-F238E27FC236}">
                <a16:creationId xmlns:a16="http://schemas.microsoft.com/office/drawing/2014/main" id="{FDBA2503-F8BF-D4FD-2CA4-4FBA487ADB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87F117-0A20-3EDC-4AA3-2DEA168D5457}"/>
              </a:ext>
            </a:extLst>
          </p:cNvPr>
          <p:cNvSpPr>
            <a:spLocks noGrp="1"/>
          </p:cNvSpPr>
          <p:nvPr>
            <p:ph type="sldNum" sz="quarter" idx="12"/>
          </p:nvPr>
        </p:nvSpPr>
        <p:spPr/>
        <p:txBody>
          <a:bodyPr/>
          <a:lstStyle/>
          <a:p>
            <a:fld id="{76F1F206-DE6D-4580-A46E-D4E80C8355ED}" type="slidenum">
              <a:rPr lang="en-US" smtClean="0"/>
              <a:t>‹#›</a:t>
            </a:fld>
            <a:endParaRPr lang="en-US"/>
          </a:p>
        </p:txBody>
      </p:sp>
    </p:spTree>
    <p:extLst>
      <p:ext uri="{BB962C8B-B14F-4D97-AF65-F5344CB8AC3E}">
        <p14:creationId xmlns:p14="http://schemas.microsoft.com/office/powerpoint/2010/main" val="166272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C7E8D-A32B-A512-40CB-E670990DD2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60B2EB-3E5B-AA2E-D206-3153A1F006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0ED5DD-7B6D-D119-65AC-D6C807A41B8B}"/>
              </a:ext>
            </a:extLst>
          </p:cNvPr>
          <p:cNvSpPr>
            <a:spLocks noGrp="1"/>
          </p:cNvSpPr>
          <p:nvPr>
            <p:ph type="dt" sz="half" idx="10"/>
          </p:nvPr>
        </p:nvSpPr>
        <p:spPr/>
        <p:txBody>
          <a:bodyPr/>
          <a:lstStyle/>
          <a:p>
            <a:fld id="{24DD207C-5A0A-43E5-B589-3382DA20DBE2}" type="datetime1">
              <a:rPr lang="en-US" smtClean="0"/>
              <a:t>7/11/2023</a:t>
            </a:fld>
            <a:endParaRPr lang="en-US"/>
          </a:p>
        </p:txBody>
      </p:sp>
      <p:sp>
        <p:nvSpPr>
          <p:cNvPr id="5" name="Footer Placeholder 4">
            <a:extLst>
              <a:ext uri="{FF2B5EF4-FFF2-40B4-BE49-F238E27FC236}">
                <a16:creationId xmlns:a16="http://schemas.microsoft.com/office/drawing/2014/main" id="{1A8574BD-5BFA-C294-7130-64BC5744D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74169-F694-509E-8FEA-EBC2C69D6860}"/>
              </a:ext>
            </a:extLst>
          </p:cNvPr>
          <p:cNvSpPr>
            <a:spLocks noGrp="1"/>
          </p:cNvSpPr>
          <p:nvPr>
            <p:ph type="sldNum" sz="quarter" idx="12"/>
          </p:nvPr>
        </p:nvSpPr>
        <p:spPr/>
        <p:txBody>
          <a:bodyPr/>
          <a:lstStyle/>
          <a:p>
            <a:fld id="{76F1F206-DE6D-4580-A46E-D4E80C8355ED}" type="slidenum">
              <a:rPr lang="en-US" smtClean="0"/>
              <a:t>‹#›</a:t>
            </a:fld>
            <a:endParaRPr lang="en-US"/>
          </a:p>
        </p:txBody>
      </p:sp>
    </p:spTree>
    <p:extLst>
      <p:ext uri="{BB962C8B-B14F-4D97-AF65-F5344CB8AC3E}">
        <p14:creationId xmlns:p14="http://schemas.microsoft.com/office/powerpoint/2010/main" val="3734345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65BB7E-1F81-85FD-34F2-C1675E56BE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5D520F-87B1-C701-52C1-9517C3C473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8E6BB4-8F4D-C5F9-3ADD-1EAA8D2B6449}"/>
              </a:ext>
            </a:extLst>
          </p:cNvPr>
          <p:cNvSpPr>
            <a:spLocks noGrp="1"/>
          </p:cNvSpPr>
          <p:nvPr>
            <p:ph type="dt" sz="half" idx="10"/>
          </p:nvPr>
        </p:nvSpPr>
        <p:spPr/>
        <p:txBody>
          <a:bodyPr/>
          <a:lstStyle/>
          <a:p>
            <a:fld id="{5E3142FC-6629-44DF-A22D-CA2C5B9706A6}" type="datetime1">
              <a:rPr lang="en-US" smtClean="0"/>
              <a:t>7/11/2023</a:t>
            </a:fld>
            <a:endParaRPr lang="en-US"/>
          </a:p>
        </p:txBody>
      </p:sp>
      <p:sp>
        <p:nvSpPr>
          <p:cNvPr id="5" name="Footer Placeholder 4">
            <a:extLst>
              <a:ext uri="{FF2B5EF4-FFF2-40B4-BE49-F238E27FC236}">
                <a16:creationId xmlns:a16="http://schemas.microsoft.com/office/drawing/2014/main" id="{AE1D2429-A861-9C4A-EE0A-AC9816202C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456FF2-8164-732B-3DBF-79CDB15A305C}"/>
              </a:ext>
            </a:extLst>
          </p:cNvPr>
          <p:cNvSpPr>
            <a:spLocks noGrp="1"/>
          </p:cNvSpPr>
          <p:nvPr>
            <p:ph type="sldNum" sz="quarter" idx="12"/>
          </p:nvPr>
        </p:nvSpPr>
        <p:spPr/>
        <p:txBody>
          <a:bodyPr/>
          <a:lstStyle/>
          <a:p>
            <a:fld id="{76F1F206-DE6D-4580-A46E-D4E80C8355ED}" type="slidenum">
              <a:rPr lang="en-US" smtClean="0"/>
              <a:t>‹#›</a:t>
            </a:fld>
            <a:endParaRPr lang="en-US"/>
          </a:p>
        </p:txBody>
      </p:sp>
    </p:spTree>
    <p:extLst>
      <p:ext uri="{BB962C8B-B14F-4D97-AF65-F5344CB8AC3E}">
        <p14:creationId xmlns:p14="http://schemas.microsoft.com/office/powerpoint/2010/main" val="3784193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1975F-B6CC-2F87-DA50-B3D178F6F2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DE3E87-EB15-9D89-C520-D37D168FDF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5D0431-77E2-5CBC-7E6E-C7B9723E21D5}"/>
              </a:ext>
            </a:extLst>
          </p:cNvPr>
          <p:cNvSpPr>
            <a:spLocks noGrp="1"/>
          </p:cNvSpPr>
          <p:nvPr>
            <p:ph type="dt" sz="half" idx="10"/>
          </p:nvPr>
        </p:nvSpPr>
        <p:spPr/>
        <p:txBody>
          <a:bodyPr/>
          <a:lstStyle/>
          <a:p>
            <a:fld id="{A14A63F1-D3F9-4ADF-985D-723AD19D9C52}" type="datetime1">
              <a:rPr lang="en-US" smtClean="0"/>
              <a:t>7/11/2023</a:t>
            </a:fld>
            <a:endParaRPr lang="en-US"/>
          </a:p>
        </p:txBody>
      </p:sp>
      <p:sp>
        <p:nvSpPr>
          <p:cNvPr id="5" name="Footer Placeholder 4">
            <a:extLst>
              <a:ext uri="{FF2B5EF4-FFF2-40B4-BE49-F238E27FC236}">
                <a16:creationId xmlns:a16="http://schemas.microsoft.com/office/drawing/2014/main" id="{89C08614-E3F1-57F7-46E7-E87740C053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F0B4FC-4659-D6C9-A9F4-AC30A2877538}"/>
              </a:ext>
            </a:extLst>
          </p:cNvPr>
          <p:cNvSpPr>
            <a:spLocks noGrp="1"/>
          </p:cNvSpPr>
          <p:nvPr>
            <p:ph type="sldNum" sz="quarter" idx="12"/>
          </p:nvPr>
        </p:nvSpPr>
        <p:spPr/>
        <p:txBody>
          <a:bodyPr/>
          <a:lstStyle/>
          <a:p>
            <a:fld id="{76F1F206-DE6D-4580-A46E-D4E80C8355ED}" type="slidenum">
              <a:rPr lang="en-US" smtClean="0"/>
              <a:t>‹#›</a:t>
            </a:fld>
            <a:endParaRPr lang="en-US"/>
          </a:p>
        </p:txBody>
      </p:sp>
    </p:spTree>
    <p:extLst>
      <p:ext uri="{BB962C8B-B14F-4D97-AF65-F5344CB8AC3E}">
        <p14:creationId xmlns:p14="http://schemas.microsoft.com/office/powerpoint/2010/main" val="3132718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A6FE7-02A6-8B1E-F5D3-6B5B462331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459BD3-5EE7-FD09-BAC2-5802C33A25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C3F4B0-A13B-2C74-C380-D8F381E4D172}"/>
              </a:ext>
            </a:extLst>
          </p:cNvPr>
          <p:cNvSpPr>
            <a:spLocks noGrp="1"/>
          </p:cNvSpPr>
          <p:nvPr>
            <p:ph type="dt" sz="half" idx="10"/>
          </p:nvPr>
        </p:nvSpPr>
        <p:spPr/>
        <p:txBody>
          <a:bodyPr/>
          <a:lstStyle/>
          <a:p>
            <a:fld id="{E32BD63C-3A4E-42F4-91D5-E94A93F49782}" type="datetime1">
              <a:rPr lang="en-US" smtClean="0"/>
              <a:t>7/11/2023</a:t>
            </a:fld>
            <a:endParaRPr lang="en-US"/>
          </a:p>
        </p:txBody>
      </p:sp>
      <p:sp>
        <p:nvSpPr>
          <p:cNvPr id="5" name="Footer Placeholder 4">
            <a:extLst>
              <a:ext uri="{FF2B5EF4-FFF2-40B4-BE49-F238E27FC236}">
                <a16:creationId xmlns:a16="http://schemas.microsoft.com/office/drawing/2014/main" id="{ED98684E-AEB6-F83A-FA48-9F4D7F07AD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B23E7C-5A66-D8BA-C280-2AF32453A2F3}"/>
              </a:ext>
            </a:extLst>
          </p:cNvPr>
          <p:cNvSpPr>
            <a:spLocks noGrp="1"/>
          </p:cNvSpPr>
          <p:nvPr>
            <p:ph type="sldNum" sz="quarter" idx="12"/>
          </p:nvPr>
        </p:nvSpPr>
        <p:spPr/>
        <p:txBody>
          <a:bodyPr/>
          <a:lstStyle/>
          <a:p>
            <a:fld id="{76F1F206-DE6D-4580-A46E-D4E80C8355ED}" type="slidenum">
              <a:rPr lang="en-US" smtClean="0"/>
              <a:t>‹#›</a:t>
            </a:fld>
            <a:endParaRPr lang="en-US"/>
          </a:p>
        </p:txBody>
      </p:sp>
    </p:spTree>
    <p:extLst>
      <p:ext uri="{BB962C8B-B14F-4D97-AF65-F5344CB8AC3E}">
        <p14:creationId xmlns:p14="http://schemas.microsoft.com/office/powerpoint/2010/main" val="1451027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00603-6A37-9F1C-E679-4CAF898DD0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D3D659-EA64-AA5D-DF0A-144F26F807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CA419C-FAF2-6BC5-45C9-07D9A6DA18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3605E1-91DD-4347-2C84-6EA00FB3E5A0}"/>
              </a:ext>
            </a:extLst>
          </p:cNvPr>
          <p:cNvSpPr>
            <a:spLocks noGrp="1"/>
          </p:cNvSpPr>
          <p:nvPr>
            <p:ph type="dt" sz="half" idx="10"/>
          </p:nvPr>
        </p:nvSpPr>
        <p:spPr/>
        <p:txBody>
          <a:bodyPr/>
          <a:lstStyle/>
          <a:p>
            <a:fld id="{43407DB5-02CF-4B4B-9813-B1E23EDBBCBE}" type="datetime1">
              <a:rPr lang="en-US" smtClean="0"/>
              <a:t>7/11/2023</a:t>
            </a:fld>
            <a:endParaRPr lang="en-US"/>
          </a:p>
        </p:txBody>
      </p:sp>
      <p:sp>
        <p:nvSpPr>
          <p:cNvPr id="6" name="Footer Placeholder 5">
            <a:extLst>
              <a:ext uri="{FF2B5EF4-FFF2-40B4-BE49-F238E27FC236}">
                <a16:creationId xmlns:a16="http://schemas.microsoft.com/office/drawing/2014/main" id="{E7CB4C20-578B-1377-DE46-02560E662A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D80971-35C1-DA40-E926-246E1D64D036}"/>
              </a:ext>
            </a:extLst>
          </p:cNvPr>
          <p:cNvSpPr>
            <a:spLocks noGrp="1"/>
          </p:cNvSpPr>
          <p:nvPr>
            <p:ph type="sldNum" sz="quarter" idx="12"/>
          </p:nvPr>
        </p:nvSpPr>
        <p:spPr/>
        <p:txBody>
          <a:bodyPr/>
          <a:lstStyle/>
          <a:p>
            <a:fld id="{76F1F206-DE6D-4580-A46E-D4E80C8355ED}" type="slidenum">
              <a:rPr lang="en-US" smtClean="0"/>
              <a:t>‹#›</a:t>
            </a:fld>
            <a:endParaRPr lang="en-US"/>
          </a:p>
        </p:txBody>
      </p:sp>
    </p:spTree>
    <p:extLst>
      <p:ext uri="{BB962C8B-B14F-4D97-AF65-F5344CB8AC3E}">
        <p14:creationId xmlns:p14="http://schemas.microsoft.com/office/powerpoint/2010/main" val="1415492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8CDCC-2D91-9DE2-E8CF-516BF077E9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B39E16-767F-4514-CD26-B316376843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705925-DA3F-628C-81C5-CC22F36A05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1BD736-D23E-EDD7-9E20-636B5B8BF6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B63B84-2D40-4936-ECFE-0828806EB2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9DAD06-BF78-FBD7-1DAE-DB4873F1C266}"/>
              </a:ext>
            </a:extLst>
          </p:cNvPr>
          <p:cNvSpPr>
            <a:spLocks noGrp="1"/>
          </p:cNvSpPr>
          <p:nvPr>
            <p:ph type="dt" sz="half" idx="10"/>
          </p:nvPr>
        </p:nvSpPr>
        <p:spPr/>
        <p:txBody>
          <a:bodyPr/>
          <a:lstStyle/>
          <a:p>
            <a:fld id="{262B7D0D-ED6C-4BB7-8B6A-C89AAFFDD1F8}" type="datetime1">
              <a:rPr lang="en-US" smtClean="0"/>
              <a:t>7/11/2023</a:t>
            </a:fld>
            <a:endParaRPr lang="en-US"/>
          </a:p>
        </p:txBody>
      </p:sp>
      <p:sp>
        <p:nvSpPr>
          <p:cNvPr id="8" name="Footer Placeholder 7">
            <a:extLst>
              <a:ext uri="{FF2B5EF4-FFF2-40B4-BE49-F238E27FC236}">
                <a16:creationId xmlns:a16="http://schemas.microsoft.com/office/drawing/2014/main" id="{A09D9816-1C19-5BBD-5FE0-A7FF82294E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026DA5-527F-E106-F67F-B3BA465312E1}"/>
              </a:ext>
            </a:extLst>
          </p:cNvPr>
          <p:cNvSpPr>
            <a:spLocks noGrp="1"/>
          </p:cNvSpPr>
          <p:nvPr>
            <p:ph type="sldNum" sz="quarter" idx="12"/>
          </p:nvPr>
        </p:nvSpPr>
        <p:spPr/>
        <p:txBody>
          <a:bodyPr/>
          <a:lstStyle/>
          <a:p>
            <a:fld id="{76F1F206-DE6D-4580-A46E-D4E80C8355ED}" type="slidenum">
              <a:rPr lang="en-US" smtClean="0"/>
              <a:t>‹#›</a:t>
            </a:fld>
            <a:endParaRPr lang="en-US"/>
          </a:p>
        </p:txBody>
      </p:sp>
    </p:spTree>
    <p:extLst>
      <p:ext uri="{BB962C8B-B14F-4D97-AF65-F5344CB8AC3E}">
        <p14:creationId xmlns:p14="http://schemas.microsoft.com/office/powerpoint/2010/main" val="3701893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5B9C2-E24B-2D8B-E6F2-612280EDD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8063FC-E01D-4F98-25A7-E8CF7EBE1624}"/>
              </a:ext>
            </a:extLst>
          </p:cNvPr>
          <p:cNvSpPr>
            <a:spLocks noGrp="1"/>
          </p:cNvSpPr>
          <p:nvPr>
            <p:ph type="dt" sz="half" idx="10"/>
          </p:nvPr>
        </p:nvSpPr>
        <p:spPr/>
        <p:txBody>
          <a:bodyPr/>
          <a:lstStyle/>
          <a:p>
            <a:fld id="{B31512C6-3A30-4141-98C3-734D217B3B49}" type="datetime1">
              <a:rPr lang="en-US" smtClean="0"/>
              <a:t>7/11/2023</a:t>
            </a:fld>
            <a:endParaRPr lang="en-US"/>
          </a:p>
        </p:txBody>
      </p:sp>
      <p:sp>
        <p:nvSpPr>
          <p:cNvPr id="4" name="Footer Placeholder 3">
            <a:extLst>
              <a:ext uri="{FF2B5EF4-FFF2-40B4-BE49-F238E27FC236}">
                <a16:creationId xmlns:a16="http://schemas.microsoft.com/office/drawing/2014/main" id="{89304D41-5F53-336C-5CCF-7E0F65278D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87FE62-DA8E-77AF-29C9-A559AD26E865}"/>
              </a:ext>
            </a:extLst>
          </p:cNvPr>
          <p:cNvSpPr>
            <a:spLocks noGrp="1"/>
          </p:cNvSpPr>
          <p:nvPr>
            <p:ph type="sldNum" sz="quarter" idx="12"/>
          </p:nvPr>
        </p:nvSpPr>
        <p:spPr/>
        <p:txBody>
          <a:bodyPr/>
          <a:lstStyle/>
          <a:p>
            <a:fld id="{76F1F206-DE6D-4580-A46E-D4E80C8355ED}" type="slidenum">
              <a:rPr lang="en-US" smtClean="0"/>
              <a:t>‹#›</a:t>
            </a:fld>
            <a:endParaRPr lang="en-US"/>
          </a:p>
        </p:txBody>
      </p:sp>
    </p:spTree>
    <p:extLst>
      <p:ext uri="{BB962C8B-B14F-4D97-AF65-F5344CB8AC3E}">
        <p14:creationId xmlns:p14="http://schemas.microsoft.com/office/powerpoint/2010/main" val="2518126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CA5D90-6A58-F61F-D764-FCDE21140232}"/>
              </a:ext>
            </a:extLst>
          </p:cNvPr>
          <p:cNvSpPr>
            <a:spLocks noGrp="1"/>
          </p:cNvSpPr>
          <p:nvPr>
            <p:ph type="dt" sz="half" idx="10"/>
          </p:nvPr>
        </p:nvSpPr>
        <p:spPr/>
        <p:txBody>
          <a:bodyPr/>
          <a:lstStyle/>
          <a:p>
            <a:fld id="{6292D3FC-DEF6-4C39-80A0-8AFE95F0074B}" type="datetime1">
              <a:rPr lang="en-US" smtClean="0"/>
              <a:t>7/11/2023</a:t>
            </a:fld>
            <a:endParaRPr lang="en-US"/>
          </a:p>
        </p:txBody>
      </p:sp>
      <p:sp>
        <p:nvSpPr>
          <p:cNvPr id="3" name="Footer Placeholder 2">
            <a:extLst>
              <a:ext uri="{FF2B5EF4-FFF2-40B4-BE49-F238E27FC236}">
                <a16:creationId xmlns:a16="http://schemas.microsoft.com/office/drawing/2014/main" id="{45CD1202-08F0-76CB-8993-28A2E1BDF6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689165-59FF-AC33-8B60-5C8DAD31E91A}"/>
              </a:ext>
            </a:extLst>
          </p:cNvPr>
          <p:cNvSpPr>
            <a:spLocks noGrp="1"/>
          </p:cNvSpPr>
          <p:nvPr>
            <p:ph type="sldNum" sz="quarter" idx="12"/>
          </p:nvPr>
        </p:nvSpPr>
        <p:spPr/>
        <p:txBody>
          <a:bodyPr/>
          <a:lstStyle/>
          <a:p>
            <a:fld id="{76F1F206-DE6D-4580-A46E-D4E80C8355ED}" type="slidenum">
              <a:rPr lang="en-US" smtClean="0"/>
              <a:t>‹#›</a:t>
            </a:fld>
            <a:endParaRPr lang="en-US"/>
          </a:p>
        </p:txBody>
      </p:sp>
    </p:spTree>
    <p:extLst>
      <p:ext uri="{BB962C8B-B14F-4D97-AF65-F5344CB8AC3E}">
        <p14:creationId xmlns:p14="http://schemas.microsoft.com/office/powerpoint/2010/main" val="284013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EEB40-AAE5-87D1-8872-10BBF40B0E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58DAD3-F1ED-A887-2219-C6023A7A1F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3B2F43-2D31-DCD9-A764-26D8031687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A7B50A-2B95-4CE2-9B2D-E35E1DA5BA64}"/>
              </a:ext>
            </a:extLst>
          </p:cNvPr>
          <p:cNvSpPr>
            <a:spLocks noGrp="1"/>
          </p:cNvSpPr>
          <p:nvPr>
            <p:ph type="dt" sz="half" idx="10"/>
          </p:nvPr>
        </p:nvSpPr>
        <p:spPr/>
        <p:txBody>
          <a:bodyPr/>
          <a:lstStyle/>
          <a:p>
            <a:fld id="{4FBD132F-CC9D-4B6E-AE77-BF60CBA28EDB}" type="datetime1">
              <a:rPr lang="en-US" smtClean="0"/>
              <a:t>7/11/2023</a:t>
            </a:fld>
            <a:endParaRPr lang="en-US"/>
          </a:p>
        </p:txBody>
      </p:sp>
      <p:sp>
        <p:nvSpPr>
          <p:cNvPr id="6" name="Footer Placeholder 5">
            <a:extLst>
              <a:ext uri="{FF2B5EF4-FFF2-40B4-BE49-F238E27FC236}">
                <a16:creationId xmlns:a16="http://schemas.microsoft.com/office/drawing/2014/main" id="{B8249317-B586-F4B6-C227-980F96F4A3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6AFCC8-704E-922C-6615-CBF970EE6986}"/>
              </a:ext>
            </a:extLst>
          </p:cNvPr>
          <p:cNvSpPr>
            <a:spLocks noGrp="1"/>
          </p:cNvSpPr>
          <p:nvPr>
            <p:ph type="sldNum" sz="quarter" idx="12"/>
          </p:nvPr>
        </p:nvSpPr>
        <p:spPr/>
        <p:txBody>
          <a:bodyPr/>
          <a:lstStyle/>
          <a:p>
            <a:fld id="{76F1F206-DE6D-4580-A46E-D4E80C8355ED}" type="slidenum">
              <a:rPr lang="en-US" smtClean="0"/>
              <a:t>‹#›</a:t>
            </a:fld>
            <a:endParaRPr lang="en-US"/>
          </a:p>
        </p:txBody>
      </p:sp>
    </p:spTree>
    <p:extLst>
      <p:ext uri="{BB962C8B-B14F-4D97-AF65-F5344CB8AC3E}">
        <p14:creationId xmlns:p14="http://schemas.microsoft.com/office/powerpoint/2010/main" val="3209236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45879-7DEF-2E7A-7DED-DB2ED29B43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26D4EB-D89A-67C5-D04F-1B1BE4E993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A89A2F-C5E6-F1C2-715B-34668E55CA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109378-4FBF-9EA1-111C-BF1D89E43CED}"/>
              </a:ext>
            </a:extLst>
          </p:cNvPr>
          <p:cNvSpPr>
            <a:spLocks noGrp="1"/>
          </p:cNvSpPr>
          <p:nvPr>
            <p:ph type="dt" sz="half" idx="10"/>
          </p:nvPr>
        </p:nvSpPr>
        <p:spPr/>
        <p:txBody>
          <a:bodyPr/>
          <a:lstStyle/>
          <a:p>
            <a:fld id="{B94972DD-6C73-4E5C-86AB-A8AD8543BF77}" type="datetime1">
              <a:rPr lang="en-US" smtClean="0"/>
              <a:t>7/11/2023</a:t>
            </a:fld>
            <a:endParaRPr lang="en-US"/>
          </a:p>
        </p:txBody>
      </p:sp>
      <p:sp>
        <p:nvSpPr>
          <p:cNvPr id="6" name="Footer Placeholder 5">
            <a:extLst>
              <a:ext uri="{FF2B5EF4-FFF2-40B4-BE49-F238E27FC236}">
                <a16:creationId xmlns:a16="http://schemas.microsoft.com/office/drawing/2014/main" id="{3058442A-5625-0D12-C9AA-3367F291A6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1A6EE5-01C1-6B5D-3AAB-FF3FCC4FA7A0}"/>
              </a:ext>
            </a:extLst>
          </p:cNvPr>
          <p:cNvSpPr>
            <a:spLocks noGrp="1"/>
          </p:cNvSpPr>
          <p:nvPr>
            <p:ph type="sldNum" sz="quarter" idx="12"/>
          </p:nvPr>
        </p:nvSpPr>
        <p:spPr/>
        <p:txBody>
          <a:bodyPr/>
          <a:lstStyle/>
          <a:p>
            <a:fld id="{76F1F206-DE6D-4580-A46E-D4E80C8355ED}" type="slidenum">
              <a:rPr lang="en-US" smtClean="0"/>
              <a:t>‹#›</a:t>
            </a:fld>
            <a:endParaRPr lang="en-US"/>
          </a:p>
        </p:txBody>
      </p:sp>
    </p:spTree>
    <p:extLst>
      <p:ext uri="{BB962C8B-B14F-4D97-AF65-F5344CB8AC3E}">
        <p14:creationId xmlns:p14="http://schemas.microsoft.com/office/powerpoint/2010/main" val="2633169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3EFE15-32A0-12B0-7C74-C7D97699AA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49786-EF2F-D0A7-8377-3878922CAB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C99307-803D-32C7-4AAD-AB1A3FF437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2BA7F5-9079-44F2-BE37-44D81BD8F3B5}" type="datetime1">
              <a:rPr lang="en-US" smtClean="0"/>
              <a:t>7/11/2023</a:t>
            </a:fld>
            <a:endParaRPr lang="en-US"/>
          </a:p>
        </p:txBody>
      </p:sp>
      <p:sp>
        <p:nvSpPr>
          <p:cNvPr id="5" name="Footer Placeholder 4">
            <a:extLst>
              <a:ext uri="{FF2B5EF4-FFF2-40B4-BE49-F238E27FC236}">
                <a16:creationId xmlns:a16="http://schemas.microsoft.com/office/drawing/2014/main" id="{41DD734A-0273-35C6-2F7F-901D4F9457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AD551A-2F30-5F65-C5EA-9DEE121F37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F1F206-DE6D-4580-A46E-D4E80C8355ED}" type="slidenum">
              <a:rPr lang="en-US" smtClean="0"/>
              <a:t>‹#›</a:t>
            </a:fld>
            <a:endParaRPr lang="en-US"/>
          </a:p>
        </p:txBody>
      </p:sp>
    </p:spTree>
    <p:extLst>
      <p:ext uri="{BB962C8B-B14F-4D97-AF65-F5344CB8AC3E}">
        <p14:creationId xmlns:p14="http://schemas.microsoft.com/office/powerpoint/2010/main" val="1135710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27.pn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26.png"/><Relationship Id="rId5" Type="http://schemas.openxmlformats.org/officeDocument/2006/relationships/image" Target="../media/image12.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38.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0.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3.xml"/><Relationship Id="rId5" Type="http://schemas.openxmlformats.org/officeDocument/2006/relationships/image" Target="../media/image53.png"/><Relationship Id="rId4" Type="http://schemas.openxmlformats.org/officeDocument/2006/relationships/image" Target="../media/image5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530.png"/><Relationship Id="rId7" Type="http://schemas.openxmlformats.org/officeDocument/2006/relationships/image" Target="../media/image57.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0.pn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10.png"/><Relationship Id="rId5" Type="http://schemas.openxmlformats.org/officeDocument/2006/relationships/image" Target="../media/image11.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846FA-C248-5E15-EC2B-FE7E3C330247}"/>
              </a:ext>
            </a:extLst>
          </p:cNvPr>
          <p:cNvSpPr>
            <a:spLocks noGrp="1"/>
          </p:cNvSpPr>
          <p:nvPr>
            <p:ph type="ctrTitle"/>
          </p:nvPr>
        </p:nvSpPr>
        <p:spPr/>
        <p:txBody>
          <a:bodyPr/>
          <a:lstStyle/>
          <a:p>
            <a:r>
              <a:rPr lang="en-US" dirty="0"/>
              <a:t>Introduction to            Enzyme Kinetics</a:t>
            </a:r>
          </a:p>
        </p:txBody>
      </p:sp>
    </p:spTree>
    <p:extLst>
      <p:ext uri="{BB962C8B-B14F-4D97-AF65-F5344CB8AC3E}">
        <p14:creationId xmlns:p14="http://schemas.microsoft.com/office/powerpoint/2010/main" val="33089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934C049-112C-F387-3B4A-032C35956BEF}"/>
              </a:ext>
            </a:extLst>
          </p:cNvPr>
          <p:cNvSpPr>
            <a:spLocks noGrp="1"/>
          </p:cNvSpPr>
          <p:nvPr>
            <p:ph type="title"/>
          </p:nvPr>
        </p:nvSpPr>
        <p:spPr>
          <a:xfrm>
            <a:off x="838200" y="136525"/>
            <a:ext cx="10515600" cy="929819"/>
          </a:xfrm>
        </p:spPr>
        <p:txBody>
          <a:bodyPr/>
          <a:lstStyle/>
          <a:p>
            <a:r>
              <a:rPr lang="en-US" dirty="0"/>
              <a:t>Steady State Approximation (</a:t>
            </a:r>
            <a:r>
              <a:rPr lang="en-US" sz="4400" dirty="0"/>
              <a:t>Brigg-Haldane</a:t>
            </a:r>
            <a:r>
              <a:rPr lang="en-US" dirty="0"/>
              <a:t>)</a:t>
            </a:r>
          </a:p>
        </p:txBody>
      </p:sp>
      <mc:AlternateContent xmlns:mc="http://schemas.openxmlformats.org/markup-compatibility/2006">
        <mc:Choice xmlns:a14="http://schemas.microsoft.com/office/drawing/2010/main" Requires="a14">
          <p:sp>
            <p:nvSpPr>
              <p:cNvPr id="15" name="Content Placeholder 14">
                <a:extLst>
                  <a:ext uri="{FF2B5EF4-FFF2-40B4-BE49-F238E27FC236}">
                    <a16:creationId xmlns:a16="http://schemas.microsoft.com/office/drawing/2014/main" id="{140D855B-34AF-A9D5-2392-C4B2D3B33D3F}"/>
                  </a:ext>
                </a:extLst>
              </p:cNvPr>
              <p:cNvSpPr>
                <a:spLocks noGrp="1"/>
              </p:cNvSpPr>
              <p:nvPr>
                <p:ph idx="1"/>
              </p:nvPr>
            </p:nvSpPr>
            <p:spPr>
              <a:xfrm>
                <a:off x="609600" y="1287103"/>
                <a:ext cx="10744200" cy="4889860"/>
              </a:xfrm>
            </p:spPr>
            <p:txBody>
              <a:bodyPr>
                <a:normAutofit/>
              </a:bodyPr>
              <a:lstStyle/>
              <a:p>
                <a:pPr marL="0" indent="0">
                  <a:buNone/>
                </a:pPr>
                <a:r>
                  <a:rPr lang="en-US" sz="2400" dirty="0"/>
                  <a:t>Total Enzyme: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b="0" i="1" smtClean="0">
                        <a:latin typeface="Cambria Math" panose="02040503050406030204" pitchFamily="18" charset="0"/>
                      </a:rPr>
                      <m:t>𝐸</m:t>
                    </m:r>
                    <m:r>
                      <a:rPr lang="en-US" sz="2400" b="0" i="1" smtClean="0">
                        <a:latin typeface="Cambria Math" panose="02040503050406030204" pitchFamily="18" charset="0"/>
                      </a:rPr>
                      <m:t>+</m:t>
                    </m:r>
                    <m:r>
                      <a:rPr lang="en-US" sz="2400" b="0" i="1" smtClean="0">
                        <a:latin typeface="Cambria Math" panose="02040503050406030204" pitchFamily="18" charset="0"/>
                      </a:rPr>
                      <m:t>𝐸𝑆</m:t>
                    </m:r>
                  </m:oMath>
                </a14:m>
                <a:endParaRPr lang="en-US" sz="2400" dirty="0"/>
              </a:p>
              <a:p>
                <a:pPr marL="0" indent="0">
                  <a:buNone/>
                </a:pPr>
                <a:r>
                  <a:rPr lang="en-US" sz="2400" dirty="0"/>
                  <a:t>Substitute </a:t>
                </a:r>
                <a14:m>
                  <m:oMath xmlns:m="http://schemas.openxmlformats.org/officeDocument/2006/math">
                    <m:r>
                      <a:rPr lang="en-US" sz="2400" b="0" i="1" smtClean="0">
                        <a:latin typeface="Cambria Math" panose="02040503050406030204" pitchFamily="18" charset="0"/>
                      </a:rPr>
                      <m:t>𝐸</m:t>
                    </m:r>
                  </m:oMath>
                </a14:m>
                <a:r>
                  <a:rPr lang="en-US" sz="2400" dirty="0"/>
                  <a:t> into (1) and solve for </a:t>
                </a:r>
                <a14:m>
                  <m:oMath xmlns:m="http://schemas.openxmlformats.org/officeDocument/2006/math">
                    <m:r>
                      <a:rPr lang="en-US" sz="2400" i="1">
                        <a:latin typeface="Cambria Math" panose="02040503050406030204" pitchFamily="18" charset="0"/>
                      </a:rPr>
                      <m:t>𝐸</m:t>
                    </m:r>
                    <m:r>
                      <a:rPr lang="en-US" sz="2400" b="0" i="1" smtClean="0">
                        <a:latin typeface="Cambria Math" panose="02040503050406030204" pitchFamily="18" charset="0"/>
                      </a:rPr>
                      <m:t>𝑆</m:t>
                    </m:r>
                  </m:oMath>
                </a14:m>
                <a:r>
                  <a:rPr lang="en-US" sz="2400" dirty="0"/>
                  <a:t>:</a:t>
                </a:r>
              </a:p>
              <a:p>
                <a:pPr marL="0" indent="0">
                  <a:buNone/>
                </a:pPr>
                <a:r>
                  <a:rPr lang="en-US" dirty="0"/>
                  <a:t>	</a:t>
                </a:r>
                <a:r>
                  <a:rPr lang="en-US" b="0" dirty="0"/>
                  <a:t> </a:t>
                </a:r>
                <a14:m>
                  <m:oMath xmlns:m="http://schemas.openxmlformats.org/officeDocument/2006/math">
                    <m:r>
                      <a:rPr lang="en-US" b="0" i="1" smtClean="0">
                        <a:latin typeface="Cambria Math" panose="02040503050406030204" pitchFamily="18" charset="0"/>
                      </a:rPr>
                      <m:t>𝐸𝑆</m:t>
                    </m:r>
                    <m:r>
                      <a:rPr lang="en-US" b="0" i="1" smtClean="0">
                        <a:latin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m:t>
                        </m:r>
                      </m:num>
                      <m:den>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𝑘</m:t>
                            </m:r>
                          </m:e>
                          <m:sub>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𝑘</m:t>
                            </m:r>
                          </m:e>
                          <m:sub>
                            <m:r>
                              <a:rPr lang="en-US" i="1">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𝑘</m:t>
                            </m:r>
                          </m:e>
                          <m:sub>
                            <m:r>
                              <a:rPr lang="en-US" i="1">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𝑆</m:t>
                        </m:r>
                      </m:den>
                    </m:f>
                  </m:oMath>
                </a14:m>
                <a:endParaRPr lang="en-US" dirty="0"/>
              </a:p>
              <a:p>
                <a:pPr marL="0" indent="0">
                  <a:spcAft>
                    <a:spcPts val="1200"/>
                  </a:spcAft>
                  <a:buNone/>
                </a:pPr>
                <a:r>
                  <a:rPr lang="en-US" sz="2400" dirty="0"/>
                  <a:t>Multiply both sides by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𝑘</m:t>
                        </m:r>
                      </m:e>
                      <m:sub>
                        <m:r>
                          <a:rPr lang="en-US" sz="2400" i="1">
                            <a:latin typeface="Cambria Math" panose="02040503050406030204" pitchFamily="18" charset="0"/>
                          </a:rPr>
                          <m:t>2</m:t>
                        </m:r>
                      </m:sub>
                    </m:sSub>
                  </m:oMath>
                </a14:m>
                <a:r>
                  <a:rPr lang="en-US" sz="2400" dirty="0"/>
                  <a:t> and substitute in </a:t>
                </a:r>
                <a:endParaRPr lang="en-US" sz="2400" i="1" dirty="0">
                  <a:latin typeface="Cambria Math" panose="02040503050406030204" pitchFamily="18" charset="0"/>
                </a:endParaRPr>
              </a:p>
              <a:p>
                <a:pPr lvl="1">
                  <a:spcAft>
                    <a:spcPts val="1200"/>
                  </a:spcAft>
                </a:pPr>
                <a14:m>
                  <m:oMath xmlns:m="http://schemas.openxmlformats.org/officeDocument/2006/math">
                    <m:r>
                      <a:rPr lang="en-US" sz="2000" i="1">
                        <a:latin typeface="Cambria Math" panose="02040503050406030204" pitchFamily="18" charset="0"/>
                      </a:rPr>
                      <m:t>𝑣</m:t>
                    </m:r>
                    <m:r>
                      <a:rPr lang="en-US" sz="2000" i="1">
                        <a:latin typeface="Cambria Math" panose="02040503050406030204" pitchFamily="18" charset="0"/>
                      </a:rPr>
                      <m:t>=</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𝑘</m:t>
                        </m:r>
                      </m:e>
                      <m:sub>
                        <m:r>
                          <a:rPr lang="en-US" sz="2000" i="1">
                            <a:latin typeface="Cambria Math" panose="02040503050406030204" pitchFamily="18" charset="0"/>
                          </a:rPr>
                          <m:t>2</m:t>
                        </m:r>
                      </m:sub>
                    </m:sSub>
                    <m:r>
                      <a:rPr lang="en-US" sz="2000" i="1">
                        <a:latin typeface="Cambria Math" panose="02040503050406030204" pitchFamily="18" charset="0"/>
                      </a:rPr>
                      <m:t>𝐸𝑆</m:t>
                    </m:r>
                  </m:oMath>
                </a14:m>
                <a:endParaRPr lang="en-US" sz="2000" i="1" dirty="0">
                  <a:latin typeface="Cambria Math" panose="02040503050406030204" pitchFamily="18" charset="0"/>
                </a:endParaRPr>
              </a:p>
              <a:p>
                <a:pPr lvl="1">
                  <a:spcAft>
                    <a:spcPts val="1200"/>
                  </a:spcAft>
                </a:pP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𝑚</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𝑘</m:t>
                        </m:r>
                      </m:e>
                      <m:sub>
                        <m:r>
                          <a:rPr lang="en-US" sz="2000" i="1">
                            <a:latin typeface="Cambria Math" panose="02040503050406030204" pitchFamily="18" charset="0"/>
                          </a:rPr>
                          <m:t>2</m:t>
                        </m:r>
                      </m:sub>
                    </m:sSub>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i="1">
                            <a:latin typeface="Cambria Math" panose="02040503050406030204" pitchFamily="18" charset="0"/>
                          </a:rPr>
                          <m:t>𝑡</m:t>
                        </m:r>
                      </m:sub>
                    </m:sSub>
                  </m:oMath>
                </a14:m>
                <a:endParaRPr lang="en-US" sz="2000" i="1" dirty="0">
                  <a:latin typeface="Cambria Math" panose="02040503050406030204" pitchFamily="18" charset="0"/>
                </a:endParaRPr>
              </a:p>
              <a:p>
                <a:pPr lvl="1">
                  <a:spcAft>
                    <a:spcPts val="1200"/>
                  </a:spcAft>
                </a:pP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𝐾</m:t>
                        </m:r>
                      </m:e>
                      <m:sub>
                        <m:r>
                          <a:rPr lang="en-US" sz="2000" i="1">
                            <a:latin typeface="Cambria Math" panose="02040503050406030204" pitchFamily="18" charset="0"/>
                          </a:rPr>
                          <m:t>𝑚</m:t>
                        </m:r>
                      </m:sub>
                    </m:sSub>
                    <m:r>
                      <a:rPr lang="en-US" sz="2000"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𝑘</m:t>
                        </m:r>
                      </m:e>
                      <m:sub>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𝑘</m:t>
                        </m:r>
                      </m:e>
                      <m:sub>
                        <m:r>
                          <a:rPr lang="en-US" sz="2000" i="1">
                            <a:latin typeface="Cambria Math" panose="02040503050406030204" pitchFamily="18" charset="0"/>
                            <a:ea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𝑘</m:t>
                        </m:r>
                      </m:e>
                      <m:sub>
                        <m:r>
                          <a:rPr lang="en-US" sz="2000" i="1">
                            <a:latin typeface="Cambria Math" panose="02040503050406030204" pitchFamily="18" charset="0"/>
                            <a:ea typeface="Cambria Math" panose="02040503050406030204" pitchFamily="18" charset="0"/>
                          </a:rPr>
                          <m:t>1</m:t>
                        </m:r>
                      </m:sub>
                    </m:sSub>
                  </m:oMath>
                </a14:m>
                <a:endParaRPr lang="en-US" sz="2000" dirty="0"/>
              </a:p>
              <a:p>
                <a:pPr marL="0" indent="0">
                  <a:buNone/>
                </a:pPr>
                <a:r>
                  <a:rPr lang="en-US" sz="2400" dirty="0"/>
                  <a:t>This yields	</a:t>
                </a:r>
                <a14:m>
                  <m:oMath xmlns:m="http://schemas.openxmlformats.org/officeDocument/2006/math">
                    <m:r>
                      <a:rPr lang="en-US" i="1">
                        <a:latin typeface="Cambria Math" panose="02040503050406030204" pitchFamily="18" charset="0"/>
                        <a:ea typeface="Cambria Math" panose="02040503050406030204" pitchFamily="18" charset="0"/>
                      </a:rPr>
                      <m:t>𝑣</m:t>
                    </m:r>
                    <m:r>
                      <a:rPr lang="en-US" i="1">
                        <a:latin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𝑚</m:t>
                            </m:r>
                          </m:sub>
                        </m:sSub>
                        <m:r>
                          <a:rPr lang="en-US" i="1">
                            <a:latin typeface="Cambria Math" panose="02040503050406030204" pitchFamily="18" charset="0"/>
                            <a:ea typeface="Cambria Math" panose="02040503050406030204" pitchFamily="18" charset="0"/>
                          </a:rPr>
                          <m:t>𝑆</m:t>
                        </m:r>
                      </m:num>
                      <m:den>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b="0" i="1" smtClean="0">
                                <a:latin typeface="Cambria Math" panose="02040503050406030204" pitchFamily="18" charset="0"/>
                              </a:rPr>
                              <m:t>𝑚</m:t>
                            </m:r>
                          </m:sub>
                        </m:sSub>
                        <m:r>
                          <a:rPr lang="en-US" i="1">
                            <a:latin typeface="Cambria Math" panose="02040503050406030204" pitchFamily="18" charset="0"/>
                          </a:rPr>
                          <m:t>+</m:t>
                        </m:r>
                        <m:r>
                          <a:rPr lang="en-US" i="1">
                            <a:latin typeface="Cambria Math" panose="02040503050406030204" pitchFamily="18" charset="0"/>
                          </a:rPr>
                          <m:t>𝑆</m:t>
                        </m:r>
                      </m:den>
                    </m:f>
                  </m:oMath>
                </a14:m>
                <a:endParaRPr lang="en-US" sz="2400" dirty="0"/>
              </a:p>
            </p:txBody>
          </p:sp>
        </mc:Choice>
        <mc:Fallback>
          <p:sp>
            <p:nvSpPr>
              <p:cNvPr id="15" name="Content Placeholder 14">
                <a:extLst>
                  <a:ext uri="{FF2B5EF4-FFF2-40B4-BE49-F238E27FC236}">
                    <a16:creationId xmlns:a16="http://schemas.microsoft.com/office/drawing/2014/main" id="{140D855B-34AF-A9D5-2392-C4B2D3B33D3F}"/>
                  </a:ext>
                </a:extLst>
              </p:cNvPr>
              <p:cNvSpPr>
                <a:spLocks noGrp="1" noRot="1" noChangeAspect="1" noMove="1" noResize="1" noEditPoints="1" noAdjustHandles="1" noChangeArrowheads="1" noChangeShapeType="1" noTextEdit="1"/>
              </p:cNvSpPr>
              <p:nvPr>
                <p:ph idx="1"/>
              </p:nvPr>
            </p:nvSpPr>
            <p:spPr>
              <a:xfrm>
                <a:off x="609600" y="1287103"/>
                <a:ext cx="10744200" cy="4889860"/>
              </a:xfrm>
              <a:blipFill>
                <a:blip r:embed="rId2"/>
                <a:stretch>
                  <a:fillRect l="-851" t="-174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5D19281-CC9D-3AD7-44FE-FCAB0A1CF881}"/>
              </a:ext>
            </a:extLst>
          </p:cNvPr>
          <p:cNvSpPr>
            <a:spLocks noGrp="1"/>
          </p:cNvSpPr>
          <p:nvPr>
            <p:ph type="sldNum" sz="quarter" idx="12"/>
          </p:nvPr>
        </p:nvSpPr>
        <p:spPr/>
        <p:txBody>
          <a:bodyPr/>
          <a:lstStyle/>
          <a:p>
            <a:fld id="{76F1F206-DE6D-4580-A46E-D4E80C8355ED}" type="slidenum">
              <a:rPr lang="en-US" smtClean="0"/>
              <a:t>10</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05E9C0E-8F42-2CA2-D182-6308F44D8AA2}"/>
                  </a:ext>
                </a:extLst>
              </p:cNvPr>
              <p:cNvSpPr txBox="1"/>
              <p:nvPr/>
            </p:nvSpPr>
            <p:spPr>
              <a:xfrm>
                <a:off x="6080530" y="2101054"/>
                <a:ext cx="5601765" cy="7012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𝑑𝐸𝑆</m:t>
                          </m:r>
                        </m:num>
                        <m:den>
                          <m:r>
                            <a:rPr lang="en-US" sz="2400" b="0" i="1" smtClean="0">
                              <a:latin typeface="Cambria Math" panose="02040503050406030204" pitchFamily="18" charset="0"/>
                            </a:rPr>
                            <m:t>𝑑𝑡</m:t>
                          </m:r>
                        </m:den>
                      </m:f>
                      <m:r>
                        <a:rPr lang="en-US" sz="2400" b="0" i="1" smtClean="0">
                          <a:latin typeface="Cambria Math" panose="02040503050406030204" pitchFamily="18" charset="0"/>
                        </a:rPr>
                        <m:t>=0=</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𝑘</m:t>
                          </m:r>
                        </m:e>
                        <m:sub>
                          <m:r>
                            <a:rPr lang="en-US" sz="2400" i="1">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𝐸</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𝑆</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𝑘</m:t>
                          </m:r>
                        </m:e>
                        <m:sub>
                          <m:r>
                            <a:rPr lang="en-US" sz="2400" i="1">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𝐸𝑆</m:t>
                      </m:r>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𝑘</m:t>
                          </m:r>
                        </m:e>
                        <m:sub>
                          <m:r>
                            <a:rPr lang="en-US" sz="2400" b="0" i="1" smtClean="0">
                              <a:latin typeface="Cambria Math" panose="02040503050406030204" pitchFamily="18" charset="0"/>
                              <a:ea typeface="Cambria Math" panose="02040503050406030204" pitchFamily="18" charset="0"/>
                            </a:rPr>
                            <m:t>2</m:t>
                          </m:r>
                        </m:sub>
                      </m:sSub>
                      <m:r>
                        <a:rPr lang="en-US" sz="2400" i="1">
                          <a:latin typeface="Cambria Math" panose="02040503050406030204" pitchFamily="18" charset="0"/>
                          <a:ea typeface="Cambria Math" panose="02040503050406030204" pitchFamily="18" charset="0"/>
                        </a:rPr>
                        <m:t>𝐸𝑆</m:t>
                      </m:r>
                      <m:r>
                        <a:rPr lang="en-US" sz="2400" b="0" i="1" smtClean="0">
                          <a:latin typeface="Cambria Math" panose="02040503050406030204" pitchFamily="18" charset="0"/>
                          <a:ea typeface="Cambria Math" panose="02040503050406030204" pitchFamily="18" charset="0"/>
                        </a:rPr>
                        <m:t>    (1)</m:t>
                      </m:r>
                    </m:oMath>
                  </m:oMathPara>
                </a14:m>
                <a:endParaRPr lang="en-US" sz="2400" dirty="0"/>
              </a:p>
            </p:txBody>
          </p:sp>
        </mc:Choice>
        <mc:Fallback xmlns="">
          <p:sp>
            <p:nvSpPr>
              <p:cNvPr id="6" name="TextBox 5">
                <a:extLst>
                  <a:ext uri="{FF2B5EF4-FFF2-40B4-BE49-F238E27FC236}">
                    <a16:creationId xmlns:a16="http://schemas.microsoft.com/office/drawing/2014/main" id="{205E9C0E-8F42-2CA2-D182-6308F44D8AA2}"/>
                  </a:ext>
                </a:extLst>
              </p:cNvPr>
              <p:cNvSpPr txBox="1">
                <a:spLocks noRot="1" noChangeAspect="1" noMove="1" noResize="1" noEditPoints="1" noAdjustHandles="1" noChangeArrowheads="1" noChangeShapeType="1" noTextEdit="1"/>
              </p:cNvSpPr>
              <p:nvPr/>
            </p:nvSpPr>
            <p:spPr>
              <a:xfrm>
                <a:off x="6080530" y="2101054"/>
                <a:ext cx="5601765" cy="701218"/>
              </a:xfrm>
              <a:prstGeom prst="rect">
                <a:avLst/>
              </a:prstGeom>
              <a:blipFill>
                <a:blip r:embed="rId3"/>
                <a:stretch>
                  <a:fillRect/>
                </a:stretch>
              </a:blipFill>
            </p:spPr>
            <p:txBody>
              <a:bodyPr/>
              <a:lstStyle/>
              <a:p>
                <a:r>
                  <a:rPr lang="en-US">
                    <a:noFill/>
                  </a:rPr>
                  <a:t> </a:t>
                </a:r>
              </a:p>
            </p:txBody>
          </p:sp>
        </mc:Fallback>
      </mc:AlternateContent>
      <p:sp>
        <p:nvSpPr>
          <p:cNvPr id="16" name="Rectangle 15">
            <a:extLst>
              <a:ext uri="{FF2B5EF4-FFF2-40B4-BE49-F238E27FC236}">
                <a16:creationId xmlns:a16="http://schemas.microsoft.com/office/drawing/2014/main" id="{118BF68A-1A87-ADA8-E2F2-302B3BF0F1D5}"/>
              </a:ext>
            </a:extLst>
          </p:cNvPr>
          <p:cNvSpPr/>
          <p:nvPr/>
        </p:nvSpPr>
        <p:spPr>
          <a:xfrm>
            <a:off x="6080530" y="1287101"/>
            <a:ext cx="5617235" cy="166381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082D9846-0A78-5143-A4DD-CE6CE2B1FCB2}"/>
                  </a:ext>
                </a:extLst>
              </p:cNvPr>
              <p:cNvSpPr txBox="1"/>
              <p:nvPr/>
            </p:nvSpPr>
            <p:spPr>
              <a:xfrm>
                <a:off x="6183752" y="4476037"/>
                <a:ext cx="3350392" cy="1323439"/>
              </a:xfrm>
              <a:prstGeom prst="rect">
                <a:avLst/>
              </a:prstGeom>
              <a:noFill/>
              <a:ln>
                <a:solidFill>
                  <a:schemeClr val="tx1"/>
                </a:solidFill>
              </a:ln>
            </p:spPr>
            <p:txBody>
              <a:bodyPr wrap="square" rtlCol="0">
                <a:spAutoFit/>
              </a:bodyPr>
              <a:lstStyle/>
              <a:p>
                <a:r>
                  <a:rPr lang="en-US" sz="2000" dirty="0"/>
                  <a:t>Note that: </a:t>
                </a:r>
                <a:endParaRPr lang="en-US" sz="20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𝑘</m:t>
                          </m:r>
                        </m:e>
                        <m:sub>
                          <m:r>
                            <a:rPr lang="en-US" sz="2000" i="1">
                              <a:latin typeface="Cambria Math" panose="02040503050406030204" pitchFamily="18" charset="0"/>
                              <a:ea typeface="Cambria Math" panose="02040503050406030204" pitchFamily="18" charset="0"/>
                            </a:rPr>
                            <m:t>2</m:t>
                          </m:r>
                        </m:sub>
                      </m:sSub>
                    </m:oMath>
                  </m:oMathPara>
                </a14:m>
                <a:endParaRPr lang="en-US" sz="2000" i="1" dirty="0">
                  <a:latin typeface="Cambria Math" panose="02040503050406030204" pitchFamily="18" charset="0"/>
                  <a:ea typeface="Cambria Math" panose="02040503050406030204" pitchFamily="18" charset="0"/>
                </a:endParaRPr>
              </a:p>
              <a:p>
                <a14:m>
                  <m:oMath xmlns:m="http://schemas.openxmlformats.org/officeDocument/2006/math">
                    <m:r>
                      <a:rPr lang="en-US" sz="200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𝑘</m:t>
                        </m:r>
                      </m:e>
                      <m:sub>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𝑘</m:t>
                        </m:r>
                      </m:e>
                      <m:sub>
                        <m:r>
                          <a:rPr lang="en-US" sz="2000" i="1">
                            <a:latin typeface="Cambria Math" panose="02040503050406030204" pitchFamily="18" charset="0"/>
                            <a:ea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𝑘</m:t>
                        </m:r>
                      </m:e>
                      <m:sub>
                        <m:r>
                          <a:rPr lang="en-US" sz="2000" i="1">
                            <a:latin typeface="Cambria Math" panose="02040503050406030204" pitchFamily="18" charset="0"/>
                            <a:ea typeface="Cambria Math" panose="02040503050406030204" pitchFamily="18" charset="0"/>
                          </a:rPr>
                          <m:t>1</m:t>
                        </m:r>
                      </m:sub>
                    </m:sSub>
                    <m:r>
                      <a:rPr lang="en-US" sz="2000" i="1" smtClean="0">
                        <a:latin typeface="Cambria Math" panose="02040503050406030204" pitchFamily="18" charset="0"/>
                        <a:ea typeface="Cambria Math" panose="02040503050406030204" pitchFamily="18" charset="0"/>
                      </a:rPr>
                      <m:t>≅</m:t>
                    </m:r>
                  </m:oMath>
                </a14:m>
                <a:r>
                  <a:rPr lang="en-US" sz="2000" dirty="0">
                    <a:ea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𝑘</m:t>
                        </m:r>
                      </m:e>
                      <m:sub>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𝑘</m:t>
                        </m:r>
                      </m:e>
                      <m:sub>
                        <m:r>
                          <a:rPr lang="en-US" sz="2000" i="1">
                            <a:latin typeface="Cambria Math" panose="02040503050406030204" pitchFamily="18" charset="0"/>
                            <a:ea typeface="Cambria Math" panose="02040503050406030204" pitchFamily="18" charset="0"/>
                          </a:rPr>
                          <m:t>1</m:t>
                        </m:r>
                      </m:sub>
                    </m:sSub>
                  </m:oMath>
                </a14:m>
                <a:endParaRPr lang="en-US" sz="2000" dirty="0"/>
              </a:p>
              <a:p>
                <a:pPr/>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𝐾</m:t>
                          </m:r>
                        </m:e>
                        <m:sub>
                          <m:r>
                            <a:rPr lang="en-US" sz="2000" b="0" i="1" smtClean="0">
                              <a:latin typeface="Cambria Math" panose="02040503050406030204" pitchFamily="18" charset="0"/>
                            </a:rPr>
                            <m:t>𝑚</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𝐾</m:t>
                          </m:r>
                        </m:e>
                        <m:sub>
                          <m:r>
                            <a:rPr lang="en-US" sz="2000" b="0" i="1" smtClean="0">
                              <a:latin typeface="Cambria Math" panose="02040503050406030204" pitchFamily="18" charset="0"/>
                            </a:rPr>
                            <m:t>𝑑</m:t>
                          </m:r>
                        </m:sub>
                      </m:sSub>
                    </m:oMath>
                  </m:oMathPara>
                </a14:m>
                <a:endParaRPr lang="en-US" sz="2000" dirty="0"/>
              </a:p>
            </p:txBody>
          </p:sp>
        </mc:Choice>
        <mc:Fallback>
          <p:sp>
            <p:nvSpPr>
              <p:cNvPr id="17" name="TextBox 16">
                <a:extLst>
                  <a:ext uri="{FF2B5EF4-FFF2-40B4-BE49-F238E27FC236}">
                    <a16:creationId xmlns:a16="http://schemas.microsoft.com/office/drawing/2014/main" id="{082D9846-0A78-5143-A4DD-CE6CE2B1FCB2}"/>
                  </a:ext>
                </a:extLst>
              </p:cNvPr>
              <p:cNvSpPr txBox="1">
                <a:spLocks noRot="1" noChangeAspect="1" noMove="1" noResize="1" noEditPoints="1" noAdjustHandles="1" noChangeArrowheads="1" noChangeShapeType="1" noTextEdit="1"/>
              </p:cNvSpPr>
              <p:nvPr/>
            </p:nvSpPr>
            <p:spPr>
              <a:xfrm>
                <a:off x="6183752" y="4476037"/>
                <a:ext cx="3350392" cy="1323439"/>
              </a:xfrm>
              <a:prstGeom prst="rect">
                <a:avLst/>
              </a:prstGeom>
              <a:blipFill>
                <a:blip r:embed="rId4"/>
                <a:stretch>
                  <a:fillRect l="-1630" t="-1826"/>
                </a:stretch>
              </a:blipFill>
              <a:ln>
                <a:solidFill>
                  <a:schemeClr val="tx1"/>
                </a:solidFill>
              </a:ln>
            </p:spPr>
            <p:txBody>
              <a:bodyPr/>
              <a:lstStyle/>
              <a:p>
                <a:r>
                  <a:rPr lang="en-US">
                    <a:noFill/>
                  </a:rPr>
                  <a:t> </a:t>
                </a:r>
              </a:p>
            </p:txBody>
          </p:sp>
        </mc:Fallback>
      </mc:AlternateContent>
      <p:pic>
        <p:nvPicPr>
          <p:cNvPr id="28" name="Picture 2">
            <a:extLst>
              <a:ext uri="{FF2B5EF4-FFF2-40B4-BE49-F238E27FC236}">
                <a16:creationId xmlns:a16="http://schemas.microsoft.com/office/drawing/2014/main" id="{0B417438-8711-89E1-7E5B-262412AE4A8F}"/>
              </a:ext>
            </a:extLst>
          </p:cNvPr>
          <p:cNvPicPr>
            <a:picLocks noChangeAspect="1" noChangeArrowheads="1"/>
          </p:cNvPicPr>
          <p:nvPr/>
        </p:nvPicPr>
        <p:blipFill>
          <a:blip r:embed="rId5"/>
          <a:srcRect/>
          <a:stretch>
            <a:fillRect/>
          </a:stretch>
        </p:blipFill>
        <p:spPr bwMode="auto">
          <a:xfrm>
            <a:off x="7085907" y="1373222"/>
            <a:ext cx="3772853" cy="860585"/>
          </a:xfrm>
          <a:prstGeom prst="rect">
            <a:avLst/>
          </a:prstGeom>
          <a:noFill/>
          <a:ln w="9525">
            <a:noFill/>
            <a:miter lim="800000"/>
            <a:headEnd/>
            <a:tailEnd/>
          </a:ln>
          <a:effectLst/>
        </p:spPr>
      </p:pic>
      <p:sp>
        <p:nvSpPr>
          <p:cNvPr id="30" name="Rectangle: Rounded Corners 29">
            <a:extLst>
              <a:ext uri="{FF2B5EF4-FFF2-40B4-BE49-F238E27FC236}">
                <a16:creationId xmlns:a16="http://schemas.microsoft.com/office/drawing/2014/main" id="{8878B79B-ABA7-1814-F1DA-209E55175FEB}"/>
              </a:ext>
            </a:extLst>
          </p:cNvPr>
          <p:cNvSpPr/>
          <p:nvPr/>
        </p:nvSpPr>
        <p:spPr>
          <a:xfrm>
            <a:off x="2365248" y="4962145"/>
            <a:ext cx="1901952" cy="837332"/>
          </a:xfrm>
          <a:prstGeom prst="round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3278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F0A05-8CE1-7E62-460A-FF218990100A}"/>
              </a:ext>
            </a:extLst>
          </p:cNvPr>
          <p:cNvSpPr>
            <a:spLocks noGrp="1"/>
          </p:cNvSpPr>
          <p:nvPr>
            <p:ph type="title"/>
          </p:nvPr>
        </p:nvSpPr>
        <p:spPr/>
        <p:txBody>
          <a:bodyPr/>
          <a:lstStyle/>
          <a:p>
            <a:r>
              <a:rPr lang="en-US" dirty="0"/>
              <a:t>Enzyme Catalysis</a:t>
            </a:r>
          </a:p>
        </p:txBody>
      </p:sp>
      <p:sp>
        <p:nvSpPr>
          <p:cNvPr id="4" name="Slide Number Placeholder 3">
            <a:extLst>
              <a:ext uri="{FF2B5EF4-FFF2-40B4-BE49-F238E27FC236}">
                <a16:creationId xmlns:a16="http://schemas.microsoft.com/office/drawing/2014/main" id="{3689FECD-35E5-AB45-961F-B8122B41D015}"/>
              </a:ext>
            </a:extLst>
          </p:cNvPr>
          <p:cNvSpPr>
            <a:spLocks noGrp="1"/>
          </p:cNvSpPr>
          <p:nvPr>
            <p:ph type="sldNum" sz="quarter" idx="12"/>
          </p:nvPr>
        </p:nvSpPr>
        <p:spPr/>
        <p:txBody>
          <a:bodyPr/>
          <a:lstStyle/>
          <a:p>
            <a:fld id="{76F1F206-DE6D-4580-A46E-D4E80C8355ED}" type="slidenum">
              <a:rPr lang="en-US" smtClean="0"/>
              <a:t>11</a:t>
            </a:fld>
            <a:endParaRPr lang="en-US"/>
          </a:p>
        </p:txBody>
      </p:sp>
      <p:pic>
        <p:nvPicPr>
          <p:cNvPr id="5" name="Picture 2">
            <a:extLst>
              <a:ext uri="{FF2B5EF4-FFF2-40B4-BE49-F238E27FC236}">
                <a16:creationId xmlns:a16="http://schemas.microsoft.com/office/drawing/2014/main" id="{1E4C9587-8B02-D54D-5AAF-B8D6FBC9DD89}"/>
              </a:ext>
            </a:extLst>
          </p:cNvPr>
          <p:cNvPicPr>
            <a:picLocks noChangeAspect="1" noChangeArrowheads="1"/>
          </p:cNvPicPr>
          <p:nvPr/>
        </p:nvPicPr>
        <p:blipFill>
          <a:blip r:embed="rId2"/>
          <a:srcRect/>
          <a:stretch>
            <a:fillRect/>
          </a:stretch>
        </p:blipFill>
        <p:spPr bwMode="auto">
          <a:xfrm>
            <a:off x="6619303" y="633696"/>
            <a:ext cx="4633913" cy="1056992"/>
          </a:xfrm>
          <a:prstGeom prst="rect">
            <a:avLst/>
          </a:prstGeom>
          <a:noFill/>
          <a:ln w="9525">
            <a:noFill/>
            <a:miter lim="800000"/>
            <a:headEnd/>
            <a:tailEnd/>
          </a:ln>
          <a:effectLst/>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7171A731-19AC-0A8A-6D7C-879065CCE0EF}"/>
                  </a:ext>
                </a:extLst>
              </p:cNvPr>
              <p:cNvSpPr txBox="1"/>
              <p:nvPr/>
            </p:nvSpPr>
            <p:spPr>
              <a:xfrm>
                <a:off x="7513320" y="1690688"/>
                <a:ext cx="2194560" cy="9722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𝑣</m:t>
                      </m:r>
                      <m:r>
                        <a:rPr lang="en-US" sz="2800" i="1">
                          <a:latin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rPr>
                                <m:t>𝑉</m:t>
                              </m:r>
                            </m:e>
                            <m:sub>
                              <m:r>
                                <a:rPr lang="en-US" sz="2800" i="1">
                                  <a:latin typeface="Cambria Math" panose="02040503050406030204" pitchFamily="18" charset="0"/>
                                </a:rPr>
                                <m:t>𝑚</m:t>
                              </m:r>
                            </m:sub>
                          </m:sSub>
                          <m:r>
                            <a:rPr lang="en-US" sz="2800" i="1">
                              <a:latin typeface="Cambria Math" panose="02040503050406030204" pitchFamily="18" charset="0"/>
                              <a:ea typeface="Cambria Math" panose="02040503050406030204" pitchFamily="18" charset="0"/>
                            </a:rPr>
                            <m:t>𝑆</m:t>
                          </m:r>
                        </m:num>
                        <m:den>
                          <m:sSub>
                            <m:sSubPr>
                              <m:ctrlPr>
                                <a:rPr lang="en-US" sz="2800" i="1">
                                  <a:latin typeface="Cambria Math" panose="02040503050406030204" pitchFamily="18" charset="0"/>
                                </a:rPr>
                              </m:ctrlPr>
                            </m:sSubPr>
                            <m:e>
                              <m:r>
                                <a:rPr lang="en-US" sz="2800" i="1">
                                  <a:latin typeface="Cambria Math" panose="02040503050406030204" pitchFamily="18" charset="0"/>
                                </a:rPr>
                                <m:t>𝐾</m:t>
                              </m:r>
                            </m:e>
                            <m:sub>
                              <m:r>
                                <a:rPr lang="en-US" sz="2800" b="0" i="1" smtClean="0">
                                  <a:latin typeface="Cambria Math" panose="02040503050406030204" pitchFamily="18" charset="0"/>
                                </a:rPr>
                                <m:t>𝑚</m:t>
                              </m:r>
                            </m:sub>
                          </m:sSub>
                          <m:r>
                            <a:rPr lang="en-US" sz="2800" i="1">
                              <a:latin typeface="Cambria Math" panose="02040503050406030204" pitchFamily="18" charset="0"/>
                            </a:rPr>
                            <m:t>+</m:t>
                          </m:r>
                          <m:r>
                            <a:rPr lang="en-US" sz="2800" i="1">
                              <a:latin typeface="Cambria Math" panose="02040503050406030204" pitchFamily="18" charset="0"/>
                            </a:rPr>
                            <m:t>𝑆</m:t>
                          </m:r>
                        </m:den>
                      </m:f>
                    </m:oMath>
                  </m:oMathPara>
                </a14:m>
                <a:endParaRPr lang="en-US" sz="2800" dirty="0"/>
              </a:p>
            </p:txBody>
          </p:sp>
        </mc:Choice>
        <mc:Fallback>
          <p:sp>
            <p:nvSpPr>
              <p:cNvPr id="7" name="TextBox 6">
                <a:extLst>
                  <a:ext uri="{FF2B5EF4-FFF2-40B4-BE49-F238E27FC236}">
                    <a16:creationId xmlns:a16="http://schemas.microsoft.com/office/drawing/2014/main" id="{7171A731-19AC-0A8A-6D7C-879065CCE0EF}"/>
                  </a:ext>
                </a:extLst>
              </p:cNvPr>
              <p:cNvSpPr txBox="1">
                <a:spLocks noRot="1" noChangeAspect="1" noMove="1" noResize="1" noEditPoints="1" noAdjustHandles="1" noChangeArrowheads="1" noChangeShapeType="1" noTextEdit="1"/>
              </p:cNvSpPr>
              <p:nvPr/>
            </p:nvSpPr>
            <p:spPr>
              <a:xfrm>
                <a:off x="7513320" y="1690688"/>
                <a:ext cx="2194560" cy="972254"/>
              </a:xfrm>
              <a:prstGeom prst="rect">
                <a:avLst/>
              </a:prstGeom>
              <a:blipFill>
                <a:blip r:embed="rId3"/>
                <a:stretch>
                  <a:fillRect/>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5DBE2892-3008-BF50-1AEB-93F3EE2BC027}"/>
              </a:ext>
            </a:extLst>
          </p:cNvPr>
          <p:cNvPicPr>
            <a:picLocks noChangeAspect="1" noChangeArrowheads="1"/>
          </p:cNvPicPr>
          <p:nvPr/>
        </p:nvPicPr>
        <p:blipFill>
          <a:blip r:embed="rId4"/>
          <a:srcRect/>
          <a:stretch>
            <a:fillRect/>
          </a:stretch>
        </p:blipFill>
        <p:spPr bwMode="auto">
          <a:xfrm>
            <a:off x="582169" y="1855963"/>
            <a:ext cx="6630802" cy="4525074"/>
          </a:xfrm>
          <a:prstGeom prst="rect">
            <a:avLst/>
          </a:prstGeom>
          <a:noFill/>
          <a:ln w="9525">
            <a:noFill/>
            <a:miter lim="800000"/>
            <a:headEnd/>
            <a:tailEnd/>
          </a:ln>
          <a:effectLst/>
        </p:spPr>
      </p:pic>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CCE1FBA3-D238-B1BD-080D-9114BABCC0AD}"/>
                  </a:ext>
                </a:extLst>
              </p:cNvPr>
              <p:cNvSpPr txBox="1"/>
              <p:nvPr/>
            </p:nvSpPr>
            <p:spPr>
              <a:xfrm>
                <a:off x="6413562" y="3228320"/>
                <a:ext cx="5045393"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Vmax is maximal reaction rate, i.e., when the enzyme is fully saturated.</a:t>
                </a:r>
                <a:endParaRPr lang="en-US" sz="2400" i="1" dirty="0">
                  <a:latin typeface="Cambria Math" panose="02040503050406030204" pitchFamily="18" charset="0"/>
                </a:endParaRPr>
              </a:p>
              <a:p>
                <a:pPr marL="285750" indent="-285750">
                  <a:buFont typeface="Arial" panose="020B0604020202020204" pitchFamily="34" charset="0"/>
                  <a:buChar char="•"/>
                </a:pPr>
                <a:endParaRPr lang="en-US" sz="2400" i="1" dirty="0">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𝐾</m:t>
                        </m:r>
                      </m:e>
                      <m:sub>
                        <m:r>
                          <a:rPr lang="en-US" sz="2400" b="0" i="1" smtClean="0">
                            <a:latin typeface="Cambria Math" panose="02040503050406030204" pitchFamily="18" charset="0"/>
                          </a:rPr>
                          <m:t>𝑚</m:t>
                        </m:r>
                      </m:sub>
                    </m:sSub>
                  </m:oMath>
                </a14:m>
                <a:r>
                  <a:rPr lang="en-US" sz="2400" dirty="0"/>
                  <a:t> is the substrate concentration at which the reaction rate reaches half Vmax.</a:t>
                </a:r>
              </a:p>
            </p:txBody>
          </p:sp>
        </mc:Choice>
        <mc:Fallback>
          <p:sp>
            <p:nvSpPr>
              <p:cNvPr id="9" name="TextBox 8">
                <a:extLst>
                  <a:ext uri="{FF2B5EF4-FFF2-40B4-BE49-F238E27FC236}">
                    <a16:creationId xmlns:a16="http://schemas.microsoft.com/office/drawing/2014/main" id="{CCE1FBA3-D238-B1BD-080D-9114BABCC0AD}"/>
                  </a:ext>
                </a:extLst>
              </p:cNvPr>
              <p:cNvSpPr txBox="1">
                <a:spLocks noRot="1" noChangeAspect="1" noMove="1" noResize="1" noEditPoints="1" noAdjustHandles="1" noChangeArrowheads="1" noChangeShapeType="1" noTextEdit="1"/>
              </p:cNvSpPr>
              <p:nvPr/>
            </p:nvSpPr>
            <p:spPr>
              <a:xfrm>
                <a:off x="6413562" y="3228320"/>
                <a:ext cx="5045393" cy="2308324"/>
              </a:xfrm>
              <a:prstGeom prst="rect">
                <a:avLst/>
              </a:prstGeom>
              <a:blipFill>
                <a:blip r:embed="rId5"/>
                <a:stretch>
                  <a:fillRect l="-1570" t="-2116" r="-1208" b="-5291"/>
                </a:stretch>
              </a:blipFill>
            </p:spPr>
            <p:txBody>
              <a:bodyPr/>
              <a:lstStyle/>
              <a:p>
                <a:r>
                  <a:rPr lang="en-US">
                    <a:noFill/>
                  </a:rPr>
                  <a:t> </a:t>
                </a:r>
              </a:p>
            </p:txBody>
          </p:sp>
        </mc:Fallback>
      </mc:AlternateContent>
    </p:spTree>
    <p:extLst>
      <p:ext uri="{BB962C8B-B14F-4D97-AF65-F5344CB8AC3E}">
        <p14:creationId xmlns:p14="http://schemas.microsoft.com/office/powerpoint/2010/main" val="4112433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124003A-2F7C-0BF9-C3DA-D2D71FB0495A}"/>
              </a:ext>
            </a:extLst>
          </p:cNvPr>
          <p:cNvPicPr>
            <a:picLocks noChangeAspect="1"/>
          </p:cNvPicPr>
          <p:nvPr/>
        </p:nvPicPr>
        <p:blipFill>
          <a:blip r:embed="rId4"/>
          <a:stretch>
            <a:fillRect/>
          </a:stretch>
        </p:blipFill>
        <p:spPr>
          <a:xfrm>
            <a:off x="3354417" y="2641219"/>
            <a:ext cx="5247132" cy="3597155"/>
          </a:xfrm>
          <a:prstGeom prst="rect">
            <a:avLst/>
          </a:prstGeom>
        </p:spPr>
      </p:pic>
      <p:pic>
        <p:nvPicPr>
          <p:cNvPr id="7170" name="Picture 2"/>
          <p:cNvPicPr>
            <a:picLocks noChangeAspect="1" noChangeArrowheads="1"/>
          </p:cNvPicPr>
          <p:nvPr/>
        </p:nvPicPr>
        <p:blipFill>
          <a:blip r:embed="rId5"/>
          <a:srcRect/>
          <a:stretch>
            <a:fillRect/>
          </a:stretch>
        </p:blipFill>
        <p:spPr bwMode="auto">
          <a:xfrm>
            <a:off x="3733800" y="1295400"/>
            <a:ext cx="4343400" cy="990726"/>
          </a:xfrm>
          <a:prstGeom prst="rect">
            <a:avLst/>
          </a:prstGeom>
          <a:noFill/>
          <a:ln w="9525">
            <a:noFill/>
            <a:miter lim="800000"/>
            <a:headEnd/>
            <a:tailEnd/>
          </a:ln>
          <a:effectLst/>
        </p:spPr>
      </p:pic>
      <p:sp>
        <p:nvSpPr>
          <p:cNvPr id="18" name="TextBox 17"/>
          <p:cNvSpPr txBox="1"/>
          <p:nvPr/>
        </p:nvSpPr>
        <p:spPr>
          <a:xfrm>
            <a:off x="7101841" y="2241551"/>
            <a:ext cx="1515479" cy="461665"/>
          </a:xfrm>
          <a:prstGeom prst="rect">
            <a:avLst/>
          </a:prstGeom>
          <a:noFill/>
        </p:spPr>
        <p:txBody>
          <a:bodyPr wrap="none" rtlCol="0">
            <a:spAutoFit/>
          </a:bodyPr>
          <a:lstStyle/>
          <a:p>
            <a:r>
              <a:rPr lang="en-US" sz="2400" dirty="0"/>
              <a:t>Simulation</a:t>
            </a:r>
          </a:p>
        </p:txBody>
      </p:sp>
      <p:cxnSp>
        <p:nvCxnSpPr>
          <p:cNvPr id="21" name="Straight Arrow Connector 20"/>
          <p:cNvCxnSpPr>
            <a:cxnSpLocks/>
          </p:cNvCxnSpPr>
          <p:nvPr/>
        </p:nvCxnSpPr>
        <p:spPr>
          <a:xfrm>
            <a:off x="2529840" y="3994150"/>
            <a:ext cx="2420112" cy="11021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4" name="Picture 23" descr="TP_tmp.png"/>
          <p:cNvPicPr>
            <a:picLocks noChangeAspect="1"/>
          </p:cNvPicPr>
          <p:nvPr>
            <p:custDataLst>
              <p:tags r:id="rId1"/>
            </p:custDataLst>
          </p:nvPr>
        </p:nvPicPr>
        <p:blipFill>
          <a:blip r:embed="rId6"/>
          <a:stretch>
            <a:fillRect/>
          </a:stretch>
        </p:blipFill>
        <p:spPr bwMode="auto">
          <a:xfrm>
            <a:off x="1615185" y="3460751"/>
            <a:ext cx="1017020" cy="559591"/>
          </a:xfrm>
          <a:prstGeom prst="rect">
            <a:avLst/>
          </a:prstGeom>
          <a:noFill/>
          <a:ln/>
          <a:effectLst/>
        </p:spPr>
      </p:pic>
      <p:cxnSp>
        <p:nvCxnSpPr>
          <p:cNvPr id="9" name="Straight Arrow Connector 8"/>
          <p:cNvCxnSpPr>
            <a:cxnSpLocks/>
          </p:cNvCxnSpPr>
          <p:nvPr/>
        </p:nvCxnSpPr>
        <p:spPr>
          <a:xfrm>
            <a:off x="3977640" y="2927350"/>
            <a:ext cx="2276856"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 name="Slide Number Placeholder 9"/>
          <p:cNvSpPr>
            <a:spLocks noGrp="1"/>
          </p:cNvSpPr>
          <p:nvPr>
            <p:ph type="sldNum" sz="quarter" idx="12"/>
          </p:nvPr>
        </p:nvSpPr>
        <p:spPr/>
        <p:txBody>
          <a:bodyPr/>
          <a:lstStyle/>
          <a:p>
            <a:fld id="{FE51E7F3-F707-4D28-8DB2-1843D63282DF}" type="slidenum">
              <a:rPr lang="en-US" smtClean="0"/>
              <a:pPr/>
              <a:t>12</a:t>
            </a:fld>
            <a:endParaRPr lang="en-US"/>
          </a:p>
        </p:txBody>
      </p:sp>
      <p:sp>
        <p:nvSpPr>
          <p:cNvPr id="8" name="Title 1">
            <a:extLst>
              <a:ext uri="{FF2B5EF4-FFF2-40B4-BE49-F238E27FC236}">
                <a16:creationId xmlns:a16="http://schemas.microsoft.com/office/drawing/2014/main" id="{210433B8-92F3-FDCC-AE14-4CD0445688DD}"/>
              </a:ext>
            </a:extLst>
          </p:cNvPr>
          <p:cNvSpPr txBox="1">
            <a:spLocks/>
          </p:cNvSpPr>
          <p:nvPr/>
        </p:nvSpPr>
        <p:spPr>
          <a:xfrm>
            <a:off x="838200" y="365126"/>
            <a:ext cx="10515600" cy="77787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t>Steady State Approximation (Brigg-Haldane)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244B853-AD28-9344-1E09-22918AF42FE7}"/>
                  </a:ext>
                </a:extLst>
              </p:cNvPr>
              <p:cNvSpPr txBox="1"/>
              <p:nvPr/>
            </p:nvSpPr>
            <p:spPr>
              <a:xfrm>
                <a:off x="8997696" y="2862123"/>
                <a:ext cx="1487424" cy="163121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=100</m:t>
                      </m:r>
                    </m:oMath>
                  </m:oMathPara>
                </a14:m>
                <a:endParaRPr lang="en-US" sz="2000" dirty="0"/>
              </a:p>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=1</m:t>
                      </m:r>
                    </m:oMath>
                  </m:oMathPara>
                </a14:m>
                <a:endParaRPr lang="en-US" sz="2000" dirty="0"/>
              </a:p>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=5</m:t>
                      </m:r>
                    </m:oMath>
                  </m:oMathPara>
                </a14:m>
                <a:endParaRPr lang="en-US" sz="2000" dirty="0"/>
              </a:p>
              <a:p>
                <a:pPr/>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rPr>
                        <m:t>𝑆</m:t>
                      </m:r>
                      <m:r>
                        <a:rPr lang="en-US" sz="2000" b="0" i="1" smtClean="0">
                          <a:latin typeface="Cambria Math" panose="02040503050406030204" pitchFamily="18" charset="0"/>
                        </a:rPr>
                        <m:t>=10</m:t>
                      </m:r>
                    </m:oMath>
                  </m:oMathPara>
                </a14:m>
                <a:endParaRPr lang="en-US" sz="2000" dirty="0"/>
              </a:p>
              <a:p>
                <a:pPr/>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rPr>
                        <m:t>𝐸</m:t>
                      </m:r>
                      <m:r>
                        <a:rPr lang="en-US" sz="2000" b="0" i="1" smtClean="0">
                          <a:latin typeface="Cambria Math" panose="02040503050406030204" pitchFamily="18" charset="0"/>
                        </a:rPr>
                        <m:t>=2</m:t>
                      </m:r>
                    </m:oMath>
                  </m:oMathPara>
                </a14:m>
                <a:endParaRPr lang="en-US" sz="2000" dirty="0"/>
              </a:p>
            </p:txBody>
          </p:sp>
        </mc:Choice>
        <mc:Fallback xmlns="">
          <p:sp>
            <p:nvSpPr>
              <p:cNvPr id="5" name="TextBox 4">
                <a:extLst>
                  <a:ext uri="{FF2B5EF4-FFF2-40B4-BE49-F238E27FC236}">
                    <a16:creationId xmlns:a16="http://schemas.microsoft.com/office/drawing/2014/main" id="{A244B853-AD28-9344-1E09-22918AF42FE7}"/>
                  </a:ext>
                </a:extLst>
              </p:cNvPr>
              <p:cNvSpPr txBox="1">
                <a:spLocks noRot="1" noChangeAspect="1" noMove="1" noResize="1" noEditPoints="1" noAdjustHandles="1" noChangeArrowheads="1" noChangeShapeType="1" noTextEdit="1"/>
              </p:cNvSpPr>
              <p:nvPr/>
            </p:nvSpPr>
            <p:spPr>
              <a:xfrm>
                <a:off x="8997696" y="2862123"/>
                <a:ext cx="1487424" cy="1631216"/>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42665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4EFFF67-13FF-B3E8-75BD-295C15240137}"/>
                  </a:ext>
                </a:extLst>
              </p:cNvPr>
              <p:cNvSpPr>
                <a:spLocks noGrp="1"/>
              </p:cNvSpPr>
              <p:nvPr>
                <p:ph idx="1"/>
              </p:nvPr>
            </p:nvSpPr>
            <p:spPr>
              <a:xfrm>
                <a:off x="838200" y="1825625"/>
                <a:ext cx="6380747" cy="4351338"/>
              </a:xfrm>
            </p:spPr>
            <p:txBody>
              <a:bodyPr/>
              <a:lstStyle/>
              <a:p>
                <a:pPr marL="0" indent="0">
                  <a:buNone/>
                </a:pPr>
                <a:r>
                  <a:rPr lang="en-US" dirty="0"/>
                  <a:t>Reaction: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𝑆</m:t>
                    </m:r>
                    <m:r>
                      <a:rPr lang="en-US" b="0" i="0"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𝐸𝑆</m:t>
                    </m:r>
                    <m:r>
                      <a:rPr lang="en-US" i="1">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E</m:t>
                    </m:r>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P</m:t>
                    </m:r>
                  </m:oMath>
                </a14:m>
                <a:endParaRPr lang="en-US" dirty="0"/>
              </a:p>
              <a:p>
                <a:pPr marL="0" indent="0">
                  <a:buNone/>
                </a:pPr>
                <a:endParaRPr lang="en-US" dirty="0"/>
              </a:p>
              <a:p>
                <a:pPr marL="0" indent="0">
                  <a:buNone/>
                </a:pPr>
                <a:r>
                  <a:rPr lang="en-US" b="0" dirty="0"/>
                  <a:t>Rate:		</a:t>
                </a:r>
                <a14:m>
                  <m:oMath xmlns:m="http://schemas.openxmlformats.org/officeDocument/2006/math">
                    <m:r>
                      <a:rPr lang="en-US" sz="3200" b="0" i="1" smtClean="0">
                        <a:latin typeface="Cambria Math" panose="02040503050406030204" pitchFamily="18" charset="0"/>
                      </a:rPr>
                      <m:t>𝑣</m:t>
                    </m:r>
                    <m:r>
                      <a:rPr lang="en-US" sz="3200" i="1">
                        <a:latin typeface="Cambria Math" panose="02040503050406030204" pitchFamily="18" charset="0"/>
                      </a:rPr>
                      <m:t>=</m:t>
                    </m:r>
                    <m:f>
                      <m:fPr>
                        <m:ctrlPr>
                          <a:rPr lang="en-US" sz="3200" i="1" smtClean="0">
                            <a:latin typeface="Cambria Math" panose="02040503050406030204" pitchFamily="18" charset="0"/>
                          </a:rPr>
                        </m:ctrlPr>
                      </m:fPr>
                      <m:num>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𝑉</m:t>
                            </m:r>
                          </m:e>
                          <m:sub>
                            <m:r>
                              <a:rPr lang="en-US" sz="3200" b="0" i="1" smtClean="0">
                                <a:latin typeface="Cambria Math" panose="02040503050406030204" pitchFamily="18" charset="0"/>
                              </a:rPr>
                              <m:t>𝑓</m:t>
                            </m:r>
                          </m:sub>
                        </m:sSub>
                        <m:f>
                          <m:fPr>
                            <m:type m:val="lin"/>
                            <m:ctrlPr>
                              <a:rPr lang="en-US" sz="3200" i="1" smtClean="0">
                                <a:latin typeface="Cambria Math" panose="02040503050406030204" pitchFamily="18" charset="0"/>
                              </a:rPr>
                            </m:ctrlPr>
                          </m:fPr>
                          <m:num>
                            <m:r>
                              <a:rPr lang="en-US" sz="3200" b="0" i="1" smtClean="0">
                                <a:latin typeface="Cambria Math" panose="02040503050406030204" pitchFamily="18" charset="0"/>
                              </a:rPr>
                              <m:t>𝑆</m:t>
                            </m:r>
                          </m:num>
                          <m:den>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𝑆</m:t>
                                </m:r>
                              </m:sub>
                            </m:sSub>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𝑉</m:t>
                                </m:r>
                              </m:e>
                              <m:sub>
                                <m:r>
                                  <a:rPr lang="en-US" sz="3200" b="0" i="1" smtClean="0">
                                    <a:latin typeface="Cambria Math" panose="02040503050406030204" pitchFamily="18" charset="0"/>
                                  </a:rPr>
                                  <m:t>𝑟</m:t>
                                </m:r>
                              </m:sub>
                            </m:sSub>
                            <m:f>
                              <m:fPr>
                                <m:type m:val="lin"/>
                                <m:ctrlPr>
                                  <a:rPr lang="en-US" sz="3200" i="1" smtClean="0">
                                    <a:latin typeface="Cambria Math" panose="02040503050406030204" pitchFamily="18" charset="0"/>
                                  </a:rPr>
                                </m:ctrlPr>
                              </m:fPr>
                              <m:num>
                                <m:r>
                                  <a:rPr lang="en-US" sz="3200" b="0" i="1" smtClean="0">
                                    <a:latin typeface="Cambria Math" panose="02040503050406030204" pitchFamily="18" charset="0"/>
                                  </a:rPr>
                                  <m:t>𝑃</m:t>
                                </m:r>
                              </m:num>
                              <m:den>
                                <m:sSub>
                                  <m:sSubPr>
                                    <m:ctrlPr>
                                      <a:rPr lang="en-US" sz="3200" i="1">
                                        <a:latin typeface="Cambria Math" panose="02040503050406030204" pitchFamily="18" charset="0"/>
                                      </a:rPr>
                                    </m:ctrlPr>
                                  </m:sSubPr>
                                  <m:e>
                                    <m:r>
                                      <a:rPr lang="en-US" sz="3200" i="1">
                                        <a:latin typeface="Cambria Math" panose="02040503050406030204" pitchFamily="18" charset="0"/>
                                      </a:rPr>
                                      <m:t>𝐾</m:t>
                                    </m:r>
                                  </m:e>
                                  <m:sub>
                                    <m:r>
                                      <a:rPr lang="en-US" sz="3200" b="0" i="1" smtClean="0">
                                        <a:latin typeface="Cambria Math" panose="02040503050406030204" pitchFamily="18" charset="0"/>
                                      </a:rPr>
                                      <m:t>𝑃</m:t>
                                    </m:r>
                                  </m:sub>
                                </m:sSub>
                              </m:den>
                            </m:f>
                          </m:den>
                        </m:f>
                      </m:num>
                      <m:den>
                        <m:r>
                          <a:rPr lang="en-US" sz="3200" b="0" i="1" smtClean="0">
                            <a:latin typeface="Cambria Math" panose="02040503050406030204" pitchFamily="18" charset="0"/>
                          </a:rPr>
                          <m:t>1+</m:t>
                        </m:r>
                        <m:f>
                          <m:fPr>
                            <m:type m:val="lin"/>
                            <m:ctrlPr>
                              <a:rPr lang="en-US" sz="3200" i="1">
                                <a:latin typeface="Cambria Math" panose="02040503050406030204" pitchFamily="18" charset="0"/>
                              </a:rPr>
                            </m:ctrlPr>
                          </m:fPr>
                          <m:num>
                            <m:r>
                              <a:rPr lang="en-US" sz="3200" i="1">
                                <a:latin typeface="Cambria Math" panose="02040503050406030204" pitchFamily="18" charset="0"/>
                              </a:rPr>
                              <m:t>𝑆</m:t>
                            </m:r>
                          </m:num>
                          <m:den>
                            <m:sSub>
                              <m:sSubPr>
                                <m:ctrlPr>
                                  <a:rPr lang="en-US" sz="3200" i="1">
                                    <a:latin typeface="Cambria Math" panose="02040503050406030204" pitchFamily="18" charset="0"/>
                                  </a:rPr>
                                </m:ctrlPr>
                              </m:sSubPr>
                              <m:e>
                                <m:r>
                                  <a:rPr lang="en-US" sz="3200" i="1">
                                    <a:latin typeface="Cambria Math" panose="02040503050406030204" pitchFamily="18" charset="0"/>
                                  </a:rPr>
                                  <m:t>𝐾</m:t>
                                </m:r>
                              </m:e>
                              <m:sub>
                                <m:r>
                                  <a:rPr lang="en-US" sz="3200" i="1">
                                    <a:latin typeface="Cambria Math" panose="02040503050406030204" pitchFamily="18" charset="0"/>
                                  </a:rPr>
                                  <m:t>𝑆</m:t>
                                </m:r>
                              </m:sub>
                            </m:sSub>
                            <m:r>
                              <a:rPr lang="en-US" sz="3200" b="0" i="1" smtClean="0">
                                <a:latin typeface="Cambria Math" panose="02040503050406030204" pitchFamily="18" charset="0"/>
                              </a:rPr>
                              <m:t>+</m:t>
                            </m:r>
                            <m:f>
                              <m:fPr>
                                <m:type m:val="lin"/>
                                <m:ctrlPr>
                                  <a:rPr lang="en-US" sz="3200" i="1">
                                    <a:latin typeface="Cambria Math" panose="02040503050406030204" pitchFamily="18" charset="0"/>
                                  </a:rPr>
                                </m:ctrlPr>
                              </m:fPr>
                              <m:num>
                                <m:r>
                                  <a:rPr lang="en-US" sz="3200" i="1">
                                    <a:latin typeface="Cambria Math" panose="02040503050406030204" pitchFamily="18" charset="0"/>
                                  </a:rPr>
                                  <m:t>𝑃</m:t>
                                </m:r>
                              </m:num>
                              <m:den>
                                <m:sSub>
                                  <m:sSubPr>
                                    <m:ctrlPr>
                                      <a:rPr lang="en-US" sz="3200" i="1">
                                        <a:latin typeface="Cambria Math" panose="02040503050406030204" pitchFamily="18" charset="0"/>
                                      </a:rPr>
                                    </m:ctrlPr>
                                  </m:sSubPr>
                                  <m:e>
                                    <m:r>
                                      <a:rPr lang="en-US" sz="3200" i="1">
                                        <a:latin typeface="Cambria Math" panose="02040503050406030204" pitchFamily="18" charset="0"/>
                                      </a:rPr>
                                      <m:t>𝐾</m:t>
                                    </m:r>
                                  </m:e>
                                  <m:sub>
                                    <m:r>
                                      <a:rPr lang="en-US" sz="3200" i="1">
                                        <a:latin typeface="Cambria Math" panose="02040503050406030204" pitchFamily="18" charset="0"/>
                                      </a:rPr>
                                      <m:t>𝑃</m:t>
                                    </m:r>
                                  </m:sub>
                                </m:sSub>
                              </m:den>
                            </m:f>
                          </m:den>
                        </m:f>
                      </m:den>
                    </m:f>
                  </m:oMath>
                </a14:m>
                <a:endParaRPr lang="en-US" dirty="0"/>
              </a:p>
            </p:txBody>
          </p:sp>
        </mc:Choice>
        <mc:Fallback>
          <p:sp>
            <p:nvSpPr>
              <p:cNvPr id="3" name="Content Placeholder 2">
                <a:extLst>
                  <a:ext uri="{FF2B5EF4-FFF2-40B4-BE49-F238E27FC236}">
                    <a16:creationId xmlns:a16="http://schemas.microsoft.com/office/drawing/2014/main" id="{84EFFF67-13FF-B3E8-75BD-295C15240137}"/>
                  </a:ext>
                </a:extLst>
              </p:cNvPr>
              <p:cNvSpPr>
                <a:spLocks noGrp="1" noRot="1" noChangeAspect="1" noMove="1" noResize="1" noEditPoints="1" noAdjustHandles="1" noChangeArrowheads="1" noChangeShapeType="1" noTextEdit="1"/>
              </p:cNvSpPr>
              <p:nvPr>
                <p:ph idx="1"/>
              </p:nvPr>
            </p:nvSpPr>
            <p:spPr>
              <a:xfrm>
                <a:off x="838200" y="1825625"/>
                <a:ext cx="6380747" cy="4351338"/>
              </a:xfrm>
              <a:blipFill>
                <a:blip r:embed="rId2"/>
                <a:stretch>
                  <a:fillRect l="-2008" t="-22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2D2A465-45CF-2F92-D6C2-7C052F0B8724}"/>
              </a:ext>
            </a:extLst>
          </p:cNvPr>
          <p:cNvSpPr>
            <a:spLocks noGrp="1"/>
          </p:cNvSpPr>
          <p:nvPr>
            <p:ph type="sldNum" sz="quarter" idx="12"/>
          </p:nvPr>
        </p:nvSpPr>
        <p:spPr/>
        <p:txBody>
          <a:bodyPr/>
          <a:lstStyle/>
          <a:p>
            <a:fld id="{76F1F206-DE6D-4580-A46E-D4E80C8355ED}" type="slidenum">
              <a:rPr lang="en-US" smtClean="0"/>
              <a:t>13</a:t>
            </a:fld>
            <a:endParaRPr lang="en-US"/>
          </a:p>
        </p:txBody>
      </p:sp>
      <p:sp>
        <p:nvSpPr>
          <p:cNvPr id="5" name="Title 1">
            <a:extLst>
              <a:ext uri="{FF2B5EF4-FFF2-40B4-BE49-F238E27FC236}">
                <a16:creationId xmlns:a16="http://schemas.microsoft.com/office/drawing/2014/main" id="{BD4A8139-C005-6D09-4A32-C7DE1D0AFD84}"/>
              </a:ext>
            </a:extLst>
          </p:cNvPr>
          <p:cNvSpPr txBox="1">
            <a:spLocks/>
          </p:cNvSpPr>
          <p:nvPr/>
        </p:nvSpPr>
        <p:spPr>
          <a:xfrm>
            <a:off x="838200" y="365126"/>
            <a:ext cx="10515600" cy="77787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t>Steady State Approximation - Reversible</a:t>
            </a:r>
          </a:p>
        </p:txBody>
      </p:sp>
      <p:grpSp>
        <p:nvGrpSpPr>
          <p:cNvPr id="11" name="Group 10">
            <a:extLst>
              <a:ext uri="{FF2B5EF4-FFF2-40B4-BE49-F238E27FC236}">
                <a16:creationId xmlns:a16="http://schemas.microsoft.com/office/drawing/2014/main" id="{DCA45B2C-6557-BBCA-AD68-63BDB6E0F0C1}"/>
              </a:ext>
            </a:extLst>
          </p:cNvPr>
          <p:cNvGrpSpPr/>
          <p:nvPr/>
        </p:nvGrpSpPr>
        <p:grpSpPr>
          <a:xfrm>
            <a:off x="3694496" y="1526399"/>
            <a:ext cx="1408176" cy="1012847"/>
            <a:chOff x="5486400" y="1526399"/>
            <a:chExt cx="1408176" cy="1012847"/>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A774664-D02B-4080-3533-BC78E206BE52}"/>
                    </a:ext>
                  </a:extLst>
                </p:cNvPr>
                <p:cNvSpPr txBox="1"/>
                <p:nvPr/>
              </p:nvSpPr>
              <p:spPr>
                <a:xfrm>
                  <a:off x="5486400" y="1526399"/>
                  <a:ext cx="4754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oMath>
                    </m:oMathPara>
                  </a14:m>
                  <a:endParaRPr lang="en-US" dirty="0"/>
                </a:p>
              </p:txBody>
            </p:sp>
          </mc:Choice>
          <mc:Fallback xmlns="">
            <p:sp>
              <p:nvSpPr>
                <p:cNvPr id="7" name="TextBox 6">
                  <a:extLst>
                    <a:ext uri="{FF2B5EF4-FFF2-40B4-BE49-F238E27FC236}">
                      <a16:creationId xmlns:a16="http://schemas.microsoft.com/office/drawing/2014/main" id="{4A774664-D02B-4080-3533-BC78E206BE52}"/>
                    </a:ext>
                  </a:extLst>
                </p:cNvPr>
                <p:cNvSpPr txBox="1">
                  <a:spLocks noRot="1" noChangeAspect="1" noMove="1" noResize="1" noEditPoints="1" noAdjustHandles="1" noChangeArrowheads="1" noChangeShapeType="1" noTextEdit="1"/>
                </p:cNvSpPr>
                <p:nvPr/>
              </p:nvSpPr>
              <p:spPr>
                <a:xfrm>
                  <a:off x="5486400" y="1526399"/>
                  <a:ext cx="475488"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CF013EF-42B2-FE9C-AE4D-DB7EDB59782C}"/>
                    </a:ext>
                  </a:extLst>
                </p:cNvPr>
                <p:cNvSpPr txBox="1"/>
                <p:nvPr/>
              </p:nvSpPr>
              <p:spPr>
                <a:xfrm>
                  <a:off x="5486400" y="2169914"/>
                  <a:ext cx="4754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oMath>
                    </m:oMathPara>
                  </a14:m>
                  <a:endParaRPr lang="en-US" dirty="0"/>
                </a:p>
              </p:txBody>
            </p:sp>
          </mc:Choice>
          <mc:Fallback xmlns="">
            <p:sp>
              <p:nvSpPr>
                <p:cNvPr id="8" name="TextBox 7">
                  <a:extLst>
                    <a:ext uri="{FF2B5EF4-FFF2-40B4-BE49-F238E27FC236}">
                      <a16:creationId xmlns:a16="http://schemas.microsoft.com/office/drawing/2014/main" id="{3CF013EF-42B2-FE9C-AE4D-DB7EDB59782C}"/>
                    </a:ext>
                  </a:extLst>
                </p:cNvPr>
                <p:cNvSpPr txBox="1">
                  <a:spLocks noRot="1" noChangeAspect="1" noMove="1" noResize="1" noEditPoints="1" noAdjustHandles="1" noChangeArrowheads="1" noChangeShapeType="1" noTextEdit="1"/>
                </p:cNvSpPr>
                <p:nvPr/>
              </p:nvSpPr>
              <p:spPr>
                <a:xfrm>
                  <a:off x="5486400" y="2169914"/>
                  <a:ext cx="475488" cy="369332"/>
                </a:xfrm>
                <a:prstGeom prst="rect">
                  <a:avLst/>
                </a:prstGeom>
                <a:blipFill>
                  <a:blip r:embed="rId4"/>
                  <a:stretch>
                    <a:fillRect r="-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B93E6DC-E63B-2296-951F-A9BD966FCC06}"/>
                    </a:ext>
                  </a:extLst>
                </p:cNvPr>
                <p:cNvSpPr txBox="1"/>
                <p:nvPr/>
              </p:nvSpPr>
              <p:spPr>
                <a:xfrm>
                  <a:off x="6419088" y="2169914"/>
                  <a:ext cx="4754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oMath>
                    </m:oMathPara>
                  </a14:m>
                  <a:endParaRPr lang="en-US" dirty="0"/>
                </a:p>
              </p:txBody>
            </p:sp>
          </mc:Choice>
          <mc:Fallback xmlns="">
            <p:sp>
              <p:nvSpPr>
                <p:cNvPr id="9" name="TextBox 8">
                  <a:extLst>
                    <a:ext uri="{FF2B5EF4-FFF2-40B4-BE49-F238E27FC236}">
                      <a16:creationId xmlns:a16="http://schemas.microsoft.com/office/drawing/2014/main" id="{FB93E6DC-E63B-2296-951F-A9BD966FCC06}"/>
                    </a:ext>
                  </a:extLst>
                </p:cNvPr>
                <p:cNvSpPr txBox="1">
                  <a:spLocks noRot="1" noChangeAspect="1" noMove="1" noResize="1" noEditPoints="1" noAdjustHandles="1" noChangeArrowheads="1" noChangeShapeType="1" noTextEdit="1"/>
                </p:cNvSpPr>
                <p:nvPr/>
              </p:nvSpPr>
              <p:spPr>
                <a:xfrm>
                  <a:off x="6419088" y="2169914"/>
                  <a:ext cx="475488" cy="369332"/>
                </a:xfrm>
                <a:prstGeom prst="rect">
                  <a:avLst/>
                </a:prstGeom>
                <a:blipFill>
                  <a:blip r:embed="rId5"/>
                  <a:stretch>
                    <a:fillRect r="-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E7CC794-EBD2-360C-C2E4-0CBDF1809321}"/>
                    </a:ext>
                  </a:extLst>
                </p:cNvPr>
                <p:cNvSpPr txBox="1"/>
                <p:nvPr/>
              </p:nvSpPr>
              <p:spPr>
                <a:xfrm>
                  <a:off x="6419088" y="1526399"/>
                  <a:ext cx="4754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oMath>
                    </m:oMathPara>
                  </a14:m>
                  <a:endParaRPr lang="en-US" dirty="0"/>
                </a:p>
              </p:txBody>
            </p:sp>
          </mc:Choice>
          <mc:Fallback xmlns="">
            <p:sp>
              <p:nvSpPr>
                <p:cNvPr id="10" name="TextBox 9">
                  <a:extLst>
                    <a:ext uri="{FF2B5EF4-FFF2-40B4-BE49-F238E27FC236}">
                      <a16:creationId xmlns:a16="http://schemas.microsoft.com/office/drawing/2014/main" id="{8E7CC794-EBD2-360C-C2E4-0CBDF1809321}"/>
                    </a:ext>
                  </a:extLst>
                </p:cNvPr>
                <p:cNvSpPr txBox="1">
                  <a:spLocks noRot="1" noChangeAspect="1" noMove="1" noResize="1" noEditPoints="1" noAdjustHandles="1" noChangeArrowheads="1" noChangeShapeType="1" noTextEdit="1"/>
                </p:cNvSpPr>
                <p:nvPr/>
              </p:nvSpPr>
              <p:spPr>
                <a:xfrm>
                  <a:off x="6419088" y="1526399"/>
                  <a:ext cx="475488" cy="369332"/>
                </a:xfrm>
                <a:prstGeom prst="rect">
                  <a:avLst/>
                </a:prstGeom>
                <a:blipFill>
                  <a:blip r:embed="rId6"/>
                  <a:stretch>
                    <a:fillRect/>
                  </a:stretch>
                </a:blipFill>
              </p:spPr>
              <p:txBody>
                <a:bodyPr/>
                <a:lstStyle/>
                <a:p>
                  <a:r>
                    <a:rPr lang="en-US">
                      <a:noFill/>
                    </a:rPr>
                    <a:t> </a:t>
                  </a:r>
                </a:p>
              </p:txBody>
            </p:sp>
          </mc:Fallback>
        </mc:AlternateContent>
      </p:grpSp>
      <p:sp>
        <p:nvSpPr>
          <p:cNvPr id="13" name="TextBox 12">
            <a:extLst>
              <a:ext uri="{FF2B5EF4-FFF2-40B4-BE49-F238E27FC236}">
                <a16:creationId xmlns:a16="http://schemas.microsoft.com/office/drawing/2014/main" id="{5395FBF1-6253-BB29-B67B-86EB8E330D00}"/>
              </a:ext>
            </a:extLst>
          </p:cNvPr>
          <p:cNvSpPr txBox="1"/>
          <p:nvPr/>
        </p:nvSpPr>
        <p:spPr>
          <a:xfrm>
            <a:off x="88392" y="6430166"/>
            <a:ext cx="6806184" cy="307777"/>
          </a:xfrm>
          <a:prstGeom prst="rect">
            <a:avLst/>
          </a:prstGeom>
          <a:noFill/>
        </p:spPr>
        <p:txBody>
          <a:bodyPr wrap="square">
            <a:spAutoFit/>
          </a:bodyPr>
          <a:lstStyle/>
          <a:p>
            <a:r>
              <a:rPr lang="en-US" sz="1400" dirty="0"/>
              <a:t>https://www.bio-physics.at/wiki/index.php?title=Reversible_Michaelis_Menten_Kinetics</a:t>
            </a: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F7A5FEAB-83DA-C48B-E5C6-01A8B7D951F0}"/>
                  </a:ext>
                </a:extLst>
              </p:cNvPr>
              <p:cNvSpPr txBox="1"/>
              <p:nvPr/>
            </p:nvSpPr>
            <p:spPr>
              <a:xfrm>
                <a:off x="6894576" y="2714946"/>
                <a:ext cx="4632960" cy="860620"/>
              </a:xfrm>
              <a:prstGeom prst="rect">
                <a:avLst/>
              </a:prstGeom>
              <a:noFill/>
              <a:ln>
                <a:solidFill>
                  <a:schemeClr val="tx1"/>
                </a:solidFill>
              </a:ln>
            </p:spPr>
            <p:txBody>
              <a:bodyPr wrap="square" rtlCol="0">
                <a:sp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𝑓</m:t>
                        </m:r>
                      </m:sub>
                    </m:sSub>
                    <m:sSub>
                      <m:sSubPr>
                        <m:ctrlPr>
                          <a:rPr lang="en-US" sz="2400" i="1">
                            <a:latin typeface="Cambria Math" panose="02040503050406030204" pitchFamily="18" charset="0"/>
                          </a:rPr>
                        </m:ctrlPr>
                      </m:sSubPr>
                      <m:e>
                        <m:r>
                          <a:rPr lang="en-US" sz="2400" b="0" i="1" smtClean="0">
                            <a:latin typeface="Cambria Math" panose="02040503050406030204" pitchFamily="18" charset="0"/>
                          </a:rPr>
                          <m:t>,</m:t>
                        </m:r>
                        <m:r>
                          <a:rPr lang="en-US" sz="2400" i="1">
                            <a:latin typeface="Cambria Math" panose="02040503050406030204" pitchFamily="18" charset="0"/>
                          </a:rPr>
                          <m:t>𝑉</m:t>
                        </m:r>
                      </m:e>
                      <m:sub>
                        <m:r>
                          <a:rPr lang="en-US" sz="2400" b="0" i="1" smtClean="0">
                            <a:latin typeface="Cambria Math" panose="02040503050406030204" pitchFamily="18" charset="0"/>
                          </a:rPr>
                          <m:t>𝑟</m:t>
                        </m:r>
                      </m:sub>
                    </m:sSub>
                  </m:oMath>
                </a14:m>
                <a:r>
                  <a:rPr lang="en-US" sz="2400" dirty="0"/>
                  <a:t>:   forward and reverse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b="0" i="1" smtClean="0">
                            <a:latin typeface="Cambria Math" panose="02040503050406030204" pitchFamily="18" charset="0"/>
                          </a:rPr>
                          <m:t>𝑚𝑎𝑥</m:t>
                        </m:r>
                      </m:sub>
                    </m:sSub>
                  </m:oMath>
                </a14:m>
                <a:endParaRPr lang="en-US" sz="2400" dirty="0"/>
              </a:p>
              <a:p>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𝐾</m:t>
                        </m:r>
                      </m:e>
                      <m:sub>
                        <m:r>
                          <a:rPr lang="en-US" sz="2400" b="0" i="1" smtClean="0">
                            <a:latin typeface="Cambria Math" panose="02040503050406030204" pitchFamily="18" charset="0"/>
                          </a:rPr>
                          <m:t>𝑆</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𝐾</m:t>
                        </m:r>
                      </m:e>
                      <m:sub>
                        <m:r>
                          <a:rPr lang="en-US" sz="2400" b="0" i="1" smtClean="0">
                            <a:latin typeface="Cambria Math" panose="02040503050406030204" pitchFamily="18" charset="0"/>
                          </a:rPr>
                          <m:t>𝑃</m:t>
                        </m:r>
                      </m:sub>
                    </m:sSub>
                  </m:oMath>
                </a14:m>
                <a:r>
                  <a:rPr lang="en-US" sz="2400" dirty="0"/>
                  <a:t>:  substrate and product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𝐾</m:t>
                        </m:r>
                      </m:e>
                      <m:sub>
                        <m:r>
                          <a:rPr lang="en-US" sz="2400" b="0" i="1" smtClean="0">
                            <a:latin typeface="Cambria Math" panose="02040503050406030204" pitchFamily="18" charset="0"/>
                          </a:rPr>
                          <m:t>𝑚</m:t>
                        </m:r>
                      </m:sub>
                    </m:sSub>
                  </m:oMath>
                </a14:m>
                <a:endParaRPr lang="en-US" sz="2400" dirty="0"/>
              </a:p>
            </p:txBody>
          </p:sp>
        </mc:Choice>
        <mc:Fallback>
          <p:sp>
            <p:nvSpPr>
              <p:cNvPr id="14" name="TextBox 13">
                <a:extLst>
                  <a:ext uri="{FF2B5EF4-FFF2-40B4-BE49-F238E27FC236}">
                    <a16:creationId xmlns:a16="http://schemas.microsoft.com/office/drawing/2014/main" id="{F7A5FEAB-83DA-C48B-E5C6-01A8B7D951F0}"/>
                  </a:ext>
                </a:extLst>
              </p:cNvPr>
              <p:cNvSpPr txBox="1">
                <a:spLocks noRot="1" noChangeAspect="1" noMove="1" noResize="1" noEditPoints="1" noAdjustHandles="1" noChangeArrowheads="1" noChangeShapeType="1" noTextEdit="1"/>
              </p:cNvSpPr>
              <p:nvPr/>
            </p:nvSpPr>
            <p:spPr>
              <a:xfrm>
                <a:off x="6894576" y="2714946"/>
                <a:ext cx="4632960" cy="860620"/>
              </a:xfrm>
              <a:prstGeom prst="rect">
                <a:avLst/>
              </a:prstGeom>
              <a:blipFill>
                <a:blip r:embed="rId7"/>
                <a:stretch>
                  <a:fillRect l="-131" t="-4167" b="-13889"/>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A5BDE14F-4AFC-4ACF-DED0-0815142FF4D9}"/>
                  </a:ext>
                </a:extLst>
              </p:cNvPr>
              <p:cNvSpPr txBox="1"/>
              <p:nvPr/>
            </p:nvSpPr>
            <p:spPr>
              <a:xfrm>
                <a:off x="2087957" y="5043309"/>
                <a:ext cx="4054164" cy="9833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𝑣</m:t>
                      </m:r>
                      <m:r>
                        <a:rPr lang="en-US" sz="2800" i="1">
                          <a:latin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rPr>
                                <m:t>𝑉</m:t>
                              </m:r>
                            </m:e>
                            <m:sub>
                              <m:r>
                                <a:rPr lang="en-US" sz="2800" i="1">
                                  <a:latin typeface="Cambria Math" panose="02040503050406030204" pitchFamily="18" charset="0"/>
                                </a:rPr>
                                <m:t>𝑚</m:t>
                              </m:r>
                              <m:r>
                                <a:rPr lang="en-US" sz="2800" b="0" i="1" smtClean="0">
                                  <a:latin typeface="Cambria Math" panose="02040503050406030204" pitchFamily="18" charset="0"/>
                                </a:rPr>
                                <m:t>𝑎𝑥</m:t>
                              </m:r>
                            </m:sub>
                          </m:sSub>
                          <m:r>
                            <a:rPr lang="en-US" sz="2800" i="1">
                              <a:latin typeface="Cambria Math" panose="02040503050406030204" pitchFamily="18" charset="0"/>
                              <a:ea typeface="Cambria Math" panose="02040503050406030204" pitchFamily="18" charset="0"/>
                            </a:rPr>
                            <m:t>𝑆</m:t>
                          </m:r>
                        </m:num>
                        <m:den>
                          <m:sSub>
                            <m:sSubPr>
                              <m:ctrlPr>
                                <a:rPr lang="en-US" sz="2800" i="1">
                                  <a:latin typeface="Cambria Math" panose="02040503050406030204" pitchFamily="18" charset="0"/>
                                </a:rPr>
                              </m:ctrlPr>
                            </m:sSubPr>
                            <m:e>
                              <m:r>
                                <a:rPr lang="en-US" sz="2800" i="1">
                                  <a:latin typeface="Cambria Math" panose="02040503050406030204" pitchFamily="18" charset="0"/>
                                </a:rPr>
                                <m:t>𝐾</m:t>
                              </m:r>
                            </m:e>
                            <m:sub>
                              <m:r>
                                <a:rPr lang="en-US" sz="2800" b="0" i="1" smtClean="0">
                                  <a:latin typeface="Cambria Math" panose="02040503050406030204" pitchFamily="18" charset="0"/>
                                </a:rPr>
                                <m:t>𝑚</m:t>
                              </m:r>
                            </m:sub>
                          </m:sSub>
                          <m:r>
                            <a:rPr lang="en-US" sz="2800" i="1">
                              <a:latin typeface="Cambria Math" panose="02040503050406030204" pitchFamily="18" charset="0"/>
                            </a:rPr>
                            <m:t>+</m:t>
                          </m:r>
                          <m:r>
                            <a:rPr lang="en-US" sz="2800" i="1">
                              <a:latin typeface="Cambria Math" panose="02040503050406030204" pitchFamily="18" charset="0"/>
                            </a:rPr>
                            <m:t>𝑆</m:t>
                          </m:r>
                        </m:den>
                      </m:f>
                      <m:r>
                        <a:rPr lang="en-US" sz="2800" b="0" i="1" smtClean="0">
                          <a:latin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rPr>
                                <m:t>𝑉</m:t>
                              </m:r>
                            </m:e>
                            <m:sub>
                              <m:r>
                                <a:rPr lang="en-US" sz="2800" i="1">
                                  <a:latin typeface="Cambria Math" panose="02040503050406030204" pitchFamily="18" charset="0"/>
                                </a:rPr>
                                <m:t>𝑚</m:t>
                              </m:r>
                              <m:r>
                                <a:rPr lang="en-US" sz="2800" b="0" i="1" smtClean="0">
                                  <a:latin typeface="Cambria Math" panose="02040503050406030204" pitchFamily="18" charset="0"/>
                                </a:rPr>
                                <m:t>𝑎𝑥</m:t>
                              </m:r>
                            </m:sub>
                          </m:sSub>
                          <m:r>
                            <a:rPr lang="en-US" sz="2800" i="1">
                              <a:latin typeface="Cambria Math" panose="02040503050406030204" pitchFamily="18" charset="0"/>
                              <a:ea typeface="Cambria Math" panose="02040503050406030204" pitchFamily="18" charset="0"/>
                            </a:rPr>
                            <m:t>𝑆</m:t>
                          </m:r>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𝐾</m:t>
                              </m:r>
                            </m:e>
                            <m:sub>
                              <m:r>
                                <a:rPr lang="en-US" sz="2800" b="0" i="1" smtClean="0">
                                  <a:latin typeface="Cambria Math" panose="02040503050406030204" pitchFamily="18" charset="0"/>
                                </a:rPr>
                                <m:t>𝑚</m:t>
                              </m:r>
                            </m:sub>
                          </m:sSub>
                        </m:num>
                        <m:den>
                          <m:r>
                            <a:rPr lang="en-US" sz="2800" i="1" smtClean="0">
                              <a:latin typeface="Cambria Math" panose="02040503050406030204" pitchFamily="18" charset="0"/>
                            </a:rPr>
                            <m:t>1</m:t>
                          </m:r>
                          <m:r>
                            <a:rPr lang="en-US" sz="2800" i="1">
                              <a:latin typeface="Cambria Math" panose="02040503050406030204" pitchFamily="18" charset="0"/>
                            </a:rPr>
                            <m:t>+</m:t>
                          </m:r>
                          <m:r>
                            <a:rPr lang="en-US" sz="2800" i="1">
                              <a:latin typeface="Cambria Math" panose="02040503050406030204" pitchFamily="18" charset="0"/>
                            </a:rPr>
                            <m:t>𝑆</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𝐾</m:t>
                              </m:r>
                            </m:e>
                            <m:sub>
                              <m:r>
                                <a:rPr lang="en-US" sz="2800" b="0" i="1" smtClean="0">
                                  <a:latin typeface="Cambria Math" panose="02040503050406030204" pitchFamily="18" charset="0"/>
                                </a:rPr>
                                <m:t>𝑚</m:t>
                              </m:r>
                            </m:sub>
                          </m:sSub>
                        </m:den>
                      </m:f>
                    </m:oMath>
                  </m:oMathPara>
                </a14:m>
                <a:endParaRPr lang="en-US" sz="2800" dirty="0"/>
              </a:p>
            </p:txBody>
          </p:sp>
        </mc:Choice>
        <mc:Fallback>
          <p:sp>
            <p:nvSpPr>
              <p:cNvPr id="16" name="TextBox 15">
                <a:extLst>
                  <a:ext uri="{FF2B5EF4-FFF2-40B4-BE49-F238E27FC236}">
                    <a16:creationId xmlns:a16="http://schemas.microsoft.com/office/drawing/2014/main" id="{A5BDE14F-4AFC-4ACF-DED0-0815142FF4D9}"/>
                  </a:ext>
                </a:extLst>
              </p:cNvPr>
              <p:cNvSpPr txBox="1">
                <a:spLocks noRot="1" noChangeAspect="1" noMove="1" noResize="1" noEditPoints="1" noAdjustHandles="1" noChangeArrowheads="1" noChangeShapeType="1" noTextEdit="1"/>
              </p:cNvSpPr>
              <p:nvPr/>
            </p:nvSpPr>
            <p:spPr>
              <a:xfrm>
                <a:off x="2087957" y="5043309"/>
                <a:ext cx="4054164" cy="983346"/>
              </a:xfrm>
              <a:prstGeom prst="rect">
                <a:avLst/>
              </a:prstGeom>
              <a:blipFill>
                <a:blip r:embed="rId8"/>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C540A5E1-A016-FCE7-7CDC-428C5F2E51A3}"/>
              </a:ext>
            </a:extLst>
          </p:cNvPr>
          <p:cNvSpPr txBox="1"/>
          <p:nvPr/>
        </p:nvSpPr>
        <p:spPr>
          <a:xfrm>
            <a:off x="2366849" y="4431144"/>
            <a:ext cx="3642360" cy="461665"/>
          </a:xfrm>
          <a:prstGeom prst="rect">
            <a:avLst/>
          </a:prstGeom>
          <a:noFill/>
          <a:ln>
            <a:noFill/>
          </a:ln>
        </p:spPr>
        <p:txBody>
          <a:bodyPr wrap="square" rtlCol="0">
            <a:spAutoFit/>
          </a:bodyPr>
          <a:lstStyle/>
          <a:p>
            <a:r>
              <a:rPr lang="en-US" sz="2400" dirty="0"/>
              <a:t>Comparison to irreversible</a:t>
            </a:r>
          </a:p>
        </p:txBody>
      </p:sp>
    </p:spTree>
    <p:extLst>
      <p:ext uri="{BB962C8B-B14F-4D97-AF65-F5344CB8AC3E}">
        <p14:creationId xmlns:p14="http://schemas.microsoft.com/office/powerpoint/2010/main" val="440342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52401"/>
            <a:ext cx="7772400" cy="993775"/>
          </a:xfrm>
        </p:spPr>
        <p:txBody>
          <a:bodyPr/>
          <a:lstStyle/>
          <a:p>
            <a:r>
              <a:rPr lang="en-US" dirty="0"/>
              <a:t>Haldane Relationship</a:t>
            </a:r>
          </a:p>
        </p:txBody>
      </p:sp>
      <p:pic>
        <p:nvPicPr>
          <p:cNvPr id="7170" name="Picture 2"/>
          <p:cNvPicPr>
            <a:picLocks noChangeAspect="1" noChangeArrowheads="1"/>
          </p:cNvPicPr>
          <p:nvPr/>
        </p:nvPicPr>
        <p:blipFill>
          <a:blip r:embed="rId3"/>
          <a:srcRect/>
          <a:stretch>
            <a:fillRect/>
          </a:stretch>
        </p:blipFill>
        <p:spPr bwMode="auto">
          <a:xfrm>
            <a:off x="3505201" y="1295400"/>
            <a:ext cx="4848225" cy="1105876"/>
          </a:xfrm>
          <a:prstGeom prst="rect">
            <a:avLst/>
          </a:prstGeom>
          <a:noFill/>
          <a:ln w="9525">
            <a:noFill/>
            <a:miter lim="800000"/>
            <a:headEnd/>
            <a:tailEnd/>
          </a:ln>
          <a:effectLst/>
        </p:spPr>
      </p:pic>
      <p:cxnSp>
        <p:nvCxnSpPr>
          <p:cNvPr id="16" name="Straight Arrow Connector 15"/>
          <p:cNvCxnSpPr/>
          <p:nvPr/>
        </p:nvCxnSpPr>
        <p:spPr>
          <a:xfrm rot="10800000">
            <a:off x="6248400" y="1914526"/>
            <a:ext cx="609600" cy="1588"/>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pic>
        <p:nvPicPr>
          <p:cNvPr id="13314" name="Picture 2"/>
          <p:cNvPicPr>
            <a:picLocks noChangeAspect="1" noChangeArrowheads="1"/>
          </p:cNvPicPr>
          <p:nvPr/>
        </p:nvPicPr>
        <p:blipFill>
          <a:blip r:embed="rId4"/>
          <a:srcRect/>
          <a:stretch>
            <a:fillRect/>
          </a:stretch>
        </p:blipFill>
        <p:spPr bwMode="auto">
          <a:xfrm>
            <a:off x="3733800" y="2724912"/>
            <a:ext cx="4343400" cy="1047908"/>
          </a:xfrm>
          <a:prstGeom prst="rect">
            <a:avLst/>
          </a:prstGeom>
          <a:noFill/>
          <a:ln w="9525">
            <a:noFill/>
            <a:miter lim="800000"/>
            <a:headEnd/>
            <a:tailEnd/>
          </a:ln>
          <a:effectLst/>
        </p:spPr>
      </p:pic>
      <p:pic>
        <p:nvPicPr>
          <p:cNvPr id="13315" name="Picture 3"/>
          <p:cNvPicPr>
            <a:picLocks noChangeAspect="1" noChangeArrowheads="1"/>
          </p:cNvPicPr>
          <p:nvPr/>
        </p:nvPicPr>
        <p:blipFill>
          <a:blip r:embed="rId5"/>
          <a:srcRect/>
          <a:stretch>
            <a:fillRect/>
          </a:stretch>
        </p:blipFill>
        <p:spPr bwMode="auto">
          <a:xfrm>
            <a:off x="3657600" y="4023361"/>
            <a:ext cx="4724400" cy="723557"/>
          </a:xfrm>
          <a:prstGeom prst="rect">
            <a:avLst/>
          </a:prstGeom>
          <a:noFill/>
          <a:ln w="9525">
            <a:noFill/>
            <a:miter lim="800000"/>
            <a:headEnd/>
            <a:tailEnd/>
          </a:ln>
          <a:effectLst/>
        </p:spPr>
      </p:pic>
      <p:pic>
        <p:nvPicPr>
          <p:cNvPr id="14338" name="Picture 2"/>
          <p:cNvPicPr>
            <a:picLocks noChangeAspect="1" noChangeArrowheads="1"/>
          </p:cNvPicPr>
          <p:nvPr/>
        </p:nvPicPr>
        <p:blipFill>
          <a:blip r:embed="rId6"/>
          <a:srcRect/>
          <a:stretch>
            <a:fillRect/>
          </a:stretch>
        </p:blipFill>
        <p:spPr bwMode="auto">
          <a:xfrm>
            <a:off x="3962400" y="5160264"/>
            <a:ext cx="3810000" cy="1139152"/>
          </a:xfrm>
          <a:prstGeom prst="rect">
            <a:avLst/>
          </a:prstGeom>
          <a:noFill/>
          <a:ln w="9525">
            <a:noFill/>
            <a:miter lim="800000"/>
            <a:headEnd/>
            <a:tailEnd/>
          </a:ln>
          <a:effectLst/>
        </p:spPr>
      </p:pic>
      <p:sp>
        <p:nvSpPr>
          <p:cNvPr id="9" name="Slide Number Placeholder 8"/>
          <p:cNvSpPr>
            <a:spLocks noGrp="1"/>
          </p:cNvSpPr>
          <p:nvPr>
            <p:ph type="sldNum" sz="quarter" idx="12"/>
          </p:nvPr>
        </p:nvSpPr>
        <p:spPr/>
        <p:txBody>
          <a:bodyPr/>
          <a:lstStyle/>
          <a:p>
            <a:fld id="{FE51E7F3-F707-4D28-8DB2-1843D63282DF}" type="slidenum">
              <a:rPr lang="en-US" smtClean="0"/>
              <a:pPr/>
              <a:t>14</a:t>
            </a:fld>
            <a:endParaRPr lang="en-US"/>
          </a:p>
        </p:txBody>
      </p:sp>
      <p:sp>
        <p:nvSpPr>
          <p:cNvPr id="3" name="Rectangle: Rounded Corners 2">
            <a:extLst>
              <a:ext uri="{FF2B5EF4-FFF2-40B4-BE49-F238E27FC236}">
                <a16:creationId xmlns:a16="http://schemas.microsoft.com/office/drawing/2014/main" id="{474723BB-B745-DDDB-AB87-1F3411E39C56}"/>
              </a:ext>
            </a:extLst>
          </p:cNvPr>
          <p:cNvSpPr/>
          <p:nvPr/>
        </p:nvSpPr>
        <p:spPr>
          <a:xfrm>
            <a:off x="4003548" y="5143934"/>
            <a:ext cx="3768852" cy="1139152"/>
          </a:xfrm>
          <a:prstGeom prst="round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02D2A8B7-6E9F-A7A8-9006-9251C8EC5C14}"/>
                  </a:ext>
                </a:extLst>
              </p:cNvPr>
              <p:cNvSpPr txBox="1"/>
              <p:nvPr/>
            </p:nvSpPr>
            <p:spPr>
              <a:xfrm>
                <a:off x="6315456" y="1881009"/>
                <a:ext cx="475488"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𝑘</m:t>
                          </m:r>
                        </m:e>
                        <m:sub>
                          <m:r>
                            <a:rPr lang="en-US" sz="2200" b="0" i="1" smtClean="0">
                              <a:latin typeface="Cambria Math" panose="02040503050406030204" pitchFamily="18" charset="0"/>
                            </a:rPr>
                            <m:t>−2</m:t>
                          </m:r>
                        </m:sub>
                      </m:sSub>
                    </m:oMath>
                  </m:oMathPara>
                </a14:m>
                <a:endParaRPr lang="en-US" sz="2200" dirty="0"/>
              </a:p>
            </p:txBody>
          </p:sp>
        </mc:Choice>
        <mc:Fallback>
          <p:sp>
            <p:nvSpPr>
              <p:cNvPr id="4" name="TextBox 3">
                <a:extLst>
                  <a:ext uri="{FF2B5EF4-FFF2-40B4-BE49-F238E27FC236}">
                    <a16:creationId xmlns:a16="http://schemas.microsoft.com/office/drawing/2014/main" id="{02D2A8B7-6E9F-A7A8-9006-9251C8EC5C14}"/>
                  </a:ext>
                </a:extLst>
              </p:cNvPr>
              <p:cNvSpPr txBox="1">
                <a:spLocks noRot="1" noChangeAspect="1" noMove="1" noResize="1" noEditPoints="1" noAdjustHandles="1" noChangeArrowheads="1" noChangeShapeType="1" noTextEdit="1"/>
              </p:cNvSpPr>
              <p:nvPr/>
            </p:nvSpPr>
            <p:spPr>
              <a:xfrm>
                <a:off x="6315456" y="1881009"/>
                <a:ext cx="475488" cy="430887"/>
              </a:xfrm>
              <a:prstGeom prst="rect">
                <a:avLst/>
              </a:prstGeom>
              <a:blipFill>
                <a:blip r:embed="rId7"/>
                <a:stretch>
                  <a:fillRect l="-1282" r="-23077" b="-1429"/>
                </a:stretch>
              </a:blipFill>
            </p:spPr>
            <p:txBody>
              <a:bodyPr/>
              <a:lstStyle/>
              <a:p>
                <a:r>
                  <a:rPr 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52401"/>
            <a:ext cx="7772400" cy="993775"/>
          </a:xfrm>
        </p:spPr>
        <p:txBody>
          <a:bodyPr/>
          <a:lstStyle/>
          <a:p>
            <a:r>
              <a:rPr lang="en-US" dirty="0"/>
              <a:t>Haldane Relationships</a:t>
            </a:r>
          </a:p>
        </p:txBody>
      </p:sp>
      <p:pic>
        <p:nvPicPr>
          <p:cNvPr id="7170" name="Picture 2"/>
          <p:cNvPicPr>
            <a:picLocks noChangeAspect="1" noChangeArrowheads="1"/>
          </p:cNvPicPr>
          <p:nvPr/>
        </p:nvPicPr>
        <p:blipFill>
          <a:blip r:embed="rId3"/>
          <a:srcRect/>
          <a:stretch>
            <a:fillRect/>
          </a:stretch>
        </p:blipFill>
        <p:spPr bwMode="auto">
          <a:xfrm>
            <a:off x="3505201" y="1219200"/>
            <a:ext cx="5000625" cy="1140638"/>
          </a:xfrm>
          <a:prstGeom prst="rect">
            <a:avLst/>
          </a:prstGeom>
          <a:noFill/>
          <a:ln w="9525">
            <a:noFill/>
            <a:miter lim="800000"/>
            <a:headEnd/>
            <a:tailEnd/>
          </a:ln>
          <a:effectLst/>
        </p:spPr>
      </p:pic>
      <p:cxnSp>
        <p:nvCxnSpPr>
          <p:cNvPr id="16" name="Straight Arrow Connector 15"/>
          <p:cNvCxnSpPr/>
          <p:nvPr/>
        </p:nvCxnSpPr>
        <p:spPr>
          <a:xfrm rot="10800000">
            <a:off x="6400800" y="1905001"/>
            <a:ext cx="609600" cy="1588"/>
          </a:xfrm>
          <a:prstGeom prst="straightConnector1">
            <a:avLst/>
          </a:prstGeom>
          <a:ln w="15875" cap="flat">
            <a:tailEnd type="arrow" w="lg" len="med"/>
          </a:ln>
        </p:spPr>
        <p:style>
          <a:lnRef idx="1">
            <a:schemeClr val="dk1"/>
          </a:lnRef>
          <a:fillRef idx="0">
            <a:schemeClr val="dk1"/>
          </a:fillRef>
          <a:effectRef idx="0">
            <a:schemeClr val="dk1"/>
          </a:effectRef>
          <a:fontRef idx="minor">
            <a:schemeClr val="tx1"/>
          </a:fontRef>
        </p:style>
      </p:cxnSp>
      <p:pic>
        <p:nvPicPr>
          <p:cNvPr id="15362" name="Picture 2"/>
          <p:cNvPicPr>
            <a:picLocks noChangeAspect="1" noChangeArrowheads="1"/>
          </p:cNvPicPr>
          <p:nvPr/>
        </p:nvPicPr>
        <p:blipFill>
          <a:blip r:embed="rId4"/>
          <a:srcRect/>
          <a:stretch>
            <a:fillRect/>
          </a:stretch>
        </p:blipFill>
        <p:spPr bwMode="auto">
          <a:xfrm>
            <a:off x="2743200" y="4811970"/>
            <a:ext cx="6000750" cy="1143000"/>
          </a:xfrm>
          <a:prstGeom prst="rect">
            <a:avLst/>
          </a:prstGeom>
          <a:noFill/>
          <a:ln w="9525">
            <a:noFill/>
            <a:miter lim="800000"/>
            <a:headEnd/>
            <a:tailEnd/>
          </a:ln>
          <a:effectLst/>
        </p:spPr>
      </p:pic>
      <p:sp>
        <p:nvSpPr>
          <p:cNvPr id="9" name="Left Brace 8"/>
          <p:cNvSpPr/>
          <p:nvPr/>
        </p:nvSpPr>
        <p:spPr>
          <a:xfrm rot="16200000">
            <a:off x="4495800" y="5116770"/>
            <a:ext cx="228600" cy="1752600"/>
          </a:xfrm>
          <a:prstGeom prst="leftBrace">
            <a:avLst>
              <a:gd name="adj1" fmla="val 45833"/>
              <a:gd name="adj2" fmla="val 51042"/>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0" name="Left Brace 9"/>
          <p:cNvSpPr/>
          <p:nvPr/>
        </p:nvSpPr>
        <p:spPr>
          <a:xfrm rot="16200000">
            <a:off x="6934200" y="4507170"/>
            <a:ext cx="228600" cy="2971800"/>
          </a:xfrm>
          <a:prstGeom prst="leftBrace">
            <a:avLst>
              <a:gd name="adj1" fmla="val 45833"/>
              <a:gd name="adj2" fmla="val 51042"/>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1" name="TextBox 10"/>
          <p:cNvSpPr txBox="1"/>
          <p:nvPr/>
        </p:nvSpPr>
        <p:spPr>
          <a:xfrm>
            <a:off x="3276600" y="6183570"/>
            <a:ext cx="2467022" cy="400110"/>
          </a:xfrm>
          <a:prstGeom prst="rect">
            <a:avLst/>
          </a:prstGeom>
          <a:noFill/>
        </p:spPr>
        <p:txBody>
          <a:bodyPr wrap="none" rtlCol="0">
            <a:spAutoFit/>
          </a:bodyPr>
          <a:lstStyle/>
          <a:p>
            <a:r>
              <a:rPr lang="en-US" sz="2000" dirty="0"/>
              <a:t>Thermodynamic Term</a:t>
            </a:r>
          </a:p>
        </p:txBody>
      </p:sp>
      <p:sp>
        <p:nvSpPr>
          <p:cNvPr id="12" name="TextBox 11"/>
          <p:cNvSpPr txBox="1"/>
          <p:nvPr/>
        </p:nvSpPr>
        <p:spPr>
          <a:xfrm>
            <a:off x="6321374" y="6183570"/>
            <a:ext cx="1849481" cy="400110"/>
          </a:xfrm>
          <a:prstGeom prst="rect">
            <a:avLst/>
          </a:prstGeom>
          <a:noFill/>
        </p:spPr>
        <p:txBody>
          <a:bodyPr wrap="none" rtlCol="0">
            <a:spAutoFit/>
          </a:bodyPr>
          <a:lstStyle/>
          <a:p>
            <a:r>
              <a:rPr lang="en-US" sz="2000" dirty="0"/>
              <a:t>Saturation Term</a:t>
            </a:r>
          </a:p>
        </p:txBody>
      </p:sp>
      <mc:AlternateContent xmlns:mc="http://schemas.openxmlformats.org/markup-compatibility/2006" xmlns:a14="http://schemas.microsoft.com/office/drawing/2010/main">
        <mc:Choice Requires="a14">
          <p:sp>
            <p:nvSpPr>
              <p:cNvPr id="13" name="TextBox 12"/>
              <p:cNvSpPr txBox="1"/>
              <p:nvPr/>
            </p:nvSpPr>
            <p:spPr>
              <a:xfrm>
                <a:off x="1981201" y="2441448"/>
                <a:ext cx="8328323" cy="2308324"/>
              </a:xfrm>
              <a:prstGeom prst="rect">
                <a:avLst/>
              </a:prstGeom>
              <a:noFill/>
            </p:spPr>
            <p:txBody>
              <a:bodyPr wrap="square" rtlCol="0">
                <a:spAutoFit/>
              </a:bodyPr>
              <a:lstStyle/>
              <a:p>
                <a:r>
                  <a:rPr lang="en-US" sz="2400" dirty="0"/>
                  <a:t>The Haldane relationship puts constraints on the values of the kinetic constants (cf. Principles of Detailed Balance Slide). </a:t>
                </a:r>
              </a:p>
              <a:p>
                <a:endParaRPr lang="en-US" sz="2400" dirty="0"/>
              </a:p>
              <a:p>
                <a:r>
                  <a:rPr lang="en-US" sz="2400" dirty="0"/>
                  <a:t>The relationship can be used to substitute one of the kinetic parameters, e.g., the reverse </a:t>
                </a:r>
                <a14:m>
                  <m:oMath xmlns:m="http://schemas.openxmlformats.org/officeDocument/2006/math">
                    <m:r>
                      <a:rPr lang="en-US" sz="2400" i="1" dirty="0" smtClean="0">
                        <a:latin typeface="Cambria Math" panose="02040503050406030204" pitchFamily="18" charset="0"/>
                      </a:rPr>
                      <m:t>𝑉𝑚𝑎𝑥</m:t>
                    </m:r>
                  </m:oMath>
                </a14:m>
                <a:r>
                  <a:rPr lang="en-US" sz="2400" dirty="0"/>
                  <a:t> and replace it with the more easily determined  equilibrium constant.</a:t>
                </a:r>
              </a:p>
            </p:txBody>
          </p:sp>
        </mc:Choice>
        <mc:Fallback xmlns="">
          <p:sp>
            <p:nvSpPr>
              <p:cNvPr id="13" name="TextBox 12"/>
              <p:cNvSpPr txBox="1">
                <a:spLocks noRot="1" noChangeAspect="1" noMove="1" noResize="1" noEditPoints="1" noAdjustHandles="1" noChangeArrowheads="1" noChangeShapeType="1" noTextEdit="1"/>
              </p:cNvSpPr>
              <p:nvPr/>
            </p:nvSpPr>
            <p:spPr>
              <a:xfrm>
                <a:off x="1981201" y="2441448"/>
                <a:ext cx="8328323" cy="2308324"/>
              </a:xfrm>
              <a:prstGeom prst="rect">
                <a:avLst/>
              </a:prstGeom>
              <a:blipFill>
                <a:blip r:embed="rId5"/>
                <a:stretch>
                  <a:fillRect l="-1098" t="-2116" r="-73" b="-5026"/>
                </a:stretch>
              </a:blipFill>
            </p:spPr>
            <p:txBody>
              <a:bodyPr/>
              <a:lstStyle/>
              <a:p>
                <a:r>
                  <a:rPr lang="en-US">
                    <a:noFill/>
                  </a:rPr>
                  <a:t> </a:t>
                </a:r>
              </a:p>
            </p:txBody>
          </p:sp>
        </mc:Fallback>
      </mc:AlternateContent>
      <p:sp>
        <p:nvSpPr>
          <p:cNvPr id="14" name="Slide Number Placeholder 13"/>
          <p:cNvSpPr>
            <a:spLocks noGrp="1"/>
          </p:cNvSpPr>
          <p:nvPr>
            <p:ph type="sldNum" sz="quarter" idx="12"/>
          </p:nvPr>
        </p:nvSpPr>
        <p:spPr/>
        <p:txBody>
          <a:bodyPr/>
          <a:lstStyle/>
          <a:p>
            <a:fld id="{FE51E7F3-F707-4D28-8DB2-1843D63282DF}" type="slidenum">
              <a:rPr lang="en-US" smtClean="0"/>
              <a:pPr/>
              <a:t>15</a:t>
            </a:fld>
            <a:endParaRPr lang="en-US"/>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13DADA8F-FD64-6FF1-9135-C5055A340826}"/>
                  </a:ext>
                </a:extLst>
              </p:cNvPr>
              <p:cNvSpPr txBox="1"/>
              <p:nvPr/>
            </p:nvSpPr>
            <p:spPr>
              <a:xfrm>
                <a:off x="6400800" y="1824624"/>
                <a:ext cx="475488"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𝑘</m:t>
                          </m:r>
                        </m:e>
                        <m:sub>
                          <m:r>
                            <a:rPr lang="en-US" sz="2200" b="0" i="1" smtClean="0">
                              <a:latin typeface="Cambria Math" panose="02040503050406030204" pitchFamily="18" charset="0"/>
                            </a:rPr>
                            <m:t>−2</m:t>
                          </m:r>
                        </m:sub>
                      </m:sSub>
                    </m:oMath>
                  </m:oMathPara>
                </a14:m>
                <a:endParaRPr lang="en-US" sz="2200" dirty="0"/>
              </a:p>
            </p:txBody>
          </p:sp>
        </mc:Choice>
        <mc:Fallback>
          <p:sp>
            <p:nvSpPr>
              <p:cNvPr id="3" name="TextBox 2">
                <a:extLst>
                  <a:ext uri="{FF2B5EF4-FFF2-40B4-BE49-F238E27FC236}">
                    <a16:creationId xmlns:a16="http://schemas.microsoft.com/office/drawing/2014/main" id="{13DADA8F-FD64-6FF1-9135-C5055A340826}"/>
                  </a:ext>
                </a:extLst>
              </p:cNvPr>
              <p:cNvSpPr txBox="1">
                <a:spLocks noRot="1" noChangeAspect="1" noMove="1" noResize="1" noEditPoints="1" noAdjustHandles="1" noChangeArrowheads="1" noChangeShapeType="1" noTextEdit="1"/>
              </p:cNvSpPr>
              <p:nvPr/>
            </p:nvSpPr>
            <p:spPr>
              <a:xfrm>
                <a:off x="6400800" y="1824624"/>
                <a:ext cx="475488" cy="430887"/>
              </a:xfrm>
              <a:prstGeom prst="rect">
                <a:avLst/>
              </a:prstGeom>
              <a:blipFill>
                <a:blip r:embed="rId6"/>
                <a:stretch>
                  <a:fillRect l="-1282" r="-23077"/>
                </a:stretch>
              </a:blipFill>
            </p:spPr>
            <p:txBody>
              <a:bodyPr/>
              <a:lstStyle/>
              <a:p>
                <a:r>
                  <a:rPr 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152401"/>
            <a:ext cx="7772400" cy="993775"/>
          </a:xfrm>
        </p:spPr>
        <p:txBody>
          <a:bodyPr/>
          <a:lstStyle/>
          <a:p>
            <a:r>
              <a:rPr lang="en-US" dirty="0"/>
              <a:t>Parts of a Rate Law</a:t>
            </a:r>
          </a:p>
        </p:txBody>
      </p:sp>
      <p:pic>
        <p:nvPicPr>
          <p:cNvPr id="7170" name="Picture 2"/>
          <p:cNvPicPr>
            <a:picLocks noChangeAspect="1" noChangeArrowheads="1"/>
          </p:cNvPicPr>
          <p:nvPr/>
        </p:nvPicPr>
        <p:blipFill>
          <a:blip r:embed="rId3"/>
          <a:srcRect/>
          <a:stretch>
            <a:fillRect/>
          </a:stretch>
        </p:blipFill>
        <p:spPr bwMode="auto">
          <a:xfrm>
            <a:off x="3352801" y="1219200"/>
            <a:ext cx="5000625" cy="1140638"/>
          </a:xfrm>
          <a:prstGeom prst="rect">
            <a:avLst/>
          </a:prstGeom>
          <a:noFill/>
          <a:ln w="9525">
            <a:noFill/>
            <a:miter lim="800000"/>
            <a:headEnd/>
            <a:tailEnd/>
          </a:ln>
          <a:effectLst/>
        </p:spPr>
      </p:pic>
      <p:cxnSp>
        <p:nvCxnSpPr>
          <p:cNvPr id="16" name="Straight Arrow Connector 15"/>
          <p:cNvCxnSpPr/>
          <p:nvPr/>
        </p:nvCxnSpPr>
        <p:spPr>
          <a:xfrm rot="10800000">
            <a:off x="6248400" y="1905001"/>
            <a:ext cx="609600" cy="1588"/>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pic>
        <p:nvPicPr>
          <p:cNvPr id="15362" name="Picture 2"/>
          <p:cNvPicPr>
            <a:picLocks noChangeAspect="1" noChangeArrowheads="1"/>
          </p:cNvPicPr>
          <p:nvPr/>
        </p:nvPicPr>
        <p:blipFill>
          <a:blip r:embed="rId4"/>
          <a:srcRect/>
          <a:stretch>
            <a:fillRect/>
          </a:stretch>
        </p:blipFill>
        <p:spPr bwMode="auto">
          <a:xfrm>
            <a:off x="2743200" y="4267200"/>
            <a:ext cx="6000750" cy="1143000"/>
          </a:xfrm>
          <a:prstGeom prst="rect">
            <a:avLst/>
          </a:prstGeom>
          <a:noFill/>
          <a:ln w="9525">
            <a:noFill/>
            <a:miter lim="800000"/>
            <a:headEnd/>
            <a:tailEnd/>
          </a:ln>
          <a:effectLst/>
        </p:spPr>
      </p:pic>
      <p:sp>
        <p:nvSpPr>
          <p:cNvPr id="9" name="Left Brace 8"/>
          <p:cNvSpPr/>
          <p:nvPr/>
        </p:nvSpPr>
        <p:spPr>
          <a:xfrm rot="16200000">
            <a:off x="4495800" y="4572000"/>
            <a:ext cx="228600" cy="1752600"/>
          </a:xfrm>
          <a:prstGeom prst="leftBrace">
            <a:avLst>
              <a:gd name="adj1" fmla="val 45833"/>
              <a:gd name="adj2" fmla="val 51042"/>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0" name="Left Brace 9"/>
          <p:cNvSpPr/>
          <p:nvPr/>
        </p:nvSpPr>
        <p:spPr>
          <a:xfrm rot="16200000">
            <a:off x="6934200" y="3962400"/>
            <a:ext cx="228600" cy="2971800"/>
          </a:xfrm>
          <a:prstGeom prst="leftBrace">
            <a:avLst>
              <a:gd name="adj1" fmla="val 45833"/>
              <a:gd name="adj2" fmla="val 51042"/>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1" name="TextBox 10"/>
          <p:cNvSpPr txBox="1"/>
          <p:nvPr/>
        </p:nvSpPr>
        <p:spPr>
          <a:xfrm>
            <a:off x="3276600" y="5638800"/>
            <a:ext cx="2467022" cy="400110"/>
          </a:xfrm>
          <a:prstGeom prst="rect">
            <a:avLst/>
          </a:prstGeom>
          <a:noFill/>
        </p:spPr>
        <p:txBody>
          <a:bodyPr wrap="none" rtlCol="0">
            <a:spAutoFit/>
          </a:bodyPr>
          <a:lstStyle/>
          <a:p>
            <a:r>
              <a:rPr lang="en-US" sz="2000" dirty="0"/>
              <a:t>Thermodynamic Term</a:t>
            </a:r>
          </a:p>
        </p:txBody>
      </p:sp>
      <p:sp>
        <p:nvSpPr>
          <p:cNvPr id="12" name="TextBox 11"/>
          <p:cNvSpPr txBox="1"/>
          <p:nvPr/>
        </p:nvSpPr>
        <p:spPr>
          <a:xfrm>
            <a:off x="6321374" y="5638800"/>
            <a:ext cx="1849481" cy="400110"/>
          </a:xfrm>
          <a:prstGeom prst="rect">
            <a:avLst/>
          </a:prstGeom>
          <a:noFill/>
        </p:spPr>
        <p:txBody>
          <a:bodyPr wrap="none" rtlCol="0">
            <a:spAutoFit/>
          </a:bodyPr>
          <a:lstStyle/>
          <a:p>
            <a:r>
              <a:rPr lang="en-US" sz="2000" dirty="0"/>
              <a:t>Saturation Term</a:t>
            </a:r>
          </a:p>
        </p:txBody>
      </p:sp>
      <p:sp>
        <p:nvSpPr>
          <p:cNvPr id="13" name="TextBox 12"/>
          <p:cNvSpPr txBox="1"/>
          <p:nvPr/>
        </p:nvSpPr>
        <p:spPr>
          <a:xfrm>
            <a:off x="1981201" y="2826604"/>
            <a:ext cx="8328323" cy="830997"/>
          </a:xfrm>
          <a:prstGeom prst="rect">
            <a:avLst/>
          </a:prstGeom>
          <a:noFill/>
        </p:spPr>
        <p:txBody>
          <a:bodyPr wrap="square" rtlCol="0">
            <a:spAutoFit/>
          </a:bodyPr>
          <a:lstStyle/>
          <a:p>
            <a:r>
              <a:rPr lang="en-US" sz="2400" dirty="0"/>
              <a:t>Sometime people will also emphasize the separation of the rate equation into two parts, a thermodynamic and a saturation part.</a:t>
            </a:r>
          </a:p>
        </p:txBody>
      </p:sp>
      <p:sp>
        <p:nvSpPr>
          <p:cNvPr id="14" name="Slide Number Placeholder 13"/>
          <p:cNvSpPr>
            <a:spLocks noGrp="1"/>
          </p:cNvSpPr>
          <p:nvPr>
            <p:ph type="sldNum" sz="quarter" idx="12"/>
          </p:nvPr>
        </p:nvSpPr>
        <p:spPr/>
        <p:txBody>
          <a:bodyPr/>
          <a:lstStyle/>
          <a:p>
            <a:fld id="{FE51E7F3-F707-4D28-8DB2-1843D63282DF}" type="slidenum">
              <a:rPr lang="en-US" smtClean="0"/>
              <a:pPr/>
              <a:t>16</a:t>
            </a:fld>
            <a:endParaRPr lang="en-US"/>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D87C5F32-250D-D4E9-65CC-67978AF7110D}"/>
                  </a:ext>
                </a:extLst>
              </p:cNvPr>
              <p:cNvSpPr txBox="1"/>
              <p:nvPr/>
            </p:nvSpPr>
            <p:spPr>
              <a:xfrm>
                <a:off x="6248400" y="1827808"/>
                <a:ext cx="475488"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𝑘</m:t>
                          </m:r>
                        </m:e>
                        <m:sub>
                          <m:r>
                            <a:rPr lang="en-US" sz="2200" b="0" i="1" smtClean="0">
                              <a:latin typeface="Cambria Math" panose="02040503050406030204" pitchFamily="18" charset="0"/>
                            </a:rPr>
                            <m:t>−2</m:t>
                          </m:r>
                        </m:sub>
                      </m:sSub>
                    </m:oMath>
                  </m:oMathPara>
                </a14:m>
                <a:endParaRPr lang="en-US" sz="2200" dirty="0"/>
              </a:p>
            </p:txBody>
          </p:sp>
        </mc:Choice>
        <mc:Fallback>
          <p:sp>
            <p:nvSpPr>
              <p:cNvPr id="3" name="TextBox 2">
                <a:extLst>
                  <a:ext uri="{FF2B5EF4-FFF2-40B4-BE49-F238E27FC236}">
                    <a16:creationId xmlns:a16="http://schemas.microsoft.com/office/drawing/2014/main" id="{D87C5F32-250D-D4E9-65CC-67978AF7110D}"/>
                  </a:ext>
                </a:extLst>
              </p:cNvPr>
              <p:cNvSpPr txBox="1">
                <a:spLocks noRot="1" noChangeAspect="1" noMove="1" noResize="1" noEditPoints="1" noAdjustHandles="1" noChangeArrowheads="1" noChangeShapeType="1" noTextEdit="1"/>
              </p:cNvSpPr>
              <p:nvPr/>
            </p:nvSpPr>
            <p:spPr>
              <a:xfrm>
                <a:off x="6248400" y="1827808"/>
                <a:ext cx="475488" cy="430887"/>
              </a:xfrm>
              <a:prstGeom prst="rect">
                <a:avLst/>
              </a:prstGeom>
              <a:blipFill>
                <a:blip r:embed="rId5"/>
                <a:stretch>
                  <a:fillRect l="-1282" r="-23077"/>
                </a:stretch>
              </a:blipFill>
            </p:spPr>
            <p:txBody>
              <a:bodyPr/>
              <a:lstStyle/>
              <a:p>
                <a:r>
                  <a:rPr 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76201"/>
            <a:ext cx="8305800" cy="993775"/>
          </a:xfrm>
        </p:spPr>
        <p:txBody>
          <a:bodyPr>
            <a:normAutofit/>
          </a:bodyPr>
          <a:lstStyle/>
          <a:p>
            <a:r>
              <a:rPr lang="en-US" dirty="0"/>
              <a:t>Multisubstrate Kinetics</a:t>
            </a:r>
          </a:p>
        </p:txBody>
      </p:sp>
      <p:cxnSp>
        <p:nvCxnSpPr>
          <p:cNvPr id="10" name="Straight Connector 9"/>
          <p:cNvCxnSpPr/>
          <p:nvPr/>
        </p:nvCxnSpPr>
        <p:spPr>
          <a:xfrm>
            <a:off x="2362200" y="2286000"/>
            <a:ext cx="3505200" cy="1588"/>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rot="5400000">
            <a:off x="2590800" y="2057400"/>
            <a:ext cx="457200" cy="1588"/>
          </a:xfrm>
          <a:prstGeom prst="straightConnector1">
            <a:avLst/>
          </a:prstGeom>
          <a:ln>
            <a:headEnd type="none"/>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rot="5400000">
            <a:off x="3277394" y="2056606"/>
            <a:ext cx="457200" cy="1588"/>
          </a:xfrm>
          <a:prstGeom prst="straightConnector1">
            <a:avLst/>
          </a:prstGeom>
          <a:ln>
            <a:headEnd type="none"/>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rot="5400000">
            <a:off x="4418806" y="2056606"/>
            <a:ext cx="457200" cy="1588"/>
          </a:xfrm>
          <a:prstGeom prst="straightConnector1">
            <a:avLst/>
          </a:prstGeom>
          <a:ln>
            <a:headEnd type="none"/>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rot="5400000">
            <a:off x="5028405" y="2056606"/>
            <a:ext cx="457200" cy="1588"/>
          </a:xfrm>
          <a:prstGeom prst="straightConnector1">
            <a:avLst/>
          </a:prstGeom>
          <a:ln>
            <a:headEnd type="none"/>
            <a:tailEnd type="triangle"/>
          </a:ln>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2657475" y="1485900"/>
            <a:ext cx="228600" cy="400110"/>
          </a:xfrm>
          <a:prstGeom prst="rect">
            <a:avLst/>
          </a:prstGeom>
          <a:noFill/>
        </p:spPr>
        <p:txBody>
          <a:bodyPr wrap="square" rtlCol="0">
            <a:spAutoFit/>
          </a:bodyPr>
          <a:lstStyle/>
          <a:p>
            <a:r>
              <a:rPr lang="en-US" sz="2000" dirty="0"/>
              <a:t>A</a:t>
            </a:r>
          </a:p>
        </p:txBody>
      </p:sp>
      <p:sp>
        <p:nvSpPr>
          <p:cNvPr id="20" name="TextBox 19"/>
          <p:cNvSpPr txBox="1"/>
          <p:nvPr/>
        </p:nvSpPr>
        <p:spPr>
          <a:xfrm>
            <a:off x="3343275" y="1485900"/>
            <a:ext cx="228600" cy="400110"/>
          </a:xfrm>
          <a:prstGeom prst="rect">
            <a:avLst/>
          </a:prstGeom>
          <a:noFill/>
        </p:spPr>
        <p:txBody>
          <a:bodyPr wrap="square" rtlCol="0">
            <a:spAutoFit/>
          </a:bodyPr>
          <a:lstStyle/>
          <a:p>
            <a:r>
              <a:rPr lang="en-US" sz="2000" dirty="0"/>
              <a:t>B</a:t>
            </a:r>
          </a:p>
        </p:txBody>
      </p:sp>
      <p:sp>
        <p:nvSpPr>
          <p:cNvPr id="21" name="TextBox 20"/>
          <p:cNvSpPr txBox="1"/>
          <p:nvPr/>
        </p:nvSpPr>
        <p:spPr>
          <a:xfrm>
            <a:off x="4495800" y="1485900"/>
            <a:ext cx="228600" cy="400110"/>
          </a:xfrm>
          <a:prstGeom prst="rect">
            <a:avLst/>
          </a:prstGeom>
          <a:noFill/>
        </p:spPr>
        <p:txBody>
          <a:bodyPr wrap="square" rtlCol="0">
            <a:spAutoFit/>
          </a:bodyPr>
          <a:lstStyle/>
          <a:p>
            <a:r>
              <a:rPr lang="en-US" sz="2000" dirty="0"/>
              <a:t>P</a:t>
            </a:r>
          </a:p>
        </p:txBody>
      </p:sp>
      <p:sp>
        <p:nvSpPr>
          <p:cNvPr id="22" name="TextBox 21"/>
          <p:cNvSpPr txBox="1"/>
          <p:nvPr/>
        </p:nvSpPr>
        <p:spPr>
          <a:xfrm>
            <a:off x="5105400" y="1485900"/>
            <a:ext cx="228600" cy="400110"/>
          </a:xfrm>
          <a:prstGeom prst="rect">
            <a:avLst/>
          </a:prstGeom>
          <a:noFill/>
        </p:spPr>
        <p:txBody>
          <a:bodyPr wrap="square" rtlCol="0">
            <a:spAutoFit/>
          </a:bodyPr>
          <a:lstStyle/>
          <a:p>
            <a:r>
              <a:rPr lang="en-US" sz="2000" dirty="0"/>
              <a:t>Q</a:t>
            </a:r>
          </a:p>
        </p:txBody>
      </p:sp>
      <p:sp>
        <p:nvSpPr>
          <p:cNvPr id="23" name="TextBox 22"/>
          <p:cNvSpPr txBox="1"/>
          <p:nvPr/>
        </p:nvSpPr>
        <p:spPr>
          <a:xfrm>
            <a:off x="2895601" y="2450069"/>
            <a:ext cx="2384755" cy="461665"/>
          </a:xfrm>
          <a:prstGeom prst="rect">
            <a:avLst/>
          </a:prstGeom>
          <a:noFill/>
        </p:spPr>
        <p:txBody>
          <a:bodyPr wrap="none" rtlCol="0">
            <a:spAutoFit/>
          </a:bodyPr>
          <a:lstStyle/>
          <a:p>
            <a:r>
              <a:rPr lang="en-US" sz="2400" dirty="0"/>
              <a:t>Ordered Reaction</a:t>
            </a:r>
          </a:p>
        </p:txBody>
      </p:sp>
      <p:cxnSp>
        <p:nvCxnSpPr>
          <p:cNvPr id="25" name="Straight Arrow Connector 24"/>
          <p:cNvCxnSpPr/>
          <p:nvPr/>
        </p:nvCxnSpPr>
        <p:spPr>
          <a:xfrm rot="5400000">
            <a:off x="2628106" y="4171156"/>
            <a:ext cx="457200" cy="1588"/>
          </a:xfrm>
          <a:prstGeom prst="straightConnector1">
            <a:avLst/>
          </a:prstGeom>
          <a:ln>
            <a:headEnd type="none"/>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p:cNvCxnSpPr/>
          <p:nvPr/>
        </p:nvCxnSpPr>
        <p:spPr>
          <a:xfrm rot="5400000">
            <a:off x="3305969" y="4171156"/>
            <a:ext cx="457200" cy="1588"/>
          </a:xfrm>
          <a:prstGeom prst="straightConnector1">
            <a:avLst/>
          </a:prstGeom>
          <a:ln>
            <a:headEnd type="none"/>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p:cNvCxnSpPr/>
          <p:nvPr/>
        </p:nvCxnSpPr>
        <p:spPr>
          <a:xfrm rot="5400000">
            <a:off x="4009231" y="4190206"/>
            <a:ext cx="457200" cy="1588"/>
          </a:xfrm>
          <a:prstGeom prst="straightConnector1">
            <a:avLst/>
          </a:prstGeom>
          <a:ln>
            <a:headEnd type="none"/>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p:cNvCxnSpPr/>
          <p:nvPr/>
        </p:nvCxnSpPr>
        <p:spPr>
          <a:xfrm rot="5400000">
            <a:off x="4685505" y="4180681"/>
            <a:ext cx="457200" cy="1588"/>
          </a:xfrm>
          <a:prstGeom prst="straightConnector1">
            <a:avLst/>
          </a:prstGeom>
          <a:ln>
            <a:headEnd type="none"/>
            <a:tailEnd type="triangle"/>
          </a:ln>
        </p:spPr>
        <p:style>
          <a:lnRef idx="2">
            <a:schemeClr val="dk1"/>
          </a:lnRef>
          <a:fillRef idx="0">
            <a:schemeClr val="dk1"/>
          </a:fillRef>
          <a:effectRef idx="1">
            <a:schemeClr val="dk1"/>
          </a:effectRef>
          <a:fontRef idx="minor">
            <a:schemeClr val="tx1"/>
          </a:fontRef>
        </p:style>
      </p:cxnSp>
      <p:sp>
        <p:nvSpPr>
          <p:cNvPr id="29" name="TextBox 28"/>
          <p:cNvSpPr txBox="1"/>
          <p:nvPr/>
        </p:nvSpPr>
        <p:spPr>
          <a:xfrm>
            <a:off x="3381375" y="5286375"/>
            <a:ext cx="228600" cy="400110"/>
          </a:xfrm>
          <a:prstGeom prst="rect">
            <a:avLst/>
          </a:prstGeom>
          <a:noFill/>
        </p:spPr>
        <p:txBody>
          <a:bodyPr wrap="square" rtlCol="0">
            <a:spAutoFit/>
          </a:bodyPr>
          <a:lstStyle/>
          <a:p>
            <a:r>
              <a:rPr lang="en-US" sz="2000" dirty="0"/>
              <a:t>A</a:t>
            </a:r>
          </a:p>
        </p:txBody>
      </p:sp>
      <p:sp>
        <p:nvSpPr>
          <p:cNvPr id="30" name="TextBox 29"/>
          <p:cNvSpPr txBox="1"/>
          <p:nvPr/>
        </p:nvSpPr>
        <p:spPr>
          <a:xfrm>
            <a:off x="3371850" y="3609915"/>
            <a:ext cx="228600" cy="400110"/>
          </a:xfrm>
          <a:prstGeom prst="rect">
            <a:avLst/>
          </a:prstGeom>
          <a:noFill/>
        </p:spPr>
        <p:txBody>
          <a:bodyPr wrap="square" rtlCol="0">
            <a:spAutoFit/>
          </a:bodyPr>
          <a:lstStyle/>
          <a:p>
            <a:r>
              <a:rPr lang="en-US" sz="2000" dirty="0"/>
              <a:t>B</a:t>
            </a:r>
          </a:p>
        </p:txBody>
      </p:sp>
      <p:sp>
        <p:nvSpPr>
          <p:cNvPr id="31" name="TextBox 30"/>
          <p:cNvSpPr txBox="1"/>
          <p:nvPr/>
        </p:nvSpPr>
        <p:spPr>
          <a:xfrm>
            <a:off x="4114800" y="3609915"/>
            <a:ext cx="228600" cy="400110"/>
          </a:xfrm>
          <a:prstGeom prst="rect">
            <a:avLst/>
          </a:prstGeom>
          <a:noFill/>
        </p:spPr>
        <p:txBody>
          <a:bodyPr wrap="square" rtlCol="0">
            <a:spAutoFit/>
          </a:bodyPr>
          <a:lstStyle/>
          <a:p>
            <a:r>
              <a:rPr lang="en-US" sz="2000" dirty="0"/>
              <a:t>P</a:t>
            </a:r>
          </a:p>
        </p:txBody>
      </p:sp>
      <p:sp>
        <p:nvSpPr>
          <p:cNvPr id="32" name="TextBox 31"/>
          <p:cNvSpPr txBox="1"/>
          <p:nvPr/>
        </p:nvSpPr>
        <p:spPr>
          <a:xfrm>
            <a:off x="4724400" y="3609915"/>
            <a:ext cx="228600" cy="400110"/>
          </a:xfrm>
          <a:prstGeom prst="rect">
            <a:avLst/>
          </a:prstGeom>
          <a:noFill/>
        </p:spPr>
        <p:txBody>
          <a:bodyPr wrap="square" rtlCol="0">
            <a:spAutoFit/>
          </a:bodyPr>
          <a:lstStyle/>
          <a:p>
            <a:r>
              <a:rPr lang="en-US" sz="2000" dirty="0"/>
              <a:t>Q</a:t>
            </a:r>
          </a:p>
        </p:txBody>
      </p:sp>
      <p:sp>
        <p:nvSpPr>
          <p:cNvPr id="33" name="TextBox 32"/>
          <p:cNvSpPr txBox="1"/>
          <p:nvPr/>
        </p:nvSpPr>
        <p:spPr>
          <a:xfrm>
            <a:off x="2590801" y="5867401"/>
            <a:ext cx="3187091" cy="461665"/>
          </a:xfrm>
          <a:prstGeom prst="rect">
            <a:avLst/>
          </a:prstGeom>
          <a:noFill/>
        </p:spPr>
        <p:txBody>
          <a:bodyPr wrap="none" rtlCol="0">
            <a:spAutoFit/>
          </a:bodyPr>
          <a:lstStyle/>
          <a:p>
            <a:r>
              <a:rPr lang="en-US" sz="2400" dirty="0"/>
              <a:t>Random Order Reaction</a:t>
            </a:r>
          </a:p>
        </p:txBody>
      </p:sp>
      <p:cxnSp>
        <p:nvCxnSpPr>
          <p:cNvPr id="34" name="Straight Connector 33"/>
          <p:cNvCxnSpPr/>
          <p:nvPr/>
        </p:nvCxnSpPr>
        <p:spPr>
          <a:xfrm>
            <a:off x="6553200" y="4038600"/>
            <a:ext cx="3505200" cy="1588"/>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Arrow Connector 34"/>
          <p:cNvCxnSpPr/>
          <p:nvPr/>
        </p:nvCxnSpPr>
        <p:spPr>
          <a:xfrm rot="2700000">
            <a:off x="7295586" y="3875599"/>
            <a:ext cx="457200" cy="1588"/>
          </a:xfrm>
          <a:prstGeom prst="straightConnector1">
            <a:avLst/>
          </a:prstGeom>
          <a:ln>
            <a:headEnd type="none"/>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p:cNvCxnSpPr/>
          <p:nvPr/>
        </p:nvCxnSpPr>
        <p:spPr>
          <a:xfrm rot="-2700000">
            <a:off x="7610193" y="3875599"/>
            <a:ext cx="457200" cy="1588"/>
          </a:xfrm>
          <a:prstGeom prst="straightConnector1">
            <a:avLst/>
          </a:prstGeom>
          <a:ln>
            <a:headEnd type="none"/>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p:cNvCxnSpPr/>
          <p:nvPr/>
        </p:nvCxnSpPr>
        <p:spPr>
          <a:xfrm rot="2700000">
            <a:off x="8609806" y="3875599"/>
            <a:ext cx="457200" cy="1588"/>
          </a:xfrm>
          <a:prstGeom prst="straightConnector1">
            <a:avLst/>
          </a:prstGeom>
          <a:ln>
            <a:headEnd type="none"/>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p:cNvCxnSpPr/>
          <p:nvPr/>
        </p:nvCxnSpPr>
        <p:spPr>
          <a:xfrm rot="-2700000">
            <a:off x="8905593" y="3875599"/>
            <a:ext cx="457200" cy="1588"/>
          </a:xfrm>
          <a:prstGeom prst="straightConnector1">
            <a:avLst/>
          </a:prstGeom>
          <a:ln>
            <a:headEnd type="none"/>
            <a:tailEnd type="triangle"/>
          </a:ln>
        </p:spPr>
        <p:style>
          <a:lnRef idx="2">
            <a:schemeClr val="dk1"/>
          </a:lnRef>
          <a:fillRef idx="0">
            <a:schemeClr val="dk1"/>
          </a:fillRef>
          <a:effectRef idx="1">
            <a:schemeClr val="dk1"/>
          </a:effectRef>
          <a:fontRef idx="minor">
            <a:schemeClr val="tx1"/>
          </a:fontRef>
        </p:style>
      </p:cxnSp>
      <p:sp>
        <p:nvSpPr>
          <p:cNvPr id="39" name="TextBox 38"/>
          <p:cNvSpPr txBox="1"/>
          <p:nvPr/>
        </p:nvSpPr>
        <p:spPr>
          <a:xfrm>
            <a:off x="7162800" y="3352800"/>
            <a:ext cx="228600" cy="400110"/>
          </a:xfrm>
          <a:prstGeom prst="rect">
            <a:avLst/>
          </a:prstGeom>
          <a:noFill/>
        </p:spPr>
        <p:txBody>
          <a:bodyPr wrap="square" rtlCol="0">
            <a:spAutoFit/>
          </a:bodyPr>
          <a:lstStyle/>
          <a:p>
            <a:r>
              <a:rPr lang="en-US" sz="2000" dirty="0"/>
              <a:t>A</a:t>
            </a:r>
          </a:p>
        </p:txBody>
      </p:sp>
      <p:sp>
        <p:nvSpPr>
          <p:cNvPr id="40" name="TextBox 39"/>
          <p:cNvSpPr txBox="1"/>
          <p:nvPr/>
        </p:nvSpPr>
        <p:spPr>
          <a:xfrm>
            <a:off x="7848600" y="3352800"/>
            <a:ext cx="228600" cy="400110"/>
          </a:xfrm>
          <a:prstGeom prst="rect">
            <a:avLst/>
          </a:prstGeom>
          <a:noFill/>
        </p:spPr>
        <p:txBody>
          <a:bodyPr wrap="square" rtlCol="0">
            <a:spAutoFit/>
          </a:bodyPr>
          <a:lstStyle/>
          <a:p>
            <a:r>
              <a:rPr lang="en-US" sz="2000" dirty="0"/>
              <a:t>P</a:t>
            </a:r>
          </a:p>
        </p:txBody>
      </p:sp>
      <p:sp>
        <p:nvSpPr>
          <p:cNvPr id="41" name="TextBox 40"/>
          <p:cNvSpPr txBox="1"/>
          <p:nvPr/>
        </p:nvSpPr>
        <p:spPr>
          <a:xfrm>
            <a:off x="8534400" y="3352800"/>
            <a:ext cx="228600" cy="400110"/>
          </a:xfrm>
          <a:prstGeom prst="rect">
            <a:avLst/>
          </a:prstGeom>
          <a:noFill/>
        </p:spPr>
        <p:txBody>
          <a:bodyPr wrap="square" rtlCol="0">
            <a:spAutoFit/>
          </a:bodyPr>
          <a:lstStyle/>
          <a:p>
            <a:r>
              <a:rPr lang="en-US" sz="2000" dirty="0"/>
              <a:t>B</a:t>
            </a:r>
          </a:p>
        </p:txBody>
      </p:sp>
      <p:sp>
        <p:nvSpPr>
          <p:cNvPr id="42" name="TextBox 41"/>
          <p:cNvSpPr txBox="1"/>
          <p:nvPr/>
        </p:nvSpPr>
        <p:spPr>
          <a:xfrm>
            <a:off x="9144000" y="3352800"/>
            <a:ext cx="228600" cy="400110"/>
          </a:xfrm>
          <a:prstGeom prst="rect">
            <a:avLst/>
          </a:prstGeom>
          <a:noFill/>
        </p:spPr>
        <p:txBody>
          <a:bodyPr wrap="square" rtlCol="0">
            <a:spAutoFit/>
          </a:bodyPr>
          <a:lstStyle/>
          <a:p>
            <a:r>
              <a:rPr lang="en-US" sz="2000" dirty="0"/>
              <a:t>Q</a:t>
            </a:r>
          </a:p>
        </p:txBody>
      </p:sp>
      <p:sp>
        <p:nvSpPr>
          <p:cNvPr id="43" name="TextBox 42"/>
          <p:cNvSpPr txBox="1"/>
          <p:nvPr/>
        </p:nvSpPr>
        <p:spPr>
          <a:xfrm>
            <a:off x="7239000" y="4114801"/>
            <a:ext cx="2603020" cy="461665"/>
          </a:xfrm>
          <a:prstGeom prst="rect">
            <a:avLst/>
          </a:prstGeom>
          <a:noFill/>
        </p:spPr>
        <p:txBody>
          <a:bodyPr wrap="none" rtlCol="0">
            <a:spAutoFit/>
          </a:bodyPr>
          <a:lstStyle/>
          <a:p>
            <a:r>
              <a:rPr lang="en-US" sz="2400" dirty="0"/>
              <a:t>Ping-pong Reaction</a:t>
            </a:r>
          </a:p>
        </p:txBody>
      </p:sp>
      <p:cxnSp>
        <p:nvCxnSpPr>
          <p:cNvPr id="48" name="Straight Connector 47"/>
          <p:cNvCxnSpPr/>
          <p:nvPr/>
        </p:nvCxnSpPr>
        <p:spPr>
          <a:xfrm>
            <a:off x="5029200" y="4648200"/>
            <a:ext cx="533400" cy="1588"/>
          </a:xfrm>
          <a:prstGeom prst="line">
            <a:avLst/>
          </a:prstGeom>
        </p:spPr>
        <p:style>
          <a:lnRef idx="2">
            <a:schemeClr val="dk1"/>
          </a:lnRef>
          <a:fillRef idx="0">
            <a:schemeClr val="dk1"/>
          </a:fillRef>
          <a:effectRef idx="1">
            <a:schemeClr val="dk1"/>
          </a:effectRef>
          <a:fontRef idx="minor">
            <a:schemeClr val="tx1"/>
          </a:fontRef>
        </p:style>
      </p:cxnSp>
      <p:cxnSp>
        <p:nvCxnSpPr>
          <p:cNvPr id="49" name="Straight Connector 48"/>
          <p:cNvCxnSpPr/>
          <p:nvPr/>
        </p:nvCxnSpPr>
        <p:spPr>
          <a:xfrm>
            <a:off x="2209800" y="4648200"/>
            <a:ext cx="533400" cy="1588"/>
          </a:xfrm>
          <a:prstGeom prst="line">
            <a:avLst/>
          </a:prstGeom>
        </p:spPr>
        <p:style>
          <a:lnRef idx="2">
            <a:schemeClr val="dk1"/>
          </a:lnRef>
          <a:fillRef idx="0">
            <a:schemeClr val="dk1"/>
          </a:fillRef>
          <a:effectRef idx="1">
            <a:schemeClr val="dk1"/>
          </a:effectRef>
          <a:fontRef idx="minor">
            <a:schemeClr val="tx1"/>
          </a:fontRef>
        </p:style>
      </p:cxnSp>
      <p:cxnSp>
        <p:nvCxnSpPr>
          <p:cNvPr id="50" name="Straight Connector 49"/>
          <p:cNvCxnSpPr/>
          <p:nvPr/>
        </p:nvCxnSpPr>
        <p:spPr>
          <a:xfrm>
            <a:off x="3657600" y="4648200"/>
            <a:ext cx="533400" cy="1588"/>
          </a:xfrm>
          <a:prstGeom prst="line">
            <a:avLst/>
          </a:prstGeom>
        </p:spPr>
        <p:style>
          <a:lnRef idx="2">
            <a:schemeClr val="dk1"/>
          </a:lnRef>
          <a:fillRef idx="0">
            <a:schemeClr val="dk1"/>
          </a:fillRef>
          <a:effectRef idx="1">
            <a:schemeClr val="dk1"/>
          </a:effectRef>
          <a:fontRef idx="minor">
            <a:schemeClr val="tx1"/>
          </a:fontRef>
        </p:style>
      </p:cxnSp>
      <p:sp>
        <p:nvSpPr>
          <p:cNvPr id="56" name="Hexagon 55"/>
          <p:cNvSpPr/>
          <p:nvPr/>
        </p:nvSpPr>
        <p:spPr>
          <a:xfrm>
            <a:off x="2743200" y="4419600"/>
            <a:ext cx="914400" cy="457200"/>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Hexagon 56"/>
          <p:cNvSpPr/>
          <p:nvPr/>
        </p:nvSpPr>
        <p:spPr>
          <a:xfrm>
            <a:off x="4114800" y="4419600"/>
            <a:ext cx="914400" cy="457200"/>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8" name="Straight Arrow Connector 57"/>
          <p:cNvCxnSpPr/>
          <p:nvPr/>
        </p:nvCxnSpPr>
        <p:spPr>
          <a:xfrm rot="16200000" flipV="1">
            <a:off x="2637632" y="5104606"/>
            <a:ext cx="457200" cy="1588"/>
          </a:xfrm>
          <a:prstGeom prst="straightConnector1">
            <a:avLst/>
          </a:prstGeom>
          <a:ln>
            <a:headEnd type="none"/>
            <a:tailEnd type="triangle"/>
          </a:ln>
        </p:spPr>
        <p:style>
          <a:lnRef idx="2">
            <a:schemeClr val="dk1"/>
          </a:lnRef>
          <a:fillRef idx="0">
            <a:schemeClr val="dk1"/>
          </a:fillRef>
          <a:effectRef idx="1">
            <a:schemeClr val="dk1"/>
          </a:effectRef>
          <a:fontRef idx="minor">
            <a:schemeClr val="tx1"/>
          </a:fontRef>
        </p:style>
      </p:cxnSp>
      <p:cxnSp>
        <p:nvCxnSpPr>
          <p:cNvPr id="59" name="Straight Arrow Connector 58"/>
          <p:cNvCxnSpPr/>
          <p:nvPr/>
        </p:nvCxnSpPr>
        <p:spPr>
          <a:xfrm rot="16200000" flipV="1">
            <a:off x="3315495" y="5104606"/>
            <a:ext cx="457200" cy="1588"/>
          </a:xfrm>
          <a:prstGeom prst="straightConnector1">
            <a:avLst/>
          </a:prstGeom>
          <a:ln>
            <a:headEnd type="none"/>
            <a:tailEnd type="triangle"/>
          </a:ln>
        </p:spPr>
        <p:style>
          <a:lnRef idx="2">
            <a:schemeClr val="dk1"/>
          </a:lnRef>
          <a:fillRef idx="0">
            <a:schemeClr val="dk1"/>
          </a:fillRef>
          <a:effectRef idx="1">
            <a:schemeClr val="dk1"/>
          </a:effectRef>
          <a:fontRef idx="minor">
            <a:schemeClr val="tx1"/>
          </a:fontRef>
        </p:style>
      </p:cxnSp>
      <p:cxnSp>
        <p:nvCxnSpPr>
          <p:cNvPr id="60" name="Straight Arrow Connector 59"/>
          <p:cNvCxnSpPr/>
          <p:nvPr/>
        </p:nvCxnSpPr>
        <p:spPr>
          <a:xfrm rot="16200000" flipV="1">
            <a:off x="4018757" y="5123656"/>
            <a:ext cx="457200" cy="1588"/>
          </a:xfrm>
          <a:prstGeom prst="straightConnector1">
            <a:avLst/>
          </a:prstGeom>
          <a:ln>
            <a:headEnd type="none"/>
            <a:tailEnd type="triangle"/>
          </a:ln>
        </p:spPr>
        <p:style>
          <a:lnRef idx="2">
            <a:schemeClr val="dk1"/>
          </a:lnRef>
          <a:fillRef idx="0">
            <a:schemeClr val="dk1"/>
          </a:fillRef>
          <a:effectRef idx="1">
            <a:schemeClr val="dk1"/>
          </a:effectRef>
          <a:fontRef idx="minor">
            <a:schemeClr val="tx1"/>
          </a:fontRef>
        </p:style>
      </p:cxnSp>
      <p:cxnSp>
        <p:nvCxnSpPr>
          <p:cNvPr id="61" name="Straight Arrow Connector 60"/>
          <p:cNvCxnSpPr/>
          <p:nvPr/>
        </p:nvCxnSpPr>
        <p:spPr>
          <a:xfrm rot="16200000" flipV="1">
            <a:off x="4685506" y="5114131"/>
            <a:ext cx="457200" cy="1588"/>
          </a:xfrm>
          <a:prstGeom prst="straightConnector1">
            <a:avLst/>
          </a:prstGeom>
          <a:ln>
            <a:headEnd type="none"/>
            <a:tailEnd type="triangle"/>
          </a:ln>
        </p:spPr>
        <p:style>
          <a:lnRef idx="2">
            <a:schemeClr val="dk1"/>
          </a:lnRef>
          <a:fillRef idx="0">
            <a:schemeClr val="dk1"/>
          </a:fillRef>
          <a:effectRef idx="1">
            <a:schemeClr val="dk1"/>
          </a:effectRef>
          <a:fontRef idx="minor">
            <a:schemeClr val="tx1"/>
          </a:fontRef>
        </p:style>
      </p:cxnSp>
      <p:sp>
        <p:nvSpPr>
          <p:cNvPr id="62" name="TextBox 61"/>
          <p:cNvSpPr txBox="1"/>
          <p:nvPr/>
        </p:nvSpPr>
        <p:spPr>
          <a:xfrm>
            <a:off x="2676525" y="3609915"/>
            <a:ext cx="228600" cy="400110"/>
          </a:xfrm>
          <a:prstGeom prst="rect">
            <a:avLst/>
          </a:prstGeom>
          <a:noFill/>
        </p:spPr>
        <p:txBody>
          <a:bodyPr wrap="square" rtlCol="0">
            <a:spAutoFit/>
          </a:bodyPr>
          <a:lstStyle/>
          <a:p>
            <a:r>
              <a:rPr lang="en-US" sz="2000" dirty="0"/>
              <a:t>A</a:t>
            </a:r>
          </a:p>
        </p:txBody>
      </p:sp>
      <p:sp>
        <p:nvSpPr>
          <p:cNvPr id="63" name="TextBox 62"/>
          <p:cNvSpPr txBox="1"/>
          <p:nvPr/>
        </p:nvSpPr>
        <p:spPr>
          <a:xfrm>
            <a:off x="2714625" y="5286375"/>
            <a:ext cx="228600" cy="400110"/>
          </a:xfrm>
          <a:prstGeom prst="rect">
            <a:avLst/>
          </a:prstGeom>
          <a:noFill/>
        </p:spPr>
        <p:txBody>
          <a:bodyPr wrap="square" rtlCol="0">
            <a:spAutoFit/>
          </a:bodyPr>
          <a:lstStyle/>
          <a:p>
            <a:r>
              <a:rPr lang="en-US" sz="2000" dirty="0"/>
              <a:t>B</a:t>
            </a:r>
          </a:p>
        </p:txBody>
      </p:sp>
      <p:sp>
        <p:nvSpPr>
          <p:cNvPr id="64" name="TextBox 63"/>
          <p:cNvSpPr txBox="1"/>
          <p:nvPr/>
        </p:nvSpPr>
        <p:spPr>
          <a:xfrm>
            <a:off x="4762500" y="5286375"/>
            <a:ext cx="228600" cy="400110"/>
          </a:xfrm>
          <a:prstGeom prst="rect">
            <a:avLst/>
          </a:prstGeom>
          <a:noFill/>
        </p:spPr>
        <p:txBody>
          <a:bodyPr wrap="square" rtlCol="0">
            <a:spAutoFit/>
          </a:bodyPr>
          <a:lstStyle/>
          <a:p>
            <a:r>
              <a:rPr lang="en-US" sz="2000" dirty="0"/>
              <a:t>P</a:t>
            </a:r>
          </a:p>
        </p:txBody>
      </p:sp>
      <p:sp>
        <p:nvSpPr>
          <p:cNvPr id="65" name="TextBox 64"/>
          <p:cNvSpPr txBox="1"/>
          <p:nvPr/>
        </p:nvSpPr>
        <p:spPr>
          <a:xfrm>
            <a:off x="4095750" y="5286375"/>
            <a:ext cx="228600" cy="400110"/>
          </a:xfrm>
          <a:prstGeom prst="rect">
            <a:avLst/>
          </a:prstGeom>
          <a:noFill/>
        </p:spPr>
        <p:txBody>
          <a:bodyPr wrap="square" rtlCol="0">
            <a:spAutoFit/>
          </a:bodyPr>
          <a:lstStyle/>
          <a:p>
            <a:r>
              <a:rPr lang="en-US" sz="2000" dirty="0"/>
              <a:t>Q</a:t>
            </a:r>
          </a:p>
        </p:txBody>
      </p:sp>
      <p:sp>
        <p:nvSpPr>
          <p:cNvPr id="45" name="Slide Number Placeholder 44"/>
          <p:cNvSpPr>
            <a:spLocks noGrp="1"/>
          </p:cNvSpPr>
          <p:nvPr>
            <p:ph type="sldNum" sz="quarter" idx="12"/>
          </p:nvPr>
        </p:nvSpPr>
        <p:spPr/>
        <p:txBody>
          <a:bodyPr/>
          <a:lstStyle/>
          <a:p>
            <a:fld id="{FE51E7F3-F707-4D28-8DB2-1843D63282DF}"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76201"/>
            <a:ext cx="8305800" cy="1431925"/>
          </a:xfrm>
        </p:spPr>
        <p:txBody>
          <a:bodyPr>
            <a:normAutofit fontScale="90000"/>
          </a:bodyPr>
          <a:lstStyle/>
          <a:p>
            <a:r>
              <a:rPr lang="en-US" dirty="0"/>
              <a:t>Multisubstrate Kinetics</a:t>
            </a:r>
            <a:br>
              <a:rPr lang="en-US" dirty="0"/>
            </a:br>
            <a:r>
              <a:rPr lang="en-US" sz="4000" dirty="0"/>
              <a:t>Generalized Rate Laws</a:t>
            </a:r>
            <a:endParaRPr lang="en-US" dirty="0"/>
          </a:p>
        </p:txBody>
      </p:sp>
      <p:pic>
        <p:nvPicPr>
          <p:cNvPr id="17411" name="Picture 3"/>
          <p:cNvPicPr>
            <a:picLocks noChangeAspect="1" noChangeArrowheads="1"/>
          </p:cNvPicPr>
          <p:nvPr/>
        </p:nvPicPr>
        <p:blipFill>
          <a:blip r:embed="rId3"/>
          <a:srcRect/>
          <a:stretch>
            <a:fillRect/>
          </a:stretch>
        </p:blipFill>
        <p:spPr bwMode="auto">
          <a:xfrm>
            <a:off x="3952657" y="1713894"/>
            <a:ext cx="6268811" cy="1295400"/>
          </a:xfrm>
          <a:prstGeom prst="rect">
            <a:avLst/>
          </a:prstGeom>
          <a:noFill/>
          <a:ln w="9525">
            <a:noFill/>
            <a:miter lim="800000"/>
            <a:headEnd/>
            <a:tailEnd/>
          </a:ln>
          <a:effectLst/>
        </p:spPr>
      </p:pic>
      <p:pic>
        <p:nvPicPr>
          <p:cNvPr id="17412" name="Picture 4"/>
          <p:cNvPicPr>
            <a:picLocks noChangeAspect="1" noChangeArrowheads="1"/>
          </p:cNvPicPr>
          <p:nvPr/>
        </p:nvPicPr>
        <p:blipFill>
          <a:blip r:embed="rId4"/>
          <a:srcRect/>
          <a:stretch>
            <a:fillRect/>
          </a:stretch>
        </p:blipFill>
        <p:spPr bwMode="auto">
          <a:xfrm>
            <a:off x="3952657" y="3101312"/>
            <a:ext cx="6172200" cy="2047875"/>
          </a:xfrm>
          <a:prstGeom prst="rect">
            <a:avLst/>
          </a:prstGeom>
          <a:noFill/>
          <a:ln w="9525">
            <a:noFill/>
            <a:miter lim="800000"/>
            <a:headEnd/>
            <a:tailEnd/>
          </a:ln>
          <a:effectLst/>
        </p:spPr>
      </p:pic>
      <p:sp>
        <p:nvSpPr>
          <p:cNvPr id="51" name="TextBox 50"/>
          <p:cNvSpPr txBox="1"/>
          <p:nvPr/>
        </p:nvSpPr>
        <p:spPr>
          <a:xfrm>
            <a:off x="1676550" y="2130762"/>
            <a:ext cx="1676100" cy="461665"/>
          </a:xfrm>
          <a:prstGeom prst="rect">
            <a:avLst/>
          </a:prstGeom>
          <a:noFill/>
        </p:spPr>
        <p:txBody>
          <a:bodyPr wrap="none" rtlCol="0">
            <a:spAutoFit/>
          </a:bodyPr>
          <a:lstStyle/>
          <a:p>
            <a:r>
              <a:rPr lang="en-US" sz="2400" dirty="0"/>
              <a:t>Irreversible:</a:t>
            </a:r>
          </a:p>
        </p:txBody>
      </p:sp>
      <p:sp>
        <p:nvSpPr>
          <p:cNvPr id="52" name="TextBox 51"/>
          <p:cNvSpPr txBox="1"/>
          <p:nvPr/>
        </p:nvSpPr>
        <p:spPr>
          <a:xfrm>
            <a:off x="1802930" y="3765585"/>
            <a:ext cx="1549720" cy="461665"/>
          </a:xfrm>
          <a:prstGeom prst="rect">
            <a:avLst/>
          </a:prstGeom>
          <a:noFill/>
        </p:spPr>
        <p:txBody>
          <a:bodyPr wrap="none" rtlCol="0">
            <a:spAutoFit/>
          </a:bodyPr>
          <a:lstStyle/>
          <a:p>
            <a:r>
              <a:rPr lang="en-US" sz="2400" dirty="0"/>
              <a:t>Reversible:</a:t>
            </a:r>
          </a:p>
        </p:txBody>
      </p:sp>
      <p:sp>
        <p:nvSpPr>
          <p:cNvPr id="53" name="Rectangle 52"/>
          <p:cNvSpPr/>
          <p:nvPr/>
        </p:nvSpPr>
        <p:spPr>
          <a:xfrm>
            <a:off x="1714500" y="5480350"/>
            <a:ext cx="8686800" cy="646331"/>
          </a:xfrm>
          <a:prstGeom prst="rect">
            <a:avLst/>
          </a:prstGeom>
        </p:spPr>
        <p:txBody>
          <a:bodyPr wrap="square">
            <a:spAutoFit/>
          </a:bodyPr>
          <a:lstStyle/>
          <a:p>
            <a:r>
              <a:rPr lang="en-US" dirty="0"/>
              <a:t>Liebermeister W. and Klipp E. (2006), </a:t>
            </a:r>
            <a:r>
              <a:rPr lang="en-US" b="1" dirty="0"/>
              <a:t>Bringing metabolic networks to life: convenience rate law and thermodynamic constraints, </a:t>
            </a:r>
            <a:r>
              <a:rPr lang="en-US" dirty="0"/>
              <a:t>Theoretical Biology and Medical Modeling</a:t>
            </a:r>
            <a:r>
              <a:rPr lang="en-US" b="1" dirty="0"/>
              <a:t> 3:41.</a:t>
            </a:r>
            <a:endParaRPr lang="en-US" dirty="0"/>
          </a:p>
        </p:txBody>
      </p:sp>
      <p:sp>
        <p:nvSpPr>
          <p:cNvPr id="8" name="Slide Number Placeholder 7"/>
          <p:cNvSpPr>
            <a:spLocks noGrp="1"/>
          </p:cNvSpPr>
          <p:nvPr>
            <p:ph type="sldNum" sz="quarter" idx="12"/>
          </p:nvPr>
        </p:nvSpPr>
        <p:spPr/>
        <p:txBody>
          <a:bodyPr/>
          <a:lstStyle/>
          <a:p>
            <a:fld id="{FE51E7F3-F707-4D28-8DB2-1843D63282DF}"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4256" y="609601"/>
            <a:ext cx="11094720" cy="1470025"/>
          </a:xfrm>
        </p:spPr>
        <p:txBody>
          <a:bodyPr>
            <a:normAutofit fontScale="90000"/>
          </a:bodyPr>
          <a:lstStyle/>
          <a:p>
            <a:r>
              <a:rPr lang="en-US" dirty="0"/>
              <a:t>Sigmoid responses are generally seen in multimeric systems.</a:t>
            </a:r>
          </a:p>
        </p:txBody>
      </p:sp>
      <p:pic>
        <p:nvPicPr>
          <p:cNvPr id="4" name="Picture 5"/>
          <p:cNvPicPr>
            <a:picLocks noChangeAspect="1" noChangeArrowheads="1"/>
          </p:cNvPicPr>
          <p:nvPr/>
        </p:nvPicPr>
        <p:blipFill>
          <a:blip r:embed="rId3"/>
          <a:srcRect/>
          <a:stretch>
            <a:fillRect/>
          </a:stretch>
        </p:blipFill>
        <p:spPr bwMode="auto">
          <a:xfrm>
            <a:off x="5867400" y="2514601"/>
            <a:ext cx="3115020" cy="3289095"/>
          </a:xfrm>
          <a:prstGeom prst="rect">
            <a:avLst/>
          </a:prstGeom>
          <a:noFill/>
          <a:ln w="9525">
            <a:noFill/>
            <a:miter lim="800000"/>
            <a:headEnd/>
            <a:tailEnd/>
          </a:ln>
          <a:effectLst/>
        </p:spPr>
      </p:pic>
      <p:sp>
        <p:nvSpPr>
          <p:cNvPr id="5" name="Rectangle 4"/>
          <p:cNvSpPr/>
          <p:nvPr/>
        </p:nvSpPr>
        <p:spPr>
          <a:xfrm>
            <a:off x="2286000" y="2819401"/>
            <a:ext cx="2885918" cy="461665"/>
          </a:xfrm>
          <a:prstGeom prst="rect">
            <a:avLst/>
          </a:prstGeom>
        </p:spPr>
        <p:txBody>
          <a:bodyPr wrap="none">
            <a:spAutoFit/>
          </a:bodyPr>
          <a:lstStyle/>
          <a:p>
            <a:r>
              <a:rPr lang="en-US" sz="2400" b="1" dirty="0"/>
              <a:t>Phosphofructokinase</a:t>
            </a:r>
          </a:p>
        </p:txBody>
      </p:sp>
      <p:sp>
        <p:nvSpPr>
          <p:cNvPr id="6" name="TextBox 5"/>
          <p:cNvSpPr txBox="1"/>
          <p:nvPr/>
        </p:nvSpPr>
        <p:spPr>
          <a:xfrm>
            <a:off x="1905000" y="3429001"/>
            <a:ext cx="3906134" cy="461665"/>
          </a:xfrm>
          <a:prstGeom prst="rect">
            <a:avLst/>
          </a:prstGeom>
          <a:noFill/>
        </p:spPr>
        <p:txBody>
          <a:bodyPr wrap="none" rtlCol="0">
            <a:spAutoFit/>
          </a:bodyPr>
          <a:lstStyle/>
          <a:p>
            <a:r>
              <a:rPr lang="en-US" sz="2400" dirty="0"/>
              <a:t>Tetramer of identical subunits</a:t>
            </a:r>
          </a:p>
        </p:txBody>
      </p:sp>
      <p:pic>
        <p:nvPicPr>
          <p:cNvPr id="1028" name="Picture 4"/>
          <p:cNvPicPr>
            <a:picLocks noChangeAspect="1" noChangeArrowheads="1"/>
          </p:cNvPicPr>
          <p:nvPr/>
        </p:nvPicPr>
        <p:blipFill>
          <a:blip r:embed="rId4"/>
          <a:srcRect/>
          <a:stretch>
            <a:fillRect/>
          </a:stretch>
        </p:blipFill>
        <p:spPr bwMode="auto">
          <a:xfrm>
            <a:off x="1676401" y="4114800"/>
            <a:ext cx="3686175" cy="230505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FE51E7F3-F707-4D28-8DB2-1843D63282DF}"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35A9D-DA7D-3A1E-23E8-A9425D83EFB0}"/>
              </a:ext>
            </a:extLst>
          </p:cNvPr>
          <p:cNvSpPr>
            <a:spLocks noGrp="1"/>
          </p:cNvSpPr>
          <p:nvPr>
            <p:ph type="title"/>
          </p:nvPr>
        </p:nvSpPr>
        <p:spPr>
          <a:xfrm>
            <a:off x="838200" y="365125"/>
            <a:ext cx="10515600" cy="951611"/>
          </a:xfrm>
        </p:spPr>
        <p:txBody>
          <a:bodyPr>
            <a:normAutofit/>
          </a:bodyPr>
          <a:lstStyle/>
          <a:p>
            <a:r>
              <a:rPr lang="en-US" sz="4000" dirty="0"/>
              <a:t>Mass-Action Kinetics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D71E7B-B8E9-7C25-1D8B-7C9C98860BB2}"/>
                  </a:ext>
                </a:extLst>
              </p:cNvPr>
              <p:cNvSpPr>
                <a:spLocks noGrp="1"/>
              </p:cNvSpPr>
              <p:nvPr>
                <p:ph idx="1"/>
              </p:nvPr>
            </p:nvSpPr>
            <p:spPr>
              <a:xfrm>
                <a:off x="838200" y="1487424"/>
                <a:ext cx="10515600" cy="4695555"/>
              </a:xfrm>
            </p:spPr>
            <p:txBody>
              <a:bodyPr>
                <a:normAutofit fontScale="92500" lnSpcReduction="10000"/>
              </a:bodyPr>
              <a:lstStyle/>
              <a:p>
                <a:r>
                  <a:rPr lang="en-US" sz="2400" dirty="0"/>
                  <a:t>Chemical reactions that involve no reaction intermediates are called </a:t>
                </a:r>
                <a:r>
                  <a:rPr lang="en-US" sz="2400" b="1" dirty="0"/>
                  <a:t>elementary reactions. </a:t>
                </a:r>
              </a:p>
              <a:p>
                <a:r>
                  <a:rPr lang="en-US" sz="2400" dirty="0"/>
                  <a:t>Such reactions often have simple kinetic properties and empirical studies have shown that the rate of reaction is often proportional to the product of the molar concentration of the reactants raised to some power.</a:t>
                </a:r>
              </a:p>
              <a:p>
                <a:r>
                  <a:rPr lang="en-US" sz="2400" dirty="0"/>
                  <a:t>For </a:t>
                </a:r>
                <a:r>
                  <a:rPr lang="en-US" sz="2400" b="1" dirty="0"/>
                  <a:t>mass-action</a:t>
                </a:r>
                <a:r>
                  <a:rPr lang="en-US" sz="2400" dirty="0"/>
                  <a:t> kinetics the power on a concentration is its stoichiometric coefficient.</a:t>
                </a:r>
              </a:p>
              <a:p>
                <a:r>
                  <a:rPr lang="en-US" sz="2400" dirty="0"/>
                  <a:t>General form</a:t>
                </a:r>
              </a:p>
              <a:p>
                <a:pPr lvl="1"/>
                <a:r>
                  <a:rPr lang="en-US" sz="2200" dirty="0"/>
                  <a:t>Irreversible</a:t>
                </a:r>
                <a:endParaRPr lang="en-US" sz="2000" dirty="0"/>
              </a:p>
              <a:p>
                <a:pPr lvl="2"/>
                <a:r>
                  <a:rPr lang="en-US" sz="1900" dirty="0"/>
                  <a:t>reaction:     </a:t>
                </a:r>
                <a14:m>
                  <m:oMath xmlns:m="http://schemas.openxmlformats.org/officeDocument/2006/math">
                    <m:r>
                      <m:rPr>
                        <m:sty m:val="p"/>
                      </m:rPr>
                      <a:rPr lang="en-US" sz="1900" i="1" smtClean="0">
                        <a:latin typeface="Cambria Math" panose="02040503050406030204" pitchFamily="18" charset="0"/>
                        <a:ea typeface="Cambria Math" panose="02040503050406030204" pitchFamily="18" charset="0"/>
                      </a:rPr>
                      <m:t>a</m:t>
                    </m:r>
                    <m:r>
                      <a:rPr lang="en-US" sz="1900" b="0" i="1" smtClean="0">
                        <a:latin typeface="Cambria Math" panose="02040503050406030204" pitchFamily="18" charset="0"/>
                        <a:ea typeface="Cambria Math" panose="02040503050406030204" pitchFamily="18" charset="0"/>
                      </a:rPr>
                      <m:t> </m:t>
                    </m:r>
                    <m:r>
                      <a:rPr lang="en-US" sz="1900" b="0" i="1" smtClean="0">
                        <a:latin typeface="Cambria Math" panose="02040503050406030204" pitchFamily="18" charset="0"/>
                        <a:ea typeface="Cambria Math" panose="02040503050406030204" pitchFamily="18" charset="0"/>
                      </a:rPr>
                      <m:t>𝐴</m:t>
                    </m:r>
                    <m:r>
                      <a:rPr lang="en-US" sz="1900" b="0" i="1" smtClean="0">
                        <a:latin typeface="Cambria Math" panose="02040503050406030204" pitchFamily="18" charset="0"/>
                        <a:ea typeface="Cambria Math" panose="02040503050406030204" pitchFamily="18" charset="0"/>
                      </a:rPr>
                      <m:t>+</m:t>
                    </m:r>
                    <m:r>
                      <a:rPr lang="en-US" sz="1900" b="0" i="1" smtClean="0">
                        <a:latin typeface="Cambria Math" panose="02040503050406030204" pitchFamily="18" charset="0"/>
                        <a:ea typeface="Cambria Math" panose="02040503050406030204" pitchFamily="18" charset="0"/>
                      </a:rPr>
                      <m:t>𝑏</m:t>
                    </m:r>
                    <m:r>
                      <a:rPr lang="en-US" sz="1900" b="0" i="1" smtClean="0">
                        <a:latin typeface="Cambria Math" panose="02040503050406030204" pitchFamily="18" charset="0"/>
                        <a:ea typeface="Cambria Math" panose="02040503050406030204" pitchFamily="18" charset="0"/>
                      </a:rPr>
                      <m:t> </m:t>
                    </m:r>
                    <m:r>
                      <a:rPr lang="en-US" sz="1900" b="0" i="1" smtClean="0">
                        <a:latin typeface="Cambria Math" panose="02040503050406030204" pitchFamily="18" charset="0"/>
                        <a:ea typeface="Cambria Math" panose="02040503050406030204" pitchFamily="18" charset="0"/>
                      </a:rPr>
                      <m:t>𝐵</m:t>
                    </m:r>
                    <m:r>
                      <a:rPr lang="en-US" sz="1900" b="0" i="1" smtClean="0">
                        <a:latin typeface="Cambria Math" panose="02040503050406030204" pitchFamily="18" charset="0"/>
                        <a:ea typeface="Cambria Math" panose="02040503050406030204" pitchFamily="18" charset="0"/>
                      </a:rPr>
                      <m:t>+ … → </m:t>
                    </m:r>
                    <m:r>
                      <a:rPr lang="en-US" sz="1900" b="0" i="1" smtClean="0">
                        <a:latin typeface="Cambria Math" panose="02040503050406030204" pitchFamily="18" charset="0"/>
                        <a:ea typeface="Cambria Math" panose="02040503050406030204" pitchFamily="18" charset="0"/>
                      </a:rPr>
                      <m:t>𝑝𝑃</m:t>
                    </m:r>
                    <m:r>
                      <a:rPr lang="en-US" sz="1900" b="0" i="1" smtClean="0">
                        <a:latin typeface="Cambria Math" panose="02040503050406030204" pitchFamily="18" charset="0"/>
                        <a:ea typeface="Cambria Math" panose="02040503050406030204" pitchFamily="18" charset="0"/>
                      </a:rPr>
                      <m:t>+</m:t>
                    </m:r>
                    <m:r>
                      <a:rPr lang="en-US" sz="1900" b="0" i="1" smtClean="0">
                        <a:latin typeface="Cambria Math" panose="02040503050406030204" pitchFamily="18" charset="0"/>
                        <a:ea typeface="Cambria Math" panose="02040503050406030204" pitchFamily="18" charset="0"/>
                      </a:rPr>
                      <m:t>𝑞𝑄</m:t>
                    </m:r>
                    <m:r>
                      <a:rPr lang="en-US" sz="1900" b="0" i="1" smtClean="0">
                        <a:latin typeface="Cambria Math" panose="02040503050406030204" pitchFamily="18" charset="0"/>
                        <a:ea typeface="Cambria Math" panose="02040503050406030204" pitchFamily="18" charset="0"/>
                      </a:rPr>
                      <m:t>+ …</m:t>
                    </m:r>
                  </m:oMath>
                </a14:m>
                <a:endParaRPr lang="en-US" sz="1900" dirty="0"/>
              </a:p>
              <a:p>
                <a:pPr lvl="2"/>
                <a:r>
                  <a:rPr lang="en-US" sz="1900" dirty="0"/>
                  <a:t>rate law:     </a:t>
                </a:r>
                <a14:m>
                  <m:oMath xmlns:m="http://schemas.openxmlformats.org/officeDocument/2006/math">
                    <m:r>
                      <a:rPr lang="en-US" sz="1900" b="0" i="1" smtClean="0">
                        <a:latin typeface="Cambria Math" panose="02040503050406030204" pitchFamily="18" charset="0"/>
                        <a:ea typeface="Cambria Math" panose="02040503050406030204" pitchFamily="18" charset="0"/>
                      </a:rPr>
                      <m:t>𝑣</m:t>
                    </m:r>
                    <m:r>
                      <a:rPr lang="en-US" sz="1900" b="0" i="1" smtClean="0">
                        <a:latin typeface="Cambria Math" panose="02040503050406030204" pitchFamily="18" charset="0"/>
                        <a:ea typeface="Cambria Math" panose="02040503050406030204" pitchFamily="18" charset="0"/>
                      </a:rPr>
                      <m:t>=</m:t>
                    </m:r>
                    <m:r>
                      <a:rPr lang="en-US" sz="1900" b="0" i="1" smtClean="0">
                        <a:latin typeface="Cambria Math" panose="02040503050406030204" pitchFamily="18" charset="0"/>
                        <a:ea typeface="Cambria Math" panose="02040503050406030204" pitchFamily="18" charset="0"/>
                      </a:rPr>
                      <m:t>𝑘</m:t>
                    </m:r>
                    <m:r>
                      <a:rPr lang="en-US" sz="1900" b="0" i="1" smtClean="0">
                        <a:latin typeface="Cambria Math" panose="02040503050406030204" pitchFamily="18" charset="0"/>
                        <a:ea typeface="Cambria Math" panose="02040503050406030204" pitchFamily="18" charset="0"/>
                      </a:rPr>
                      <m:t> </m:t>
                    </m:r>
                    <m:sSup>
                      <m:sSupPr>
                        <m:ctrlPr>
                          <a:rPr lang="en-US" sz="1900" b="0" i="1" smtClean="0">
                            <a:latin typeface="Cambria Math" panose="02040503050406030204" pitchFamily="18" charset="0"/>
                            <a:ea typeface="Cambria Math" panose="02040503050406030204" pitchFamily="18" charset="0"/>
                          </a:rPr>
                        </m:ctrlPr>
                      </m:sSupPr>
                      <m:e>
                        <m:r>
                          <a:rPr lang="en-US" sz="1900" b="0" i="1" smtClean="0">
                            <a:latin typeface="Cambria Math" panose="02040503050406030204" pitchFamily="18" charset="0"/>
                            <a:ea typeface="Cambria Math" panose="02040503050406030204" pitchFamily="18" charset="0"/>
                          </a:rPr>
                          <m:t>𝐴</m:t>
                        </m:r>
                      </m:e>
                      <m:sup>
                        <m:r>
                          <a:rPr lang="en-US" sz="1900" b="0" i="1" smtClean="0">
                            <a:latin typeface="Cambria Math" panose="02040503050406030204" pitchFamily="18" charset="0"/>
                            <a:ea typeface="Cambria Math" panose="02040503050406030204" pitchFamily="18" charset="0"/>
                          </a:rPr>
                          <m:t>𝑎</m:t>
                        </m:r>
                      </m:sup>
                    </m:sSup>
                    <m:sSup>
                      <m:sSupPr>
                        <m:ctrlPr>
                          <a:rPr lang="en-US" sz="1900" b="0" i="1" smtClean="0">
                            <a:latin typeface="Cambria Math" panose="02040503050406030204" pitchFamily="18" charset="0"/>
                            <a:ea typeface="Cambria Math" panose="02040503050406030204" pitchFamily="18" charset="0"/>
                          </a:rPr>
                        </m:ctrlPr>
                      </m:sSupPr>
                      <m:e>
                        <m:r>
                          <a:rPr lang="en-US" sz="1900" b="0" i="1" smtClean="0">
                            <a:latin typeface="Cambria Math" panose="02040503050406030204" pitchFamily="18" charset="0"/>
                            <a:ea typeface="Cambria Math" panose="02040503050406030204" pitchFamily="18" charset="0"/>
                          </a:rPr>
                          <m:t>𝐵</m:t>
                        </m:r>
                      </m:e>
                      <m:sup>
                        <m:r>
                          <a:rPr lang="en-US" sz="1900" b="0" i="1" smtClean="0">
                            <a:latin typeface="Cambria Math" panose="02040503050406030204" pitchFamily="18" charset="0"/>
                            <a:ea typeface="Cambria Math" panose="02040503050406030204" pitchFamily="18" charset="0"/>
                          </a:rPr>
                          <m:t>𝑏</m:t>
                        </m:r>
                      </m:sup>
                    </m:sSup>
                  </m:oMath>
                </a14:m>
                <a:r>
                  <a:rPr lang="en-US" sz="1900" dirty="0"/>
                  <a:t>…</a:t>
                </a:r>
              </a:p>
              <a:p>
                <a:pPr marL="914400" lvl="2" indent="0">
                  <a:buNone/>
                </a:pPr>
                <a:endParaRPr lang="en-US" sz="1800" dirty="0"/>
              </a:p>
              <a:p>
                <a:pPr lvl="1"/>
                <a:r>
                  <a:rPr lang="en-US" sz="2200" dirty="0"/>
                  <a:t>Reversible</a:t>
                </a:r>
                <a:endParaRPr lang="en-US" sz="2000" dirty="0"/>
              </a:p>
              <a:p>
                <a:pPr lvl="2"/>
                <a:r>
                  <a:rPr lang="en-US" sz="1900" dirty="0"/>
                  <a:t>reaction:     </a:t>
                </a:r>
                <a14:m>
                  <m:oMath xmlns:m="http://schemas.openxmlformats.org/officeDocument/2006/math">
                    <m:r>
                      <m:rPr>
                        <m:sty m:val="p"/>
                      </m:rPr>
                      <a:rPr lang="en-US" sz="1900" i="1" smtClean="0">
                        <a:latin typeface="Cambria Math" panose="02040503050406030204" pitchFamily="18" charset="0"/>
                        <a:ea typeface="Cambria Math" panose="02040503050406030204" pitchFamily="18" charset="0"/>
                      </a:rPr>
                      <m:t>a</m:t>
                    </m:r>
                    <m:r>
                      <a:rPr lang="en-US" sz="1900" b="0" i="1" smtClean="0">
                        <a:latin typeface="Cambria Math" panose="02040503050406030204" pitchFamily="18" charset="0"/>
                        <a:ea typeface="Cambria Math" panose="02040503050406030204" pitchFamily="18" charset="0"/>
                      </a:rPr>
                      <m:t> </m:t>
                    </m:r>
                    <m:r>
                      <a:rPr lang="en-US" sz="1900" b="0" i="1" smtClean="0">
                        <a:latin typeface="Cambria Math" panose="02040503050406030204" pitchFamily="18" charset="0"/>
                        <a:ea typeface="Cambria Math" panose="02040503050406030204" pitchFamily="18" charset="0"/>
                      </a:rPr>
                      <m:t>𝐴</m:t>
                    </m:r>
                    <m:r>
                      <a:rPr lang="en-US" sz="1900" b="0" i="1" smtClean="0">
                        <a:latin typeface="Cambria Math" panose="02040503050406030204" pitchFamily="18" charset="0"/>
                        <a:ea typeface="Cambria Math" panose="02040503050406030204" pitchFamily="18" charset="0"/>
                      </a:rPr>
                      <m:t>+</m:t>
                    </m:r>
                    <m:r>
                      <a:rPr lang="en-US" sz="1900" b="0" i="1" smtClean="0">
                        <a:latin typeface="Cambria Math" panose="02040503050406030204" pitchFamily="18" charset="0"/>
                        <a:ea typeface="Cambria Math" panose="02040503050406030204" pitchFamily="18" charset="0"/>
                      </a:rPr>
                      <m:t>𝑏</m:t>
                    </m:r>
                    <m:r>
                      <a:rPr lang="en-US" sz="1900" b="0" i="1" smtClean="0">
                        <a:latin typeface="Cambria Math" panose="02040503050406030204" pitchFamily="18" charset="0"/>
                        <a:ea typeface="Cambria Math" panose="02040503050406030204" pitchFamily="18" charset="0"/>
                      </a:rPr>
                      <m:t> </m:t>
                    </m:r>
                    <m:r>
                      <a:rPr lang="en-US" sz="1900" b="0" i="1" smtClean="0">
                        <a:latin typeface="Cambria Math" panose="02040503050406030204" pitchFamily="18" charset="0"/>
                        <a:ea typeface="Cambria Math" panose="02040503050406030204" pitchFamily="18" charset="0"/>
                      </a:rPr>
                      <m:t>𝐵</m:t>
                    </m:r>
                    <m:r>
                      <a:rPr lang="en-US" sz="1900" b="0" i="1" smtClean="0">
                        <a:latin typeface="Cambria Math" panose="02040503050406030204" pitchFamily="18" charset="0"/>
                        <a:ea typeface="Cambria Math" panose="02040503050406030204" pitchFamily="18" charset="0"/>
                      </a:rPr>
                      <m:t>+ … ⇋ </m:t>
                    </m:r>
                    <m:r>
                      <a:rPr lang="en-US" sz="1900" b="0" i="1" smtClean="0">
                        <a:latin typeface="Cambria Math" panose="02040503050406030204" pitchFamily="18" charset="0"/>
                        <a:ea typeface="Cambria Math" panose="02040503050406030204" pitchFamily="18" charset="0"/>
                      </a:rPr>
                      <m:t>𝑝𝑃</m:t>
                    </m:r>
                    <m:r>
                      <a:rPr lang="en-US" sz="1900" b="0" i="1" smtClean="0">
                        <a:latin typeface="Cambria Math" panose="02040503050406030204" pitchFamily="18" charset="0"/>
                        <a:ea typeface="Cambria Math" panose="02040503050406030204" pitchFamily="18" charset="0"/>
                      </a:rPr>
                      <m:t>+</m:t>
                    </m:r>
                    <m:r>
                      <a:rPr lang="en-US" sz="1900" b="0" i="1" smtClean="0">
                        <a:latin typeface="Cambria Math" panose="02040503050406030204" pitchFamily="18" charset="0"/>
                        <a:ea typeface="Cambria Math" panose="02040503050406030204" pitchFamily="18" charset="0"/>
                      </a:rPr>
                      <m:t>𝑞𝑄</m:t>
                    </m:r>
                    <m:r>
                      <a:rPr lang="en-US" sz="1900" b="0" i="1" smtClean="0">
                        <a:latin typeface="Cambria Math" panose="02040503050406030204" pitchFamily="18" charset="0"/>
                        <a:ea typeface="Cambria Math" panose="02040503050406030204" pitchFamily="18" charset="0"/>
                      </a:rPr>
                      <m:t>+ …</m:t>
                    </m:r>
                  </m:oMath>
                </a14:m>
                <a:endParaRPr lang="en-US" sz="1900" dirty="0"/>
              </a:p>
              <a:p>
                <a:pPr lvl="2"/>
                <a:r>
                  <a:rPr lang="en-US" sz="1900" dirty="0"/>
                  <a:t>rate law:     </a:t>
                </a:r>
                <a14:m>
                  <m:oMath xmlns:m="http://schemas.openxmlformats.org/officeDocument/2006/math">
                    <m:r>
                      <a:rPr lang="en-US" sz="1900" b="0" i="1" smtClean="0">
                        <a:latin typeface="Cambria Math" panose="02040503050406030204" pitchFamily="18" charset="0"/>
                        <a:ea typeface="Cambria Math" panose="02040503050406030204" pitchFamily="18" charset="0"/>
                      </a:rPr>
                      <m:t>𝑣</m:t>
                    </m:r>
                    <m:r>
                      <a:rPr lang="en-US" sz="1900" b="0" i="1" smtClean="0">
                        <a:latin typeface="Cambria Math" panose="02040503050406030204" pitchFamily="18" charset="0"/>
                        <a:ea typeface="Cambria Math" panose="02040503050406030204" pitchFamily="18" charset="0"/>
                      </a:rPr>
                      <m:t>=</m:t>
                    </m:r>
                    <m:sSub>
                      <m:sSubPr>
                        <m:ctrlPr>
                          <a:rPr lang="en-US" sz="1900" b="0" i="1" smtClean="0">
                            <a:latin typeface="Cambria Math" panose="02040503050406030204" pitchFamily="18" charset="0"/>
                            <a:ea typeface="Cambria Math" panose="02040503050406030204" pitchFamily="18" charset="0"/>
                          </a:rPr>
                        </m:ctrlPr>
                      </m:sSubPr>
                      <m:e>
                        <m:r>
                          <a:rPr lang="en-US" sz="1900" b="0" i="1" smtClean="0">
                            <a:latin typeface="Cambria Math" panose="02040503050406030204" pitchFamily="18" charset="0"/>
                            <a:ea typeface="Cambria Math" panose="02040503050406030204" pitchFamily="18" charset="0"/>
                          </a:rPr>
                          <m:t>𝑘</m:t>
                        </m:r>
                      </m:e>
                      <m:sub>
                        <m:r>
                          <a:rPr lang="en-US" sz="1900" b="0" i="1" smtClean="0">
                            <a:latin typeface="Cambria Math" panose="02040503050406030204" pitchFamily="18" charset="0"/>
                            <a:ea typeface="Cambria Math" panose="02040503050406030204" pitchFamily="18" charset="0"/>
                          </a:rPr>
                          <m:t>1</m:t>
                        </m:r>
                      </m:sub>
                    </m:sSub>
                    <m:sSup>
                      <m:sSupPr>
                        <m:ctrlPr>
                          <a:rPr lang="en-US" sz="1900" b="0" i="1" smtClean="0">
                            <a:latin typeface="Cambria Math" panose="02040503050406030204" pitchFamily="18" charset="0"/>
                            <a:ea typeface="Cambria Math" panose="02040503050406030204" pitchFamily="18" charset="0"/>
                          </a:rPr>
                        </m:ctrlPr>
                      </m:sSupPr>
                      <m:e>
                        <m:r>
                          <a:rPr lang="en-US" sz="1900" b="0" i="1" smtClean="0">
                            <a:latin typeface="Cambria Math" panose="02040503050406030204" pitchFamily="18" charset="0"/>
                            <a:ea typeface="Cambria Math" panose="02040503050406030204" pitchFamily="18" charset="0"/>
                          </a:rPr>
                          <m:t>𝐴</m:t>
                        </m:r>
                      </m:e>
                      <m:sup>
                        <m:r>
                          <a:rPr lang="en-US" sz="1900" b="0" i="1" smtClean="0">
                            <a:latin typeface="Cambria Math" panose="02040503050406030204" pitchFamily="18" charset="0"/>
                            <a:ea typeface="Cambria Math" panose="02040503050406030204" pitchFamily="18" charset="0"/>
                          </a:rPr>
                          <m:t>𝑎</m:t>
                        </m:r>
                      </m:sup>
                    </m:sSup>
                    <m:sSup>
                      <m:sSupPr>
                        <m:ctrlPr>
                          <a:rPr lang="en-US" sz="1900" b="0" i="1" smtClean="0">
                            <a:latin typeface="Cambria Math" panose="02040503050406030204" pitchFamily="18" charset="0"/>
                            <a:ea typeface="Cambria Math" panose="02040503050406030204" pitchFamily="18" charset="0"/>
                          </a:rPr>
                        </m:ctrlPr>
                      </m:sSupPr>
                      <m:e>
                        <m:r>
                          <a:rPr lang="en-US" sz="1900" b="0" i="1" smtClean="0">
                            <a:latin typeface="Cambria Math" panose="02040503050406030204" pitchFamily="18" charset="0"/>
                            <a:ea typeface="Cambria Math" panose="02040503050406030204" pitchFamily="18" charset="0"/>
                          </a:rPr>
                          <m:t>𝐵</m:t>
                        </m:r>
                      </m:e>
                      <m:sup>
                        <m:r>
                          <a:rPr lang="en-US" sz="1900" b="0" i="1" smtClean="0">
                            <a:latin typeface="Cambria Math" panose="02040503050406030204" pitchFamily="18" charset="0"/>
                            <a:ea typeface="Cambria Math" panose="02040503050406030204" pitchFamily="18" charset="0"/>
                          </a:rPr>
                          <m:t>𝑏</m:t>
                        </m:r>
                      </m:sup>
                    </m:sSup>
                    <m:r>
                      <a:rPr lang="en-US" sz="1900" b="0" i="1" smtClean="0">
                        <a:latin typeface="Cambria Math" panose="02040503050406030204" pitchFamily="18" charset="0"/>
                        <a:ea typeface="Cambria Math" panose="02040503050406030204" pitchFamily="18" charset="0"/>
                      </a:rPr>
                      <m:t>… −</m:t>
                    </m:r>
                    <m:sSub>
                      <m:sSubPr>
                        <m:ctrlPr>
                          <a:rPr lang="en-US" sz="1900" b="0" i="1" smtClean="0">
                            <a:latin typeface="Cambria Math" panose="02040503050406030204" pitchFamily="18" charset="0"/>
                            <a:ea typeface="Cambria Math" panose="02040503050406030204" pitchFamily="18" charset="0"/>
                          </a:rPr>
                        </m:ctrlPr>
                      </m:sSubPr>
                      <m:e>
                        <m:r>
                          <a:rPr lang="en-US" sz="1900" b="0" i="1" smtClean="0">
                            <a:latin typeface="Cambria Math" panose="02040503050406030204" pitchFamily="18" charset="0"/>
                            <a:ea typeface="Cambria Math" panose="02040503050406030204" pitchFamily="18" charset="0"/>
                          </a:rPr>
                          <m:t>𝑘</m:t>
                        </m:r>
                      </m:e>
                      <m:sub>
                        <m:r>
                          <a:rPr lang="en-US" sz="1900" b="0" i="1" smtClean="0">
                            <a:latin typeface="Cambria Math" panose="02040503050406030204" pitchFamily="18" charset="0"/>
                            <a:ea typeface="Cambria Math" panose="02040503050406030204" pitchFamily="18" charset="0"/>
                          </a:rPr>
                          <m:t>2</m:t>
                        </m:r>
                      </m:sub>
                    </m:sSub>
                    <m:sSup>
                      <m:sSupPr>
                        <m:ctrlPr>
                          <a:rPr lang="en-US" sz="1900" b="0" i="1" smtClean="0">
                            <a:latin typeface="Cambria Math" panose="02040503050406030204" pitchFamily="18" charset="0"/>
                            <a:ea typeface="Cambria Math" panose="02040503050406030204" pitchFamily="18" charset="0"/>
                          </a:rPr>
                        </m:ctrlPr>
                      </m:sSupPr>
                      <m:e>
                        <m:r>
                          <a:rPr lang="en-US" sz="1900" b="0" i="1" smtClean="0">
                            <a:latin typeface="Cambria Math" panose="02040503050406030204" pitchFamily="18" charset="0"/>
                            <a:ea typeface="Cambria Math" panose="02040503050406030204" pitchFamily="18" charset="0"/>
                          </a:rPr>
                          <m:t>𝑃</m:t>
                        </m:r>
                      </m:e>
                      <m:sup>
                        <m:r>
                          <a:rPr lang="en-US" sz="1900" b="0" i="1" smtClean="0">
                            <a:latin typeface="Cambria Math" panose="02040503050406030204" pitchFamily="18" charset="0"/>
                            <a:ea typeface="Cambria Math" panose="02040503050406030204" pitchFamily="18" charset="0"/>
                          </a:rPr>
                          <m:t>𝑝</m:t>
                        </m:r>
                      </m:sup>
                    </m:sSup>
                    <m:sSup>
                      <m:sSupPr>
                        <m:ctrlPr>
                          <a:rPr lang="en-US" sz="1900" b="0" i="1" smtClean="0">
                            <a:latin typeface="Cambria Math" panose="02040503050406030204" pitchFamily="18" charset="0"/>
                            <a:ea typeface="Cambria Math" panose="02040503050406030204" pitchFamily="18" charset="0"/>
                          </a:rPr>
                        </m:ctrlPr>
                      </m:sSupPr>
                      <m:e>
                        <m:r>
                          <a:rPr lang="en-US" sz="1900" b="0" i="1" smtClean="0">
                            <a:latin typeface="Cambria Math" panose="02040503050406030204" pitchFamily="18" charset="0"/>
                            <a:ea typeface="Cambria Math" panose="02040503050406030204" pitchFamily="18" charset="0"/>
                          </a:rPr>
                          <m:t>𝑄</m:t>
                        </m:r>
                      </m:e>
                      <m:sup>
                        <m:r>
                          <a:rPr lang="en-US" sz="1900" b="0" i="1" smtClean="0">
                            <a:latin typeface="Cambria Math" panose="02040503050406030204" pitchFamily="18" charset="0"/>
                            <a:ea typeface="Cambria Math" panose="02040503050406030204" pitchFamily="18" charset="0"/>
                          </a:rPr>
                          <m:t>𝑞</m:t>
                        </m:r>
                      </m:sup>
                    </m:sSup>
                    <m:r>
                      <a:rPr lang="en-US" sz="1900" b="0" i="1" smtClean="0">
                        <a:latin typeface="Cambria Math" panose="02040503050406030204" pitchFamily="18" charset="0"/>
                        <a:ea typeface="Cambria Math" panose="02040503050406030204" pitchFamily="18" charset="0"/>
                      </a:rPr>
                      <m:t>…</m:t>
                    </m:r>
                  </m:oMath>
                </a14:m>
                <a:endParaRPr lang="en-US" sz="1900" dirty="0"/>
              </a:p>
              <a:p>
                <a:pPr lvl="2"/>
                <a:endParaRPr lang="en-US" sz="1400" dirty="0"/>
              </a:p>
              <a:p>
                <a:endParaRPr lang="en-US" sz="1800" dirty="0"/>
              </a:p>
            </p:txBody>
          </p:sp>
        </mc:Choice>
        <mc:Fallback xmlns="">
          <p:sp>
            <p:nvSpPr>
              <p:cNvPr id="3" name="Content Placeholder 2">
                <a:extLst>
                  <a:ext uri="{FF2B5EF4-FFF2-40B4-BE49-F238E27FC236}">
                    <a16:creationId xmlns:a16="http://schemas.microsoft.com/office/drawing/2014/main" id="{15D71E7B-B8E9-7C25-1D8B-7C9C98860BB2}"/>
                  </a:ext>
                </a:extLst>
              </p:cNvPr>
              <p:cNvSpPr>
                <a:spLocks noGrp="1" noRot="1" noChangeAspect="1" noMove="1" noResize="1" noEditPoints="1" noAdjustHandles="1" noChangeArrowheads="1" noChangeShapeType="1" noTextEdit="1"/>
              </p:cNvSpPr>
              <p:nvPr>
                <p:ph idx="1"/>
              </p:nvPr>
            </p:nvSpPr>
            <p:spPr>
              <a:xfrm>
                <a:off x="838200" y="1487424"/>
                <a:ext cx="10515600" cy="4695555"/>
              </a:xfrm>
              <a:blipFill>
                <a:blip r:embed="rId2"/>
                <a:stretch>
                  <a:fillRect l="-696" t="-2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BC44F89-CB3A-D822-CE83-86DCF8F3642E}"/>
                  </a:ext>
                </a:extLst>
              </p:cNvPr>
              <p:cNvSpPr txBox="1"/>
              <p:nvPr/>
            </p:nvSpPr>
            <p:spPr>
              <a:xfrm>
                <a:off x="7364769" y="4105912"/>
                <a:ext cx="3102704" cy="1754326"/>
              </a:xfrm>
              <a:prstGeom prst="rect">
                <a:avLst/>
              </a:prstGeom>
              <a:noFill/>
              <a:ln>
                <a:solidFill>
                  <a:schemeClr val="tx1"/>
                </a:solidFill>
              </a:ln>
            </p:spPr>
            <p:txBody>
              <a:bodyPr wrap="square" rtlCol="0">
                <a:spAutoFit/>
              </a:bodyPr>
              <a:lstStyle/>
              <a:p>
                <a:r>
                  <a:rPr lang="en-US" dirty="0"/>
                  <a:t>Example: Adenylate kinase 2 mediated phosphate transfer</a:t>
                </a:r>
              </a:p>
              <a:p>
                <a:endParaRPr lang="en-US" dirty="0"/>
              </a:p>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2 </m:t>
                      </m:r>
                      <m:r>
                        <a:rPr lang="en-US" sz="1800" b="0" i="1" smtClean="0">
                          <a:latin typeface="Cambria Math" panose="02040503050406030204" pitchFamily="18" charset="0"/>
                          <a:ea typeface="Cambria Math" panose="02040503050406030204" pitchFamily="18" charset="0"/>
                        </a:rPr>
                        <m:t>𝐴𝐷𝑃</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𝐴𝑇𝑃</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𝐴𝑀𝑃</m:t>
                      </m:r>
                    </m:oMath>
                  </m:oMathPara>
                </a14:m>
                <a:endParaRPr lang="en-US" sz="1800" dirty="0"/>
              </a:p>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𝑣</m:t>
                      </m:r>
                      <m:r>
                        <a:rPr lang="en-US" sz="1800" b="0" i="1" smtClean="0">
                          <a:latin typeface="Cambria Math" panose="02040503050406030204" pitchFamily="18" charset="0"/>
                          <a:ea typeface="Cambria Math" panose="02040503050406030204" pitchFamily="18" charset="0"/>
                        </a:rPr>
                        <m:t>=</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𝑘</m:t>
                          </m:r>
                        </m:e>
                        <m:sub>
                          <m:r>
                            <a:rPr lang="en-US" sz="1800" b="0" i="1" smtClean="0">
                              <a:latin typeface="Cambria Math" panose="02040503050406030204" pitchFamily="18" charset="0"/>
                              <a:ea typeface="Cambria Math" panose="02040503050406030204" pitchFamily="18" charset="0"/>
                            </a:rPr>
                            <m:t>1</m:t>
                          </m:r>
                        </m:sub>
                      </m:sSub>
                      <m:r>
                        <a:rPr lang="en-US" sz="1800" b="0" i="1" smtClean="0">
                          <a:latin typeface="Cambria Math" panose="02040503050406030204" pitchFamily="18" charset="0"/>
                          <a:ea typeface="Cambria Math" panose="02040503050406030204" pitchFamily="18" charset="0"/>
                        </a:rPr>
                        <m:t>𝐴𝐷</m:t>
                      </m:r>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𝑃</m:t>
                          </m:r>
                        </m:e>
                        <m:sup>
                          <m:r>
                            <a:rPr lang="en-US" sz="1800" b="0" i="1" smtClean="0">
                              <a:latin typeface="Cambria Math" panose="02040503050406030204" pitchFamily="18" charset="0"/>
                              <a:ea typeface="Cambria Math" panose="02040503050406030204" pitchFamily="18" charset="0"/>
                            </a:rPr>
                            <m:t>2</m:t>
                          </m:r>
                        </m:sup>
                      </m:sSup>
                      <m:r>
                        <a:rPr lang="en-US" sz="1800" b="0" i="1" smtClean="0">
                          <a:latin typeface="Cambria Math" panose="02040503050406030204" pitchFamily="18" charset="0"/>
                          <a:ea typeface="Cambria Math" panose="02040503050406030204" pitchFamily="18" charset="0"/>
                        </a:rPr>
                        <m:t>−</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𝑘</m:t>
                          </m:r>
                        </m:e>
                        <m:sub>
                          <m:r>
                            <a:rPr lang="en-US" sz="1800" b="0" i="1" smtClean="0">
                              <a:latin typeface="Cambria Math" panose="02040503050406030204" pitchFamily="18" charset="0"/>
                              <a:ea typeface="Cambria Math" panose="02040503050406030204" pitchFamily="18" charset="0"/>
                            </a:rPr>
                            <m:t>2</m:t>
                          </m:r>
                        </m:sub>
                      </m:sSub>
                      <m:r>
                        <a:rPr lang="en-US" sz="1800" b="0" i="1" smtClean="0">
                          <a:latin typeface="Cambria Math" panose="02040503050406030204" pitchFamily="18" charset="0"/>
                          <a:ea typeface="Cambria Math" panose="02040503050406030204" pitchFamily="18" charset="0"/>
                        </a:rPr>
                        <m:t>𝐴𝑇𝑃</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𝐴𝑀𝑃</m:t>
                      </m:r>
                    </m:oMath>
                  </m:oMathPara>
                </a14:m>
                <a:endParaRPr lang="en-US" sz="1800" dirty="0"/>
              </a:p>
              <a:p>
                <a:endParaRPr lang="en-US" dirty="0"/>
              </a:p>
            </p:txBody>
          </p:sp>
        </mc:Choice>
        <mc:Fallback xmlns="">
          <p:sp>
            <p:nvSpPr>
              <p:cNvPr id="6" name="TextBox 5">
                <a:extLst>
                  <a:ext uri="{FF2B5EF4-FFF2-40B4-BE49-F238E27FC236}">
                    <a16:creationId xmlns:a16="http://schemas.microsoft.com/office/drawing/2014/main" id="{9BC44F89-CB3A-D822-CE83-86DCF8F3642E}"/>
                  </a:ext>
                </a:extLst>
              </p:cNvPr>
              <p:cNvSpPr txBox="1">
                <a:spLocks noRot="1" noChangeAspect="1" noMove="1" noResize="1" noEditPoints="1" noAdjustHandles="1" noChangeArrowheads="1" noChangeShapeType="1" noTextEdit="1"/>
              </p:cNvSpPr>
              <p:nvPr/>
            </p:nvSpPr>
            <p:spPr>
              <a:xfrm>
                <a:off x="7364769" y="4105912"/>
                <a:ext cx="3102704" cy="1754326"/>
              </a:xfrm>
              <a:prstGeom prst="rect">
                <a:avLst/>
              </a:prstGeom>
              <a:blipFill>
                <a:blip r:embed="rId3"/>
                <a:stretch>
                  <a:fillRect l="-1370" t="-1730"/>
                </a:stretch>
              </a:blipFill>
              <a:ln>
                <a:solidFill>
                  <a:schemeClr val="tx1"/>
                </a:solidFill>
              </a:ln>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28955B1-6B88-7B55-A35F-2B7D8A61D34D}"/>
              </a:ext>
            </a:extLst>
          </p:cNvPr>
          <p:cNvSpPr>
            <a:spLocks noGrp="1"/>
          </p:cNvSpPr>
          <p:nvPr>
            <p:ph type="sldNum" sz="quarter" idx="12"/>
          </p:nvPr>
        </p:nvSpPr>
        <p:spPr/>
        <p:txBody>
          <a:bodyPr/>
          <a:lstStyle/>
          <a:p>
            <a:fld id="{76F1F206-DE6D-4580-A46E-D4E80C8355ED}" type="slidenum">
              <a:rPr lang="en-US" smtClean="0"/>
              <a:t>2</a:t>
            </a:fld>
            <a:endParaRPr lang="en-US"/>
          </a:p>
        </p:txBody>
      </p:sp>
    </p:spTree>
    <p:extLst>
      <p:ext uri="{BB962C8B-B14F-4D97-AF65-F5344CB8AC3E}">
        <p14:creationId xmlns:p14="http://schemas.microsoft.com/office/powerpoint/2010/main" val="3329651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0560" y="304801"/>
            <a:ext cx="10789920" cy="1470025"/>
          </a:xfrm>
        </p:spPr>
        <p:txBody>
          <a:bodyPr>
            <a:normAutofit fontScale="90000"/>
          </a:bodyPr>
          <a:lstStyle/>
          <a:p>
            <a:r>
              <a:rPr lang="en-US" dirty="0"/>
              <a:t>Sigmoid responses arise from cooperative interactions</a:t>
            </a:r>
          </a:p>
        </p:txBody>
      </p:sp>
      <p:sp>
        <p:nvSpPr>
          <p:cNvPr id="6" name="TextBox 5"/>
          <p:cNvSpPr txBox="1"/>
          <p:nvPr/>
        </p:nvSpPr>
        <p:spPr>
          <a:xfrm>
            <a:off x="2025202" y="2057401"/>
            <a:ext cx="7728398" cy="830997"/>
          </a:xfrm>
          <a:prstGeom prst="rect">
            <a:avLst/>
          </a:prstGeom>
          <a:noFill/>
        </p:spPr>
        <p:txBody>
          <a:bodyPr wrap="none" rtlCol="0">
            <a:spAutoFit/>
          </a:bodyPr>
          <a:lstStyle/>
          <a:p>
            <a:r>
              <a:rPr lang="en-US" sz="2400" dirty="0"/>
              <a:t>Binding at one site results in changes in the binding affinities</a:t>
            </a:r>
          </a:p>
          <a:p>
            <a:r>
              <a:rPr lang="en-US" sz="2400" dirty="0"/>
              <a:t>at the remaining sites. </a:t>
            </a:r>
          </a:p>
        </p:txBody>
      </p:sp>
      <p:sp>
        <p:nvSpPr>
          <p:cNvPr id="7" name="Oval 6"/>
          <p:cNvSpPr/>
          <p:nvPr/>
        </p:nvSpPr>
        <p:spPr>
          <a:xfrm>
            <a:off x="3124200" y="3276600"/>
            <a:ext cx="1219200" cy="12192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Oval 7"/>
          <p:cNvSpPr/>
          <p:nvPr/>
        </p:nvSpPr>
        <p:spPr>
          <a:xfrm>
            <a:off x="1905000" y="3276600"/>
            <a:ext cx="1219200" cy="12192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Oval 8"/>
          <p:cNvSpPr/>
          <p:nvPr/>
        </p:nvSpPr>
        <p:spPr>
          <a:xfrm>
            <a:off x="3124200" y="4495800"/>
            <a:ext cx="1219200" cy="12192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Oval 9"/>
          <p:cNvSpPr/>
          <p:nvPr/>
        </p:nvSpPr>
        <p:spPr>
          <a:xfrm>
            <a:off x="1905000" y="4495800"/>
            <a:ext cx="1219200" cy="12192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Rounded Rectangle 10"/>
          <p:cNvSpPr/>
          <p:nvPr/>
        </p:nvSpPr>
        <p:spPr>
          <a:xfrm>
            <a:off x="2343150" y="3352800"/>
            <a:ext cx="381000" cy="2286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2" name="Rounded Rectangle 11"/>
          <p:cNvSpPr/>
          <p:nvPr/>
        </p:nvSpPr>
        <p:spPr>
          <a:xfrm>
            <a:off x="3543300" y="3352800"/>
            <a:ext cx="381000" cy="2286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3" name="Rounded Rectangle 12"/>
          <p:cNvSpPr/>
          <p:nvPr/>
        </p:nvSpPr>
        <p:spPr>
          <a:xfrm>
            <a:off x="2352675" y="5410200"/>
            <a:ext cx="381000" cy="2286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4" name="Rounded Rectangle 13"/>
          <p:cNvSpPr/>
          <p:nvPr/>
        </p:nvSpPr>
        <p:spPr>
          <a:xfrm>
            <a:off x="3581400" y="5410200"/>
            <a:ext cx="381000" cy="2286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5" name="Oval 14"/>
          <p:cNvSpPr/>
          <p:nvPr/>
        </p:nvSpPr>
        <p:spPr>
          <a:xfrm>
            <a:off x="7315200" y="3276600"/>
            <a:ext cx="1219200" cy="12192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Oval 15"/>
          <p:cNvSpPr/>
          <p:nvPr/>
        </p:nvSpPr>
        <p:spPr>
          <a:xfrm>
            <a:off x="6096000" y="3276600"/>
            <a:ext cx="1219200" cy="12192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Oval 16"/>
          <p:cNvSpPr/>
          <p:nvPr/>
        </p:nvSpPr>
        <p:spPr>
          <a:xfrm>
            <a:off x="7315200" y="4495800"/>
            <a:ext cx="1219200" cy="12192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8" name="Oval 17"/>
          <p:cNvSpPr/>
          <p:nvPr/>
        </p:nvSpPr>
        <p:spPr>
          <a:xfrm>
            <a:off x="6096000" y="4495800"/>
            <a:ext cx="1219200" cy="12192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9" name="Rounded Rectangle 18"/>
          <p:cNvSpPr/>
          <p:nvPr/>
        </p:nvSpPr>
        <p:spPr>
          <a:xfrm>
            <a:off x="6534150" y="3352800"/>
            <a:ext cx="381000"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7734300" y="3352800"/>
            <a:ext cx="381000" cy="2286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1" name="Rounded Rectangle 20"/>
          <p:cNvSpPr/>
          <p:nvPr/>
        </p:nvSpPr>
        <p:spPr>
          <a:xfrm>
            <a:off x="6543675" y="5410200"/>
            <a:ext cx="381000" cy="2286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2" name="Rounded Rectangle 21"/>
          <p:cNvSpPr/>
          <p:nvPr/>
        </p:nvSpPr>
        <p:spPr>
          <a:xfrm>
            <a:off x="7772400" y="5410200"/>
            <a:ext cx="381000" cy="2286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24" name="Straight Arrow Connector 23"/>
          <p:cNvCxnSpPr/>
          <p:nvPr/>
        </p:nvCxnSpPr>
        <p:spPr>
          <a:xfrm>
            <a:off x="4724400" y="4343400"/>
            <a:ext cx="9144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Straight Arrow Connector 25"/>
          <p:cNvCxnSpPr/>
          <p:nvPr/>
        </p:nvCxnSpPr>
        <p:spPr>
          <a:xfrm>
            <a:off x="7086600" y="3886200"/>
            <a:ext cx="4572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p:nvPr/>
        </p:nvCxnSpPr>
        <p:spPr>
          <a:xfrm rot="5400000">
            <a:off x="6477794" y="4571206"/>
            <a:ext cx="4572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9" name="Straight Arrow Connector 28"/>
          <p:cNvCxnSpPr/>
          <p:nvPr/>
        </p:nvCxnSpPr>
        <p:spPr>
          <a:xfrm rot="5400000">
            <a:off x="7695406" y="4571206"/>
            <a:ext cx="4572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5" name="Slide Number Placeholder 24"/>
          <p:cNvSpPr>
            <a:spLocks noGrp="1"/>
          </p:cNvSpPr>
          <p:nvPr>
            <p:ph type="sldNum" sz="quarter" idx="12"/>
          </p:nvPr>
        </p:nvSpPr>
        <p:spPr/>
        <p:txBody>
          <a:bodyPr/>
          <a:lstStyle/>
          <a:p>
            <a:fld id="{FE51E7F3-F707-4D28-8DB2-1843D63282DF}"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1520" y="228601"/>
            <a:ext cx="10192512" cy="1069975"/>
          </a:xfrm>
        </p:spPr>
        <p:txBody>
          <a:bodyPr>
            <a:normAutofit/>
          </a:bodyPr>
          <a:lstStyle/>
          <a:p>
            <a:r>
              <a:rPr lang="en-US" dirty="0"/>
              <a:t>Hill Equation – Simplest Model</a:t>
            </a:r>
          </a:p>
        </p:txBody>
      </p:sp>
      <p:pic>
        <p:nvPicPr>
          <p:cNvPr id="19462" name="Picture 6"/>
          <p:cNvPicPr>
            <a:picLocks noChangeAspect="1" noChangeArrowheads="1"/>
          </p:cNvPicPr>
          <p:nvPr/>
        </p:nvPicPr>
        <p:blipFill>
          <a:blip r:embed="rId3"/>
          <a:srcRect/>
          <a:stretch>
            <a:fillRect/>
          </a:stretch>
        </p:blipFill>
        <p:spPr bwMode="auto">
          <a:xfrm>
            <a:off x="8062912" y="2845460"/>
            <a:ext cx="1995488" cy="2183741"/>
          </a:xfrm>
          <a:prstGeom prst="rect">
            <a:avLst/>
          </a:prstGeom>
          <a:noFill/>
          <a:ln w="9525">
            <a:noFill/>
            <a:miter lim="800000"/>
            <a:headEnd/>
            <a:tailEnd/>
          </a:ln>
          <a:effectLst/>
        </p:spPr>
      </p:pic>
      <p:pic>
        <p:nvPicPr>
          <p:cNvPr id="20482" name="Picture 2"/>
          <p:cNvPicPr>
            <a:picLocks noChangeAspect="1" noChangeArrowheads="1"/>
          </p:cNvPicPr>
          <p:nvPr/>
        </p:nvPicPr>
        <p:blipFill>
          <a:blip r:embed="rId4"/>
          <a:srcRect/>
          <a:stretch>
            <a:fillRect/>
          </a:stretch>
        </p:blipFill>
        <p:spPr bwMode="auto">
          <a:xfrm>
            <a:off x="2362200" y="1905000"/>
            <a:ext cx="3905250" cy="762000"/>
          </a:xfrm>
          <a:prstGeom prst="rect">
            <a:avLst/>
          </a:prstGeom>
          <a:noFill/>
          <a:ln w="9525">
            <a:noFill/>
            <a:miter lim="800000"/>
            <a:headEnd/>
            <a:tailEnd/>
          </a:ln>
          <a:effectLst/>
        </p:spPr>
      </p:pic>
      <p:pic>
        <p:nvPicPr>
          <p:cNvPr id="20483" name="Picture 3"/>
          <p:cNvPicPr>
            <a:picLocks noChangeAspect="1" noChangeArrowheads="1"/>
          </p:cNvPicPr>
          <p:nvPr/>
        </p:nvPicPr>
        <p:blipFill>
          <a:blip r:embed="rId5"/>
          <a:srcRect/>
          <a:stretch>
            <a:fillRect/>
          </a:stretch>
        </p:blipFill>
        <p:spPr bwMode="auto">
          <a:xfrm>
            <a:off x="2895600" y="3429000"/>
            <a:ext cx="2971800" cy="1257300"/>
          </a:xfrm>
          <a:prstGeom prst="rect">
            <a:avLst/>
          </a:prstGeom>
          <a:noFill/>
          <a:ln w="9525">
            <a:noFill/>
            <a:miter lim="800000"/>
            <a:headEnd/>
            <a:tailEnd/>
          </a:ln>
          <a:effectLst/>
        </p:spPr>
      </p:pic>
      <p:sp>
        <p:nvSpPr>
          <p:cNvPr id="24" name="TextBox 23"/>
          <p:cNvSpPr txBox="1"/>
          <p:nvPr/>
        </p:nvSpPr>
        <p:spPr>
          <a:xfrm>
            <a:off x="2362200" y="2895601"/>
            <a:ext cx="3661900" cy="461665"/>
          </a:xfrm>
          <a:prstGeom prst="rect">
            <a:avLst/>
          </a:prstGeom>
          <a:noFill/>
        </p:spPr>
        <p:txBody>
          <a:bodyPr wrap="none" rtlCol="0">
            <a:spAutoFit/>
          </a:bodyPr>
          <a:lstStyle/>
          <a:p>
            <a:r>
              <a:rPr lang="en-US" sz="2400" dirty="0"/>
              <a:t>Assuming Rapid Equilibrium</a:t>
            </a:r>
          </a:p>
        </p:txBody>
      </p:sp>
      <p:pic>
        <p:nvPicPr>
          <p:cNvPr id="20484" name="Picture 4"/>
          <p:cNvPicPr>
            <a:picLocks noChangeAspect="1" noChangeArrowheads="1"/>
          </p:cNvPicPr>
          <p:nvPr/>
        </p:nvPicPr>
        <p:blipFill>
          <a:blip r:embed="rId6"/>
          <a:srcRect/>
          <a:stretch>
            <a:fillRect/>
          </a:stretch>
        </p:blipFill>
        <p:spPr bwMode="auto">
          <a:xfrm>
            <a:off x="1981200" y="4876800"/>
            <a:ext cx="1866900" cy="400050"/>
          </a:xfrm>
          <a:prstGeom prst="rect">
            <a:avLst/>
          </a:prstGeom>
          <a:noFill/>
          <a:ln w="9525">
            <a:noFill/>
            <a:miter lim="800000"/>
            <a:headEnd/>
            <a:tailEnd/>
          </a:ln>
          <a:effectLst/>
        </p:spPr>
      </p:pic>
      <p:pic>
        <p:nvPicPr>
          <p:cNvPr id="20485" name="Picture 5"/>
          <p:cNvPicPr>
            <a:picLocks noChangeAspect="1" noChangeArrowheads="1"/>
          </p:cNvPicPr>
          <p:nvPr/>
        </p:nvPicPr>
        <p:blipFill>
          <a:blip r:embed="rId7"/>
          <a:srcRect/>
          <a:stretch>
            <a:fillRect/>
          </a:stretch>
        </p:blipFill>
        <p:spPr bwMode="auto">
          <a:xfrm>
            <a:off x="3124201" y="5486401"/>
            <a:ext cx="2771775" cy="971133"/>
          </a:xfrm>
          <a:prstGeom prst="rect">
            <a:avLst/>
          </a:prstGeom>
          <a:noFill/>
          <a:ln w="9525">
            <a:noFill/>
            <a:miter lim="800000"/>
            <a:headEnd/>
            <a:tailEnd/>
          </a:ln>
          <a:effectLst/>
        </p:spPr>
      </p:pic>
      <p:sp>
        <p:nvSpPr>
          <p:cNvPr id="28" name="Striped Right Arrow 27"/>
          <p:cNvSpPr/>
          <p:nvPr/>
        </p:nvSpPr>
        <p:spPr>
          <a:xfrm>
            <a:off x="6172200" y="5638800"/>
            <a:ext cx="1066800" cy="609600"/>
          </a:xfrm>
          <a:prstGeom prst="striped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TextBox 10"/>
          <p:cNvSpPr txBox="1"/>
          <p:nvPr/>
        </p:nvSpPr>
        <p:spPr>
          <a:xfrm>
            <a:off x="1905000" y="1295401"/>
            <a:ext cx="8001806" cy="461665"/>
          </a:xfrm>
          <a:prstGeom prst="rect">
            <a:avLst/>
          </a:prstGeom>
          <a:noFill/>
        </p:spPr>
        <p:txBody>
          <a:bodyPr wrap="none" rtlCol="0">
            <a:spAutoFit/>
          </a:bodyPr>
          <a:lstStyle/>
          <a:p>
            <a:r>
              <a:rPr lang="en-US" sz="2400" dirty="0"/>
              <a:t>We assume that the ligands bind simultaneously (unrealistic!): </a:t>
            </a:r>
          </a:p>
        </p:txBody>
      </p:sp>
      <p:sp>
        <p:nvSpPr>
          <p:cNvPr id="12" name="Slide Number Placeholder 11"/>
          <p:cNvSpPr>
            <a:spLocks noGrp="1"/>
          </p:cNvSpPr>
          <p:nvPr>
            <p:ph type="sldNum" sz="quarter" idx="12"/>
          </p:nvPr>
        </p:nvSpPr>
        <p:spPr/>
        <p:txBody>
          <a:bodyPr/>
          <a:lstStyle/>
          <a:p>
            <a:fld id="{FE51E7F3-F707-4D28-8DB2-1843D63282DF}" type="slidenum">
              <a:rPr lang="en-US" smtClean="0"/>
              <a:pPr/>
              <a:t>21</a:t>
            </a:fld>
            <a:endParaRPr lang="en-US"/>
          </a:p>
        </p:txBody>
      </p:sp>
      <p:pic>
        <p:nvPicPr>
          <p:cNvPr id="3" name="Picture 2">
            <a:extLst>
              <a:ext uri="{FF2B5EF4-FFF2-40B4-BE49-F238E27FC236}">
                <a16:creationId xmlns:a16="http://schemas.microsoft.com/office/drawing/2014/main" id="{C96CDB1A-7136-31A6-BAC0-6FC8CB0BF879}"/>
              </a:ext>
            </a:extLst>
          </p:cNvPr>
          <p:cNvPicPr>
            <a:picLocks noChangeAspect="1"/>
          </p:cNvPicPr>
          <p:nvPr/>
        </p:nvPicPr>
        <p:blipFill>
          <a:blip r:embed="rId8"/>
          <a:stretch>
            <a:fillRect/>
          </a:stretch>
        </p:blipFill>
        <p:spPr>
          <a:xfrm>
            <a:off x="7565013" y="5601192"/>
            <a:ext cx="2091173" cy="7415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TP_tmp.png"/>
          <p:cNvPicPr>
            <a:picLocks noChangeAspect="1"/>
          </p:cNvPicPr>
          <p:nvPr>
            <p:custDataLst>
              <p:tags r:id="rId1"/>
            </p:custDataLst>
          </p:nvPr>
        </p:nvPicPr>
        <p:blipFill>
          <a:blip r:embed="rId4"/>
          <a:stretch>
            <a:fillRect/>
          </a:stretch>
        </p:blipFill>
        <p:spPr bwMode="auto">
          <a:xfrm>
            <a:off x="1922028" y="5486400"/>
            <a:ext cx="2573773" cy="914400"/>
          </a:xfrm>
          <a:prstGeom prst="rect">
            <a:avLst/>
          </a:prstGeom>
          <a:noFill/>
          <a:ln/>
          <a:effectLst/>
        </p:spPr>
      </p:pic>
      <p:sp>
        <p:nvSpPr>
          <p:cNvPr id="2" name="Title 1"/>
          <p:cNvSpPr>
            <a:spLocks noGrp="1"/>
          </p:cNvSpPr>
          <p:nvPr>
            <p:ph type="ctrTitle"/>
          </p:nvPr>
        </p:nvSpPr>
        <p:spPr>
          <a:xfrm>
            <a:off x="2133600" y="228601"/>
            <a:ext cx="7772400" cy="1069975"/>
          </a:xfrm>
        </p:spPr>
        <p:txBody>
          <a:bodyPr/>
          <a:lstStyle/>
          <a:p>
            <a:r>
              <a:rPr lang="en-US" dirty="0"/>
              <a:t>Hill Coefficient </a:t>
            </a:r>
          </a:p>
        </p:txBody>
      </p:sp>
      <p:pic>
        <p:nvPicPr>
          <p:cNvPr id="21506" name="Picture 2"/>
          <p:cNvPicPr>
            <a:picLocks noChangeAspect="1" noChangeArrowheads="1"/>
          </p:cNvPicPr>
          <p:nvPr/>
        </p:nvPicPr>
        <p:blipFill>
          <a:blip r:embed="rId5"/>
          <a:srcRect/>
          <a:stretch>
            <a:fillRect/>
          </a:stretch>
        </p:blipFill>
        <p:spPr bwMode="auto">
          <a:xfrm>
            <a:off x="741963" y="1226760"/>
            <a:ext cx="4896837" cy="3618290"/>
          </a:xfrm>
          <a:prstGeom prst="rect">
            <a:avLst/>
          </a:prstGeom>
          <a:noFill/>
          <a:ln w="9525">
            <a:noFill/>
            <a:miter lim="800000"/>
            <a:headEnd/>
            <a:tailEnd/>
          </a:ln>
          <a:effectLst/>
        </p:spPr>
      </p:pic>
      <p:sp>
        <p:nvSpPr>
          <p:cNvPr id="12" name="Oval 11"/>
          <p:cNvSpPr/>
          <p:nvPr/>
        </p:nvSpPr>
        <p:spPr>
          <a:xfrm>
            <a:off x="4191000" y="5410200"/>
            <a:ext cx="381000" cy="3810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4" name="Straight Arrow Connector 13"/>
          <p:cNvCxnSpPr/>
          <p:nvPr/>
        </p:nvCxnSpPr>
        <p:spPr>
          <a:xfrm rot="10800000">
            <a:off x="4648200" y="5562600"/>
            <a:ext cx="5334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5181601" y="5329536"/>
            <a:ext cx="2006703" cy="461665"/>
          </a:xfrm>
          <a:prstGeom prst="rect">
            <a:avLst/>
          </a:prstGeom>
          <a:noFill/>
        </p:spPr>
        <p:txBody>
          <a:bodyPr wrap="none" rtlCol="0">
            <a:spAutoFit/>
          </a:bodyPr>
          <a:lstStyle/>
          <a:p>
            <a:r>
              <a:rPr lang="en-US" sz="2400" dirty="0"/>
              <a:t>Hill Coefficient</a:t>
            </a:r>
          </a:p>
        </p:txBody>
      </p:sp>
      <p:sp>
        <p:nvSpPr>
          <p:cNvPr id="13" name="TextBox 12"/>
          <p:cNvSpPr txBox="1"/>
          <p:nvPr/>
        </p:nvSpPr>
        <p:spPr>
          <a:xfrm>
            <a:off x="5715001" y="1447800"/>
            <a:ext cx="4244495" cy="3416320"/>
          </a:xfrm>
          <a:prstGeom prst="rect">
            <a:avLst/>
          </a:prstGeom>
          <a:noFill/>
        </p:spPr>
        <p:txBody>
          <a:bodyPr wrap="none" rtlCol="0">
            <a:spAutoFit/>
          </a:bodyPr>
          <a:lstStyle/>
          <a:p>
            <a:r>
              <a:rPr lang="en-US" sz="2400" dirty="0"/>
              <a:t>The Hill Coefficient, n, describes </a:t>
            </a:r>
          </a:p>
          <a:p>
            <a:r>
              <a:rPr lang="en-US" sz="2400" dirty="0"/>
              <a:t>the degree of cooperativity. </a:t>
            </a:r>
          </a:p>
          <a:p>
            <a:endParaRPr lang="en-US" sz="2400" dirty="0"/>
          </a:p>
          <a:p>
            <a:r>
              <a:rPr lang="en-US" sz="2400" dirty="0"/>
              <a:t>If n = 1, the equation reverts</a:t>
            </a:r>
          </a:p>
          <a:p>
            <a:r>
              <a:rPr lang="en-US" sz="2400" dirty="0"/>
              <a:t>to a simple hyperbolic response.</a:t>
            </a:r>
          </a:p>
          <a:p>
            <a:endParaRPr lang="en-US" sz="2400" dirty="0"/>
          </a:p>
          <a:p>
            <a:r>
              <a:rPr lang="en-US" sz="2400" dirty="0"/>
              <a:t>n &gt; 1 : </a:t>
            </a:r>
            <a:r>
              <a:rPr lang="en-US" sz="2400" dirty="0">
                <a:solidFill>
                  <a:srgbClr val="FF0000"/>
                </a:solidFill>
              </a:rPr>
              <a:t>Positive Cooperativity</a:t>
            </a:r>
          </a:p>
          <a:p>
            <a:r>
              <a:rPr lang="en-US" sz="2400" dirty="0"/>
              <a:t>n = 1 : </a:t>
            </a:r>
            <a:r>
              <a:rPr lang="en-US" sz="2400" dirty="0">
                <a:solidFill>
                  <a:srgbClr val="FF0000"/>
                </a:solidFill>
              </a:rPr>
              <a:t>No Cooperativity</a:t>
            </a:r>
          </a:p>
          <a:p>
            <a:r>
              <a:rPr lang="en-US" sz="2400" dirty="0"/>
              <a:t>n &lt; 1 : </a:t>
            </a:r>
            <a:r>
              <a:rPr lang="en-US" sz="2400" dirty="0">
                <a:solidFill>
                  <a:srgbClr val="FF0000"/>
                </a:solidFill>
              </a:rPr>
              <a:t>Negative Cooperativity</a:t>
            </a:r>
          </a:p>
        </p:txBody>
      </p:sp>
      <p:sp>
        <p:nvSpPr>
          <p:cNvPr id="9" name="Slide Number Placeholder 8"/>
          <p:cNvSpPr>
            <a:spLocks noGrp="1"/>
          </p:cNvSpPr>
          <p:nvPr>
            <p:ph type="sldNum" sz="quarter" idx="12"/>
          </p:nvPr>
        </p:nvSpPr>
        <p:spPr/>
        <p:txBody>
          <a:bodyPr/>
          <a:lstStyle/>
          <a:p>
            <a:fld id="{FE51E7F3-F707-4D28-8DB2-1843D63282DF}"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228601"/>
            <a:ext cx="7772400" cy="1069975"/>
          </a:xfrm>
        </p:spPr>
        <p:txBody>
          <a:bodyPr/>
          <a:lstStyle/>
          <a:p>
            <a:r>
              <a:rPr lang="en-US" dirty="0"/>
              <a:t>Hill Equation</a:t>
            </a:r>
          </a:p>
        </p:txBody>
      </p:sp>
      <p:sp>
        <p:nvSpPr>
          <p:cNvPr id="6" name="TextBox 5"/>
          <p:cNvSpPr txBox="1"/>
          <p:nvPr/>
        </p:nvSpPr>
        <p:spPr>
          <a:xfrm>
            <a:off x="1752601" y="1752600"/>
            <a:ext cx="8976360" cy="3785652"/>
          </a:xfrm>
          <a:prstGeom prst="rect">
            <a:avLst/>
          </a:prstGeom>
          <a:noFill/>
        </p:spPr>
        <p:txBody>
          <a:bodyPr wrap="square" rtlCol="0">
            <a:spAutoFit/>
          </a:bodyPr>
          <a:lstStyle/>
          <a:p>
            <a:r>
              <a:rPr lang="en-US" sz="2400" dirty="0"/>
              <a:t>What is wrong with the Hill equation?</a:t>
            </a:r>
          </a:p>
          <a:p>
            <a:endParaRPr lang="en-US" sz="2400" dirty="0"/>
          </a:p>
          <a:p>
            <a:pPr marL="457200" indent="-457200">
              <a:buAutoNum type="arabicPeriod"/>
            </a:pPr>
            <a:r>
              <a:rPr lang="en-US" sz="2400" dirty="0"/>
              <a:t>The underlying model is unrealistic (assuming this is important)</a:t>
            </a:r>
          </a:p>
          <a:p>
            <a:pPr marL="457200" indent="-457200">
              <a:buAutoNum type="arabicPeriod"/>
            </a:pPr>
            <a:endParaRPr lang="en-US" sz="2400" dirty="0"/>
          </a:p>
          <a:p>
            <a:pPr marL="457200" indent="-457200">
              <a:buAutoNum type="arabicPeriod"/>
            </a:pPr>
            <a:r>
              <a:rPr lang="en-US" sz="2400" dirty="0"/>
              <a:t>It’s a dead-end, no flexibility, one can’t add additional effectors</a:t>
            </a:r>
          </a:p>
          <a:p>
            <a:pPr marL="457200" indent="-457200"/>
            <a:r>
              <a:rPr lang="en-US" sz="2400" dirty="0"/>
              <a:t>	such as </a:t>
            </a:r>
            <a:r>
              <a:rPr lang="en-US" sz="2400" dirty="0">
                <a:solidFill>
                  <a:srgbClr val="FF0000"/>
                </a:solidFill>
              </a:rPr>
              <a:t>inhibitors</a:t>
            </a:r>
            <a:r>
              <a:rPr lang="en-US" sz="2400" dirty="0"/>
              <a:t> or </a:t>
            </a:r>
            <a:r>
              <a:rPr lang="en-US" sz="2400" dirty="0">
                <a:solidFill>
                  <a:srgbClr val="FF0000"/>
                </a:solidFill>
              </a:rPr>
              <a:t>activators</a:t>
            </a:r>
            <a:r>
              <a:rPr lang="en-US" sz="2400" dirty="0"/>
              <a:t>.</a:t>
            </a:r>
          </a:p>
          <a:p>
            <a:pPr marL="457200" indent="-457200"/>
            <a:endParaRPr lang="en-US" sz="2400" dirty="0"/>
          </a:p>
          <a:p>
            <a:r>
              <a:rPr lang="en-US" sz="2400" dirty="0"/>
              <a:t>Some researchers feel that the underlying model is so unrealistic that the Hill equation should be considered an empirical result.</a:t>
            </a:r>
          </a:p>
          <a:p>
            <a:endParaRPr lang="en-US" sz="2400" dirty="0"/>
          </a:p>
        </p:txBody>
      </p:sp>
      <p:sp>
        <p:nvSpPr>
          <p:cNvPr id="4" name="Slide Number Placeholder 3"/>
          <p:cNvSpPr>
            <a:spLocks noGrp="1"/>
          </p:cNvSpPr>
          <p:nvPr>
            <p:ph type="sldNum" sz="quarter" idx="12"/>
          </p:nvPr>
        </p:nvSpPr>
        <p:spPr/>
        <p:txBody>
          <a:bodyPr/>
          <a:lstStyle/>
          <a:p>
            <a:fld id="{FE51E7F3-F707-4D28-8DB2-1843D63282DF}"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0033CC"/>
              </a:buClr>
              <a:buSzPts val="5400"/>
              <a:buFont typeface="Calibri"/>
              <a:buNone/>
            </a:pPr>
            <a:r>
              <a:rPr lang="en-US" sz="5400" b="1" dirty="0">
                <a:solidFill>
                  <a:srgbClr val="0033CC"/>
                </a:solidFill>
              </a:rPr>
              <a:t>Exercises 1, 2, and 3</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33CC"/>
              </a:buClr>
              <a:buSzPts val="4400"/>
              <a:buFont typeface="Calibri"/>
              <a:buNone/>
            </a:pPr>
            <a:r>
              <a:rPr lang="en-US" b="1" dirty="0">
                <a:solidFill>
                  <a:srgbClr val="0033CC"/>
                </a:solidFill>
              </a:rPr>
              <a:t>Exercise 1a</a:t>
            </a:r>
            <a:endParaRPr dirty="0"/>
          </a:p>
        </p:txBody>
      </p:sp>
      <p:pic>
        <p:nvPicPr>
          <p:cNvPr id="91" name="Google Shape;91;p2"/>
          <p:cNvPicPr preferRelativeResize="0"/>
          <p:nvPr/>
        </p:nvPicPr>
        <p:blipFill rotWithShape="1">
          <a:blip r:embed="rId3">
            <a:alphaModFix/>
          </a:blip>
          <a:srcRect/>
          <a:stretch/>
        </p:blipFill>
        <p:spPr>
          <a:xfrm>
            <a:off x="2472285" y="5010793"/>
            <a:ext cx="6525536" cy="1552792"/>
          </a:xfrm>
          <a:prstGeom prst="rect">
            <a:avLst/>
          </a:prstGeom>
          <a:noFill/>
          <a:ln>
            <a:noFill/>
          </a:ln>
        </p:spPr>
      </p:pic>
      <p:sp>
        <p:nvSpPr>
          <p:cNvPr id="92" name="Google Shape;92;p2"/>
          <p:cNvSpPr txBox="1"/>
          <p:nvPr/>
        </p:nvSpPr>
        <p:spPr>
          <a:xfrm>
            <a:off x="838200" y="1482141"/>
            <a:ext cx="9109353" cy="35393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cap="none" dirty="0">
                <a:solidFill>
                  <a:schemeClr val="dk1"/>
                </a:solidFill>
                <a:latin typeface="Calibri"/>
                <a:ea typeface="Calibri"/>
                <a:cs typeface="Calibri"/>
                <a:sym typeface="Calibri"/>
              </a:rPr>
              <a:t>Build a model to simulate simple irreversible enzyme action.</a:t>
            </a:r>
            <a:endParaRPr dirty="0"/>
          </a:p>
          <a:p>
            <a:pPr marL="0" marR="0" lvl="0" indent="0" algn="l" rtl="0">
              <a:spcBef>
                <a:spcPts val="0"/>
              </a:spcBef>
              <a:spcAft>
                <a:spcPts val="0"/>
              </a:spcAft>
              <a:buNone/>
            </a:pPr>
            <a:endParaRPr sz="2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dirty="0">
                <a:solidFill>
                  <a:schemeClr val="dk1"/>
                </a:solidFill>
                <a:latin typeface="Calibri"/>
                <a:ea typeface="Calibri"/>
                <a:cs typeface="Calibri"/>
                <a:sym typeface="Calibri"/>
              </a:rPr>
              <a:t>Assume the following values:</a:t>
            </a:r>
            <a:endParaRPr dirty="0"/>
          </a:p>
          <a:p>
            <a:pPr marL="0" marR="0" lvl="0" indent="0" algn="l" rtl="0">
              <a:spcBef>
                <a:spcPts val="0"/>
              </a:spcBef>
              <a:spcAft>
                <a:spcPts val="0"/>
              </a:spcAft>
              <a:buNone/>
            </a:pPr>
            <a:endParaRPr sz="2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dirty="0">
                <a:solidFill>
                  <a:schemeClr val="dk1"/>
                </a:solidFill>
                <a:latin typeface="Calibri"/>
                <a:ea typeface="Calibri"/>
                <a:cs typeface="Calibri"/>
                <a:sym typeface="Calibri"/>
              </a:rPr>
              <a:t>k1 = 100, k-1 = 1, k2 = 5, Et = 2; S = 10</a:t>
            </a:r>
            <a:endParaRPr dirty="0"/>
          </a:p>
          <a:p>
            <a:pPr marL="0" marR="0" lvl="0" indent="0" algn="l" rtl="0">
              <a:spcBef>
                <a:spcPts val="0"/>
              </a:spcBef>
              <a:spcAft>
                <a:spcPts val="0"/>
              </a:spcAft>
              <a:buNone/>
            </a:pPr>
            <a:endParaRPr sz="2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dirty="0">
                <a:solidFill>
                  <a:schemeClr val="dk1"/>
                </a:solidFill>
                <a:latin typeface="Calibri"/>
                <a:ea typeface="Calibri"/>
                <a:cs typeface="Calibri"/>
                <a:sym typeface="Calibri"/>
              </a:rPr>
              <a:t>Run the simulation from 0 to 1.5 seconds, you should see the</a:t>
            </a:r>
            <a:endParaRPr dirty="0"/>
          </a:p>
          <a:p>
            <a:pPr marL="0" marR="0" lvl="0" indent="0" algn="l" rtl="0">
              <a:spcBef>
                <a:spcPts val="0"/>
              </a:spcBef>
              <a:spcAft>
                <a:spcPts val="0"/>
              </a:spcAft>
              <a:buNone/>
            </a:pPr>
            <a:r>
              <a:rPr lang="en-US" sz="2800" dirty="0">
                <a:solidFill>
                  <a:schemeClr val="dk1"/>
                </a:solidFill>
                <a:latin typeface="Calibri"/>
                <a:ea typeface="Calibri"/>
                <a:cs typeface="Calibri"/>
                <a:sym typeface="Calibri"/>
              </a:rPr>
              <a:t>graph shown in </a:t>
            </a:r>
            <a:r>
              <a:rPr lang="en-US" sz="2800" b="1" dirty="0">
                <a:solidFill>
                  <a:schemeClr val="dk1"/>
                </a:solidFill>
                <a:latin typeface="Calibri"/>
                <a:ea typeface="Calibri"/>
                <a:cs typeface="Calibri"/>
                <a:sym typeface="Calibri"/>
              </a:rPr>
              <a:t>slide 12. </a:t>
            </a:r>
            <a:endParaRPr dirty="0"/>
          </a:p>
        </p:txBody>
      </p:sp>
      <p:sp>
        <p:nvSpPr>
          <p:cNvPr id="93" name="Google Shape;9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33CC"/>
              </a:buClr>
              <a:buSzPts val="4400"/>
              <a:buFont typeface="Calibri"/>
              <a:buNone/>
            </a:pPr>
            <a:r>
              <a:rPr lang="en-US" b="1" dirty="0">
                <a:solidFill>
                  <a:srgbClr val="0033CC"/>
                </a:solidFill>
              </a:rPr>
              <a:t>Exercise 1b</a:t>
            </a:r>
            <a:endParaRPr dirty="0"/>
          </a:p>
        </p:txBody>
      </p:sp>
      <p:pic>
        <p:nvPicPr>
          <p:cNvPr id="99" name="Google Shape;99;p3"/>
          <p:cNvPicPr preferRelativeResize="0"/>
          <p:nvPr/>
        </p:nvPicPr>
        <p:blipFill rotWithShape="1">
          <a:blip r:embed="rId3">
            <a:alphaModFix/>
          </a:blip>
          <a:srcRect/>
          <a:stretch/>
        </p:blipFill>
        <p:spPr>
          <a:xfrm>
            <a:off x="2472285" y="5010793"/>
            <a:ext cx="6525536" cy="1552792"/>
          </a:xfrm>
          <a:prstGeom prst="rect">
            <a:avLst/>
          </a:prstGeom>
          <a:noFill/>
          <a:ln>
            <a:noFill/>
          </a:ln>
        </p:spPr>
      </p:pic>
      <p:sp>
        <p:nvSpPr>
          <p:cNvPr id="100" name="Google Shape;100;p3"/>
          <p:cNvSpPr txBox="1"/>
          <p:nvPr/>
        </p:nvSpPr>
        <p:spPr>
          <a:xfrm>
            <a:off x="838200" y="1482141"/>
            <a:ext cx="11260200" cy="31085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Calibri"/>
                <a:ea typeface="Calibri"/>
                <a:cs typeface="Calibri"/>
                <a:sym typeface="Calibri"/>
              </a:rPr>
              <a:t>Using the enzyme model, speed up or slow down the binding and unbinding</a:t>
            </a:r>
            <a:endParaRPr dirty="0"/>
          </a:p>
          <a:p>
            <a:pPr marL="0" marR="0" lvl="0" indent="0" algn="l" rtl="0">
              <a:spcBef>
                <a:spcPts val="0"/>
              </a:spcBef>
              <a:spcAft>
                <a:spcPts val="0"/>
              </a:spcAft>
              <a:buNone/>
            </a:pPr>
            <a:r>
              <a:rPr lang="en-US" sz="2800" dirty="0">
                <a:solidFill>
                  <a:schemeClr val="dk1"/>
                </a:solidFill>
                <a:latin typeface="Calibri"/>
                <a:ea typeface="Calibri"/>
                <a:cs typeface="Calibri"/>
                <a:sym typeface="Calibri"/>
              </a:rPr>
              <a:t>of substrate to enzyme. </a:t>
            </a:r>
            <a:endParaRPr dirty="0"/>
          </a:p>
          <a:p>
            <a:pPr marL="0" marR="0" lvl="0" indent="0" algn="l" rtl="0">
              <a:spcBef>
                <a:spcPts val="0"/>
              </a:spcBef>
              <a:spcAft>
                <a:spcPts val="0"/>
              </a:spcAft>
              <a:buNone/>
            </a:pPr>
            <a:endParaRPr sz="2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dirty="0">
                <a:solidFill>
                  <a:schemeClr val="dk1"/>
                </a:solidFill>
                <a:latin typeface="Calibri"/>
                <a:ea typeface="Calibri"/>
                <a:cs typeface="Calibri"/>
                <a:sym typeface="Calibri"/>
              </a:rPr>
              <a:t>1. Set k1 = 2 and k_1 = 0.1, does it take longer or shorter </a:t>
            </a:r>
            <a:endParaRPr dirty="0"/>
          </a:p>
          <a:p>
            <a:pPr marL="0" marR="0" lvl="0" indent="0" algn="l" rtl="0">
              <a:spcBef>
                <a:spcPts val="0"/>
              </a:spcBef>
              <a:spcAft>
                <a:spcPts val="0"/>
              </a:spcAft>
              <a:buNone/>
            </a:pPr>
            <a:r>
              <a:rPr lang="en-US" sz="2800" dirty="0">
                <a:solidFill>
                  <a:schemeClr val="dk1"/>
                </a:solidFill>
                <a:latin typeface="Calibri"/>
                <a:ea typeface="Calibri"/>
                <a:cs typeface="Calibri"/>
                <a:sym typeface="Calibri"/>
              </a:rPr>
              <a:t>time to reach steady state?</a:t>
            </a:r>
            <a:endParaRPr dirty="0"/>
          </a:p>
          <a:p>
            <a:pPr marL="0" marR="0" lvl="0" indent="0" algn="l" rtl="0">
              <a:spcBef>
                <a:spcPts val="0"/>
              </a:spcBef>
              <a:spcAft>
                <a:spcPts val="0"/>
              </a:spcAft>
              <a:buNone/>
            </a:pPr>
            <a:endParaRPr sz="2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dirty="0">
                <a:solidFill>
                  <a:schemeClr val="dk1"/>
                </a:solidFill>
                <a:latin typeface="Calibri"/>
                <a:ea typeface="Calibri"/>
                <a:cs typeface="Calibri"/>
                <a:sym typeface="Calibri"/>
              </a:rPr>
              <a:t>2. Set k1= 2000 and k_1 = 100, does that change anything?</a:t>
            </a:r>
            <a:endParaRPr dirty="0"/>
          </a:p>
        </p:txBody>
      </p:sp>
      <p:sp>
        <p:nvSpPr>
          <p:cNvPr id="101" name="Google Shape;10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33CC"/>
              </a:buClr>
              <a:buSzPts val="4400"/>
              <a:buFont typeface="Calibri"/>
              <a:buNone/>
            </a:pPr>
            <a:r>
              <a:rPr lang="en-US" b="1" dirty="0">
                <a:solidFill>
                  <a:srgbClr val="0033CC"/>
                </a:solidFill>
              </a:rPr>
              <a:t>Exercise 1c</a:t>
            </a:r>
            <a:endParaRPr dirty="0"/>
          </a:p>
        </p:txBody>
      </p:sp>
      <p:pic>
        <p:nvPicPr>
          <p:cNvPr id="107" name="Google Shape;107;p4"/>
          <p:cNvPicPr preferRelativeResize="0"/>
          <p:nvPr/>
        </p:nvPicPr>
        <p:blipFill rotWithShape="1">
          <a:blip r:embed="rId3">
            <a:alphaModFix/>
          </a:blip>
          <a:srcRect/>
          <a:stretch/>
        </p:blipFill>
        <p:spPr>
          <a:xfrm>
            <a:off x="2608642" y="4481403"/>
            <a:ext cx="6525536" cy="1552792"/>
          </a:xfrm>
          <a:prstGeom prst="rect">
            <a:avLst/>
          </a:prstGeom>
          <a:noFill/>
          <a:ln>
            <a:noFill/>
          </a:ln>
        </p:spPr>
      </p:pic>
      <p:sp>
        <p:nvSpPr>
          <p:cNvPr id="108" name="Google Shape;108;p4"/>
          <p:cNvSpPr txBox="1"/>
          <p:nvPr/>
        </p:nvSpPr>
        <p:spPr>
          <a:xfrm>
            <a:off x="838200" y="1482141"/>
            <a:ext cx="9724393" cy="22467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Calibri"/>
                <a:ea typeface="Calibri"/>
                <a:cs typeface="Calibri"/>
                <a:sym typeface="Calibri"/>
              </a:rPr>
              <a:t>Name the reaction ES -&gt; E + P and plot the rate of production of P</a:t>
            </a:r>
            <a:endParaRPr dirty="0"/>
          </a:p>
          <a:p>
            <a:pPr marL="0" marR="0" lvl="0" indent="0" algn="l" rtl="0">
              <a:spcBef>
                <a:spcPts val="0"/>
              </a:spcBef>
              <a:spcAft>
                <a:spcPts val="0"/>
              </a:spcAft>
              <a:buNone/>
            </a:pPr>
            <a:r>
              <a:rPr lang="en-US" sz="2800" dirty="0">
                <a:solidFill>
                  <a:schemeClr val="dk1"/>
                </a:solidFill>
                <a:latin typeface="Calibri"/>
                <a:ea typeface="Calibri"/>
                <a:cs typeface="Calibri"/>
                <a:sym typeface="Calibri"/>
              </a:rPr>
              <a:t>against time.</a:t>
            </a:r>
            <a:endParaRPr dirty="0"/>
          </a:p>
          <a:p>
            <a:pPr marL="0" marR="0" lvl="0" indent="0" algn="l" rtl="0">
              <a:spcBef>
                <a:spcPts val="0"/>
              </a:spcBef>
              <a:spcAft>
                <a:spcPts val="0"/>
              </a:spcAft>
              <a:buNone/>
            </a:pPr>
            <a:endParaRPr sz="2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dirty="0">
                <a:solidFill>
                  <a:schemeClr val="dk1"/>
                </a:solidFill>
                <a:latin typeface="Calibri"/>
                <a:cs typeface="Calibri"/>
                <a:sym typeface="Calibri"/>
              </a:rPr>
              <a:t>Example:	</a:t>
            </a:r>
            <a:r>
              <a:rPr lang="en-US" sz="2800" dirty="0">
                <a:solidFill>
                  <a:schemeClr val="dk1"/>
                </a:solidFill>
                <a:latin typeface="Courier New"/>
                <a:ea typeface="Courier New"/>
                <a:cs typeface="Courier New"/>
                <a:sym typeface="Courier New"/>
              </a:rPr>
              <a:t>J2: ES -&gt; E + P; k2*ES</a:t>
            </a:r>
            <a:endParaRPr dirty="0">
              <a:latin typeface="Courier New"/>
              <a:ea typeface="Courier New"/>
              <a:cs typeface="Courier New"/>
              <a:sym typeface="Courier New"/>
            </a:endParaRPr>
          </a:p>
          <a:p>
            <a:pPr marL="0" marR="0" lvl="0" indent="0" algn="l" rtl="0">
              <a:spcBef>
                <a:spcPts val="0"/>
              </a:spcBef>
              <a:spcAft>
                <a:spcPts val="0"/>
              </a:spcAft>
              <a:buNone/>
            </a:pPr>
            <a:endParaRPr sz="2800" dirty="0">
              <a:solidFill>
                <a:schemeClr val="dk1"/>
              </a:solidFill>
              <a:latin typeface="Calibri"/>
              <a:ea typeface="Calibri"/>
              <a:cs typeface="Calibri"/>
              <a:sym typeface="Calibri"/>
            </a:endParaRPr>
          </a:p>
        </p:txBody>
      </p:sp>
      <p:sp>
        <p:nvSpPr>
          <p:cNvPr id="109" name="Google Shape;109;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33CC"/>
              </a:buClr>
              <a:buSzPts val="4400"/>
              <a:buFont typeface="Calibri"/>
              <a:buNone/>
            </a:pPr>
            <a:r>
              <a:rPr lang="en-US" b="1">
                <a:solidFill>
                  <a:srgbClr val="0033CC"/>
                </a:solidFill>
              </a:rPr>
              <a:t>Debugging Models: Exercise 2</a:t>
            </a:r>
            <a:endParaRPr/>
          </a:p>
        </p:txBody>
      </p:sp>
      <p:sp>
        <p:nvSpPr>
          <p:cNvPr id="115" name="Google Shape;115;p5"/>
          <p:cNvSpPr txBox="1"/>
          <p:nvPr/>
        </p:nvSpPr>
        <p:spPr>
          <a:xfrm>
            <a:off x="838200" y="1482141"/>
            <a:ext cx="11069569"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Calibri"/>
                <a:ea typeface="Calibri"/>
                <a:cs typeface="Calibri"/>
                <a:sym typeface="Calibri"/>
              </a:rPr>
              <a:t>Just like software, models can also have bugs. Run this model, what do you</a:t>
            </a:r>
            <a:endParaRPr dirty="0"/>
          </a:p>
          <a:p>
            <a:pPr marL="0" marR="0" lvl="0" indent="0" algn="l" rtl="0">
              <a:spcBef>
                <a:spcPts val="0"/>
              </a:spcBef>
              <a:spcAft>
                <a:spcPts val="0"/>
              </a:spcAft>
              <a:buNone/>
            </a:pPr>
            <a:r>
              <a:rPr lang="en-US" sz="2800" dirty="0">
                <a:solidFill>
                  <a:schemeClr val="dk1"/>
                </a:solidFill>
                <a:latin typeface="Calibri"/>
                <a:ea typeface="Calibri"/>
                <a:cs typeface="Calibri"/>
                <a:sym typeface="Calibri"/>
              </a:rPr>
              <a:t>observe? Try running for a 1000 time units, any change?</a:t>
            </a:r>
            <a:endParaRPr dirty="0"/>
          </a:p>
          <a:p>
            <a:pPr marL="0" marR="0" lvl="0" indent="0" algn="l" rtl="0">
              <a:spcBef>
                <a:spcPts val="0"/>
              </a:spcBef>
              <a:spcAft>
                <a:spcPts val="0"/>
              </a:spcAft>
              <a:buNone/>
            </a:pPr>
            <a:endParaRPr sz="2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b="1" dirty="0">
                <a:solidFill>
                  <a:schemeClr val="dk1"/>
                </a:solidFill>
                <a:latin typeface="Courier New"/>
                <a:ea typeface="Courier New"/>
                <a:cs typeface="Courier New"/>
                <a:sym typeface="Courier New"/>
              </a:rPr>
              <a:t>r = te.loada("""</a:t>
            </a:r>
            <a:endParaRPr b="1" dirty="0">
              <a:latin typeface="Courier New"/>
              <a:ea typeface="Courier New"/>
              <a:cs typeface="Courier New"/>
              <a:sym typeface="Courier New"/>
            </a:endParaRPr>
          </a:p>
          <a:p>
            <a:pPr marL="0" marR="0" lvl="0" indent="0" algn="l" rtl="0">
              <a:spcBef>
                <a:spcPts val="0"/>
              </a:spcBef>
              <a:spcAft>
                <a:spcPts val="0"/>
              </a:spcAft>
              <a:buNone/>
            </a:pPr>
            <a:r>
              <a:rPr lang="en-US" sz="2800" b="1" dirty="0">
                <a:solidFill>
                  <a:schemeClr val="dk1"/>
                </a:solidFill>
                <a:latin typeface="Courier New"/>
                <a:ea typeface="Courier New"/>
                <a:cs typeface="Courier New"/>
                <a:sym typeface="Courier New"/>
              </a:rPr>
              <a:t>      $S1 -&gt; S2; k1*S1</a:t>
            </a:r>
            <a:endParaRPr b="1" dirty="0">
              <a:latin typeface="Courier New"/>
              <a:ea typeface="Courier New"/>
              <a:cs typeface="Courier New"/>
              <a:sym typeface="Courier New"/>
            </a:endParaRPr>
          </a:p>
          <a:p>
            <a:pPr marL="0" marR="0" lvl="0" indent="0" algn="l" rtl="0">
              <a:spcBef>
                <a:spcPts val="0"/>
              </a:spcBef>
              <a:spcAft>
                <a:spcPts val="0"/>
              </a:spcAft>
              <a:buNone/>
            </a:pPr>
            <a:r>
              <a:rPr lang="en-US" sz="2800" b="1" dirty="0">
                <a:solidFill>
                  <a:schemeClr val="dk1"/>
                </a:solidFill>
                <a:latin typeface="Courier New"/>
                <a:ea typeface="Courier New"/>
                <a:cs typeface="Courier New"/>
                <a:sym typeface="Courier New"/>
              </a:rPr>
              <a:t>      S2 -&gt; ; Vm2*S2/(Km + S2)</a:t>
            </a:r>
            <a:endParaRPr b="1" dirty="0">
              <a:latin typeface="Courier New"/>
              <a:ea typeface="Courier New"/>
              <a:cs typeface="Courier New"/>
              <a:sym typeface="Courier New"/>
            </a:endParaRPr>
          </a:p>
          <a:p>
            <a:pPr marL="0" marR="0" lvl="0" indent="0" algn="l" rtl="0">
              <a:spcBef>
                <a:spcPts val="0"/>
              </a:spcBef>
              <a:spcAft>
                <a:spcPts val="0"/>
              </a:spcAft>
              <a:buNone/>
            </a:pPr>
            <a:r>
              <a:rPr lang="en-US" sz="2800" b="1" dirty="0">
                <a:solidFill>
                  <a:schemeClr val="dk1"/>
                </a:solidFill>
                <a:latin typeface="Courier New"/>
                <a:ea typeface="Courier New"/>
                <a:cs typeface="Courier New"/>
                <a:sym typeface="Courier New"/>
              </a:rPr>
              <a:t>      </a:t>
            </a:r>
            <a:endParaRPr b="1" dirty="0">
              <a:latin typeface="Courier New"/>
              <a:ea typeface="Courier New"/>
              <a:cs typeface="Courier New"/>
              <a:sym typeface="Courier New"/>
            </a:endParaRPr>
          </a:p>
          <a:p>
            <a:pPr marL="0" marR="0" lvl="0" indent="0" algn="l" rtl="0">
              <a:spcBef>
                <a:spcPts val="0"/>
              </a:spcBef>
              <a:spcAft>
                <a:spcPts val="0"/>
              </a:spcAft>
              <a:buNone/>
            </a:pPr>
            <a:r>
              <a:rPr lang="en-US" sz="2800" b="1" dirty="0">
                <a:solidFill>
                  <a:schemeClr val="dk1"/>
                </a:solidFill>
                <a:latin typeface="Courier New"/>
                <a:ea typeface="Courier New"/>
                <a:cs typeface="Courier New"/>
                <a:sym typeface="Courier New"/>
              </a:rPr>
              <a:t>      k1 = 0.1</a:t>
            </a:r>
            <a:endParaRPr b="1" dirty="0">
              <a:latin typeface="Courier New"/>
              <a:ea typeface="Courier New"/>
              <a:cs typeface="Courier New"/>
              <a:sym typeface="Courier New"/>
            </a:endParaRPr>
          </a:p>
          <a:p>
            <a:pPr marL="0" marR="0" lvl="0" indent="0" algn="l" rtl="0">
              <a:spcBef>
                <a:spcPts val="0"/>
              </a:spcBef>
              <a:spcAft>
                <a:spcPts val="0"/>
              </a:spcAft>
              <a:buNone/>
            </a:pPr>
            <a:r>
              <a:rPr lang="en-US" sz="2800" b="1" dirty="0">
                <a:solidFill>
                  <a:schemeClr val="dk1"/>
                </a:solidFill>
                <a:latin typeface="Courier New"/>
                <a:ea typeface="Courier New"/>
                <a:cs typeface="Courier New"/>
                <a:sym typeface="Courier New"/>
              </a:rPr>
              <a:t>      S1 = 10</a:t>
            </a:r>
            <a:endParaRPr b="1" dirty="0">
              <a:latin typeface="Courier New"/>
              <a:ea typeface="Courier New"/>
              <a:cs typeface="Courier New"/>
              <a:sym typeface="Courier New"/>
            </a:endParaRPr>
          </a:p>
          <a:p>
            <a:pPr marL="0" marR="0" lvl="0" indent="0" algn="l" rtl="0">
              <a:spcBef>
                <a:spcPts val="0"/>
              </a:spcBef>
              <a:spcAft>
                <a:spcPts val="0"/>
              </a:spcAft>
              <a:buNone/>
            </a:pPr>
            <a:r>
              <a:rPr lang="en-US" sz="2800" b="1" dirty="0">
                <a:solidFill>
                  <a:schemeClr val="dk1"/>
                </a:solidFill>
                <a:latin typeface="Courier New"/>
                <a:ea typeface="Courier New"/>
                <a:cs typeface="Courier New"/>
                <a:sym typeface="Courier New"/>
              </a:rPr>
              <a:t>      Vm2 = 0.5; Km = 0.5</a:t>
            </a:r>
            <a:endParaRPr b="1" dirty="0">
              <a:latin typeface="Courier New"/>
              <a:ea typeface="Courier New"/>
              <a:cs typeface="Courier New"/>
              <a:sym typeface="Courier New"/>
            </a:endParaRPr>
          </a:p>
          <a:p>
            <a:pPr marL="0" marR="0" lvl="0" indent="0" algn="l" rtl="0">
              <a:spcBef>
                <a:spcPts val="0"/>
              </a:spcBef>
              <a:spcAft>
                <a:spcPts val="0"/>
              </a:spcAft>
              <a:buNone/>
            </a:pPr>
            <a:r>
              <a:rPr lang="en-US" sz="2800" b="1" dirty="0">
                <a:solidFill>
                  <a:schemeClr val="dk1"/>
                </a:solidFill>
                <a:latin typeface="Courier New"/>
                <a:ea typeface="Courier New"/>
                <a:cs typeface="Courier New"/>
                <a:sym typeface="Courier New"/>
              </a:rPr>
              <a:t>""")</a:t>
            </a:r>
            <a:endParaRPr sz="28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sz="2800" dirty="0">
              <a:solidFill>
                <a:schemeClr val="dk1"/>
              </a:solidFill>
              <a:latin typeface="Calibri"/>
              <a:ea typeface="Calibri"/>
              <a:cs typeface="Calibri"/>
              <a:sym typeface="Calibri"/>
            </a:endParaRPr>
          </a:p>
        </p:txBody>
      </p:sp>
      <p:sp>
        <p:nvSpPr>
          <p:cNvPr id="116" name="Google Shape;116;p5"/>
          <p:cNvSpPr txBox="1"/>
          <p:nvPr/>
        </p:nvSpPr>
        <p:spPr>
          <a:xfrm>
            <a:off x="6307343" y="2755891"/>
            <a:ext cx="5926500" cy="984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Don’t forget to import tellurium if you haven’t done so:</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import tellurium as te</a:t>
            </a:r>
            <a:endParaRPr sz="1800" b="1">
              <a:solidFill>
                <a:schemeClr val="dk1"/>
              </a:solidFill>
              <a:latin typeface="Courier New"/>
              <a:ea typeface="Courier New"/>
              <a:cs typeface="Courier New"/>
              <a:sym typeface="Courier New"/>
            </a:endParaRPr>
          </a:p>
        </p:txBody>
      </p:sp>
      <p:sp>
        <p:nvSpPr>
          <p:cNvPr id="117" name="Google Shape;117;p5"/>
          <p:cNvSpPr/>
          <p:nvPr/>
        </p:nvSpPr>
        <p:spPr>
          <a:xfrm>
            <a:off x="1888957" y="3128210"/>
            <a:ext cx="890400" cy="601500"/>
          </a:xfrm>
          <a:prstGeom prst="ellipse">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18" name="Google Shape;118;p5"/>
          <p:cNvCxnSpPr>
            <a:endCxn id="117" idx="5"/>
          </p:cNvCxnSpPr>
          <p:nvPr/>
        </p:nvCxnSpPr>
        <p:spPr>
          <a:xfrm rot="10800000">
            <a:off x="2648961" y="3641622"/>
            <a:ext cx="2917500" cy="1018500"/>
          </a:xfrm>
          <a:prstGeom prst="straightConnector1">
            <a:avLst/>
          </a:prstGeom>
          <a:noFill/>
          <a:ln w="57150" cap="flat" cmpd="sng">
            <a:solidFill>
              <a:srgbClr val="FF0000"/>
            </a:solidFill>
            <a:prstDash val="solid"/>
            <a:miter lim="800000"/>
            <a:headEnd type="none" w="sm" len="sm"/>
            <a:tailEnd type="triangle" w="med" len="med"/>
          </a:ln>
        </p:spPr>
      </p:cxnSp>
      <p:sp>
        <p:nvSpPr>
          <p:cNvPr id="119" name="Google Shape;119;p5"/>
          <p:cNvSpPr/>
          <p:nvPr/>
        </p:nvSpPr>
        <p:spPr>
          <a:xfrm>
            <a:off x="5629112" y="4475566"/>
            <a:ext cx="55726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Don’t forget the </a:t>
            </a:r>
            <a:r>
              <a:rPr lang="en-US" sz="1800" b="1" u="sng">
                <a:solidFill>
                  <a:schemeClr val="dk1"/>
                </a:solidFill>
                <a:latin typeface="Calibri"/>
                <a:ea typeface="Calibri"/>
                <a:cs typeface="Calibri"/>
                <a:sym typeface="Calibri"/>
              </a:rPr>
              <a:t>dollar symbol </a:t>
            </a:r>
            <a:r>
              <a:rPr lang="en-US" sz="1800">
                <a:solidFill>
                  <a:schemeClr val="dk1"/>
                </a:solidFill>
                <a:latin typeface="Calibri"/>
                <a:ea typeface="Calibri"/>
                <a:cs typeface="Calibri"/>
                <a:sym typeface="Calibri"/>
              </a:rPr>
              <a:t>to indicate a fixed species! </a:t>
            </a:r>
            <a:endParaRPr/>
          </a:p>
        </p:txBody>
      </p:sp>
      <p:sp>
        <p:nvSpPr>
          <p:cNvPr id="120" name="Google Shape;120;p5"/>
          <p:cNvSpPr/>
          <p:nvPr/>
        </p:nvSpPr>
        <p:spPr>
          <a:xfrm>
            <a:off x="5454316" y="4299284"/>
            <a:ext cx="5899484" cy="745958"/>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1" name="Google Shape;121;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33CC"/>
              </a:buClr>
              <a:buSzPts val="4400"/>
              <a:buFont typeface="Calibri"/>
              <a:buNone/>
            </a:pPr>
            <a:r>
              <a:rPr lang="en-US" b="1">
                <a:solidFill>
                  <a:srgbClr val="0033CC"/>
                </a:solidFill>
              </a:rPr>
              <a:t>Debugging Models: Exercise 2</a:t>
            </a:r>
            <a:endParaRPr/>
          </a:p>
        </p:txBody>
      </p:sp>
      <p:sp>
        <p:nvSpPr>
          <p:cNvPr id="127" name="Google Shape;127;p6"/>
          <p:cNvSpPr txBox="1"/>
          <p:nvPr/>
        </p:nvSpPr>
        <p:spPr>
          <a:xfrm>
            <a:off x="838200" y="1482141"/>
            <a:ext cx="6969857"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What is the error caused by and how would you fix it? </a:t>
            </a:r>
            <a:endParaRPr dirty="0"/>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Hint: there are at least two ways to fix this error</a:t>
            </a:r>
            <a:endParaRPr dirty="0"/>
          </a:p>
        </p:txBody>
      </p:sp>
      <p:sp>
        <p:nvSpPr>
          <p:cNvPr id="128" name="Google Shape;12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
        <p:nvSpPr>
          <p:cNvPr id="129" name="Google Shape;129;p6"/>
          <p:cNvSpPr txBox="1"/>
          <p:nvPr/>
        </p:nvSpPr>
        <p:spPr>
          <a:xfrm>
            <a:off x="986589" y="3220991"/>
            <a:ext cx="8918724"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Bugs can occur for at least two reasons:</a:t>
            </a:r>
            <a:endParaRPr dirty="0"/>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2400"/>
              <a:buFont typeface="Calibri"/>
              <a:buAutoNum type="arabicPeriod"/>
            </a:pPr>
            <a:r>
              <a:rPr lang="en-US" sz="2400" dirty="0">
                <a:solidFill>
                  <a:schemeClr val="dk1"/>
                </a:solidFill>
                <a:latin typeface="Calibri"/>
                <a:ea typeface="Calibri"/>
                <a:cs typeface="Calibri"/>
                <a:sym typeface="Calibri"/>
              </a:rPr>
              <a:t>The model is physically impossible.</a:t>
            </a:r>
            <a:endParaRPr dirty="0"/>
          </a:p>
          <a:p>
            <a:pPr marL="342900" marR="0" lvl="0" indent="-342900" algn="l" rtl="0">
              <a:spcBef>
                <a:spcPts val="0"/>
              </a:spcBef>
              <a:spcAft>
                <a:spcPts val="0"/>
              </a:spcAft>
              <a:buClr>
                <a:schemeClr val="dk1"/>
              </a:buClr>
              <a:buSzPts val="2400"/>
              <a:buFont typeface="Calibri"/>
              <a:buAutoNum type="arabicPeriod"/>
            </a:pPr>
            <a:r>
              <a:rPr lang="en-US" sz="2400" dirty="0">
                <a:solidFill>
                  <a:schemeClr val="dk1"/>
                </a:solidFill>
                <a:latin typeface="Calibri"/>
                <a:ea typeface="Calibri"/>
                <a:cs typeface="Calibri"/>
                <a:sym typeface="Calibri"/>
              </a:rPr>
              <a:t>There is a mistake (typo) in the model that makes it behave incorrectly.</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B5FAD-C699-FEF1-FEF3-E80AC2718B36}"/>
              </a:ext>
            </a:extLst>
          </p:cNvPr>
          <p:cNvSpPr>
            <a:spLocks noGrp="1"/>
          </p:cNvSpPr>
          <p:nvPr>
            <p:ph type="title"/>
          </p:nvPr>
        </p:nvSpPr>
        <p:spPr>
          <a:xfrm>
            <a:off x="838200" y="365125"/>
            <a:ext cx="10515600" cy="958349"/>
          </a:xfrm>
        </p:spPr>
        <p:txBody>
          <a:bodyPr/>
          <a:lstStyle/>
          <a:p>
            <a:r>
              <a:rPr lang="en-US" sz="4000" dirty="0"/>
              <a:t>Order</a:t>
            </a:r>
            <a:r>
              <a:rPr lang="en-US" dirty="0"/>
              <a:t> of the Reaction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5EF084-2FF3-5525-6375-2EF02698C23C}"/>
                  </a:ext>
                </a:extLst>
              </p:cNvPr>
              <p:cNvSpPr>
                <a:spLocks noGrp="1"/>
              </p:cNvSpPr>
              <p:nvPr>
                <p:ph idx="1"/>
              </p:nvPr>
            </p:nvSpPr>
            <p:spPr>
              <a:xfrm>
                <a:off x="838200" y="1449804"/>
                <a:ext cx="10515600" cy="1155033"/>
              </a:xfrm>
            </p:spPr>
            <p:txBody>
              <a:bodyPr>
                <a:normAutofit fontScale="92500"/>
              </a:bodyPr>
              <a:lstStyle/>
              <a:p>
                <a:r>
                  <a:rPr lang="en-US" sz="2400" dirty="0"/>
                  <a:t>The order of the reaction for a given species is the power that species is raised. In other words, the order of reaction for an elementary reaction is the stoichiometric amount. </a:t>
                </a:r>
              </a:p>
              <a:p>
                <a:r>
                  <a:rPr lang="en-US" sz="2400" dirty="0">
                    <a:ea typeface="Cambria Math" panose="02040503050406030204" pitchFamily="18" charset="0"/>
                  </a:rPr>
                  <a:t>Example:	</a:t>
                </a:r>
                <a14:m>
                  <m:oMath xmlns:m="http://schemas.openxmlformats.org/officeDocument/2006/math">
                    <m:r>
                      <m:rPr>
                        <m:sty m:val="p"/>
                      </m:rPr>
                      <a:rPr lang="en-US" sz="2400" i="1" smtClean="0">
                        <a:latin typeface="Cambria Math" panose="02040503050406030204" pitchFamily="18" charset="0"/>
                        <a:ea typeface="Cambria Math" panose="02040503050406030204" pitchFamily="18" charset="0"/>
                      </a:rPr>
                      <m:t>a</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𝐵</m:t>
                    </m:r>
                  </m:oMath>
                </a14:m>
                <a:endParaRPr lang="en-US" sz="2400" dirty="0"/>
              </a:p>
            </p:txBody>
          </p:sp>
        </mc:Choice>
        <mc:Fallback xmlns="">
          <p:sp>
            <p:nvSpPr>
              <p:cNvPr id="3" name="Content Placeholder 2">
                <a:extLst>
                  <a:ext uri="{FF2B5EF4-FFF2-40B4-BE49-F238E27FC236}">
                    <a16:creationId xmlns:a16="http://schemas.microsoft.com/office/drawing/2014/main" id="{9C5EF084-2FF3-5525-6375-2EF02698C23C}"/>
                  </a:ext>
                </a:extLst>
              </p:cNvPr>
              <p:cNvSpPr>
                <a:spLocks noGrp="1" noRot="1" noChangeAspect="1" noMove="1" noResize="1" noEditPoints="1" noAdjustHandles="1" noChangeArrowheads="1" noChangeShapeType="1" noTextEdit="1"/>
              </p:cNvSpPr>
              <p:nvPr>
                <p:ph idx="1"/>
              </p:nvPr>
            </p:nvSpPr>
            <p:spPr>
              <a:xfrm>
                <a:off x="838200" y="1449804"/>
                <a:ext cx="10515600" cy="1155033"/>
              </a:xfrm>
              <a:blipFill>
                <a:blip r:embed="rId2"/>
                <a:stretch>
                  <a:fillRect l="-696" t="-6878" b="-7937"/>
                </a:stretch>
              </a:blipFill>
            </p:spPr>
            <p:txBody>
              <a:bodyPr/>
              <a:lstStyle/>
              <a:p>
                <a:r>
                  <a:rPr lang="en-US">
                    <a:noFill/>
                  </a:rPr>
                  <a:t> </a:t>
                </a:r>
              </a:p>
            </p:txBody>
          </p:sp>
        </mc:Fallback>
      </mc:AlternateContent>
      <p:pic>
        <p:nvPicPr>
          <p:cNvPr id="5" name="Picture 2">
            <a:extLst>
              <a:ext uri="{FF2B5EF4-FFF2-40B4-BE49-F238E27FC236}">
                <a16:creationId xmlns:a16="http://schemas.microsoft.com/office/drawing/2014/main" id="{22EC29DC-1D77-09ED-91FA-3D3E6B2837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817" y="3222457"/>
            <a:ext cx="9654171" cy="3214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4EBF1A6-0D2E-88A9-8F38-00DB1F89ACB4}"/>
                  </a:ext>
                </a:extLst>
              </p:cNvPr>
              <p:cNvSpPr txBox="1"/>
              <p:nvPr/>
            </p:nvSpPr>
            <p:spPr>
              <a:xfrm>
                <a:off x="2526631" y="2929692"/>
                <a:ext cx="100463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𝑘</m:t>
                      </m:r>
                    </m:oMath>
                  </m:oMathPara>
                </a14:m>
                <a:endParaRPr lang="en-US" sz="2000" dirty="0"/>
              </a:p>
            </p:txBody>
          </p:sp>
        </mc:Choice>
        <mc:Fallback xmlns="">
          <p:sp>
            <p:nvSpPr>
              <p:cNvPr id="7" name="TextBox 6">
                <a:extLst>
                  <a:ext uri="{FF2B5EF4-FFF2-40B4-BE49-F238E27FC236}">
                    <a16:creationId xmlns:a16="http://schemas.microsoft.com/office/drawing/2014/main" id="{74EBF1A6-0D2E-88A9-8F38-00DB1F89ACB4}"/>
                  </a:ext>
                </a:extLst>
              </p:cNvPr>
              <p:cNvSpPr txBox="1">
                <a:spLocks noRot="1" noChangeAspect="1" noMove="1" noResize="1" noEditPoints="1" noAdjustHandles="1" noChangeArrowheads="1" noChangeShapeType="1" noTextEdit="1"/>
              </p:cNvSpPr>
              <p:nvPr/>
            </p:nvSpPr>
            <p:spPr>
              <a:xfrm>
                <a:off x="2526631" y="2929692"/>
                <a:ext cx="1004637"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61E356D-31C6-A1B6-EFC8-E5AA8138EF95}"/>
                  </a:ext>
                </a:extLst>
              </p:cNvPr>
              <p:cNvSpPr txBox="1"/>
              <p:nvPr/>
            </p:nvSpPr>
            <p:spPr>
              <a:xfrm>
                <a:off x="5502442" y="2929692"/>
                <a:ext cx="100463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𝑘𝐴</m:t>
                      </m:r>
                    </m:oMath>
                  </m:oMathPara>
                </a14:m>
                <a:endParaRPr lang="en-US" sz="2400" dirty="0"/>
              </a:p>
            </p:txBody>
          </p:sp>
        </mc:Choice>
        <mc:Fallback xmlns="">
          <p:sp>
            <p:nvSpPr>
              <p:cNvPr id="8" name="TextBox 7">
                <a:extLst>
                  <a:ext uri="{FF2B5EF4-FFF2-40B4-BE49-F238E27FC236}">
                    <a16:creationId xmlns:a16="http://schemas.microsoft.com/office/drawing/2014/main" id="{761E356D-31C6-A1B6-EFC8-E5AA8138EF95}"/>
                  </a:ext>
                </a:extLst>
              </p:cNvPr>
              <p:cNvSpPr txBox="1">
                <a:spLocks noRot="1" noChangeAspect="1" noMove="1" noResize="1" noEditPoints="1" noAdjustHandles="1" noChangeArrowheads="1" noChangeShapeType="1" noTextEdit="1"/>
              </p:cNvSpPr>
              <p:nvPr/>
            </p:nvSpPr>
            <p:spPr>
              <a:xfrm>
                <a:off x="5502442" y="2929692"/>
                <a:ext cx="1004637"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E1DA515-FCC2-7E62-F852-18ED0CDD14BE}"/>
                  </a:ext>
                </a:extLst>
              </p:cNvPr>
              <p:cNvSpPr txBox="1"/>
              <p:nvPr/>
            </p:nvSpPr>
            <p:spPr>
              <a:xfrm>
                <a:off x="8660732" y="2929692"/>
                <a:ext cx="100463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𝑘</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𝐴</m:t>
                          </m:r>
                        </m:e>
                        <m:sup>
                          <m:r>
                            <a:rPr lang="en-US" sz="2400" b="0" i="1" smtClean="0">
                              <a:latin typeface="Cambria Math" panose="02040503050406030204" pitchFamily="18" charset="0"/>
                              <a:ea typeface="Cambria Math" panose="02040503050406030204" pitchFamily="18" charset="0"/>
                            </a:rPr>
                            <m:t>2</m:t>
                          </m:r>
                        </m:sup>
                      </m:sSup>
                    </m:oMath>
                  </m:oMathPara>
                </a14:m>
                <a:endParaRPr lang="en-US" sz="2000" dirty="0"/>
              </a:p>
            </p:txBody>
          </p:sp>
        </mc:Choice>
        <mc:Fallback xmlns="">
          <p:sp>
            <p:nvSpPr>
              <p:cNvPr id="9" name="TextBox 8">
                <a:extLst>
                  <a:ext uri="{FF2B5EF4-FFF2-40B4-BE49-F238E27FC236}">
                    <a16:creationId xmlns:a16="http://schemas.microsoft.com/office/drawing/2014/main" id="{AE1DA515-FCC2-7E62-F852-18ED0CDD14BE}"/>
                  </a:ext>
                </a:extLst>
              </p:cNvPr>
              <p:cNvSpPr txBox="1">
                <a:spLocks noRot="1" noChangeAspect="1" noMove="1" noResize="1" noEditPoints="1" noAdjustHandles="1" noChangeArrowheads="1" noChangeShapeType="1" noTextEdit="1"/>
              </p:cNvSpPr>
              <p:nvPr/>
            </p:nvSpPr>
            <p:spPr>
              <a:xfrm>
                <a:off x="8660732" y="2929692"/>
                <a:ext cx="1004637" cy="461665"/>
              </a:xfrm>
              <a:prstGeom prst="rect">
                <a:avLst/>
              </a:prstGeom>
              <a:blipFill>
                <a:blip r:embed="rId6"/>
                <a:stretch>
                  <a:fillRect/>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2DC26E8D-AEA9-C16D-6222-B022399BAED0}"/>
              </a:ext>
            </a:extLst>
          </p:cNvPr>
          <p:cNvSpPr/>
          <p:nvPr/>
        </p:nvSpPr>
        <p:spPr>
          <a:xfrm>
            <a:off x="1997243" y="2929692"/>
            <a:ext cx="8127332" cy="461665"/>
          </a:xfrm>
          <a:prstGeom prst="rect">
            <a:avLst/>
          </a:prstGeom>
          <a:no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0B86BF2F-C25D-8AAF-010F-DEE63D70724C}"/>
              </a:ext>
            </a:extLst>
          </p:cNvPr>
          <p:cNvSpPr>
            <a:spLocks noGrp="1"/>
          </p:cNvSpPr>
          <p:nvPr>
            <p:ph type="sldNum" sz="quarter" idx="12"/>
          </p:nvPr>
        </p:nvSpPr>
        <p:spPr/>
        <p:txBody>
          <a:bodyPr/>
          <a:lstStyle/>
          <a:p>
            <a:fld id="{76F1F206-DE6D-4580-A46E-D4E80C8355ED}" type="slidenum">
              <a:rPr lang="en-US" smtClean="0"/>
              <a:t>3</a:t>
            </a:fld>
            <a:endParaRPr lang="en-US"/>
          </a:p>
        </p:txBody>
      </p:sp>
    </p:spTree>
    <p:extLst>
      <p:ext uri="{BB962C8B-B14F-4D97-AF65-F5344CB8AC3E}">
        <p14:creationId xmlns:p14="http://schemas.microsoft.com/office/powerpoint/2010/main" val="20778024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33CC"/>
              </a:buClr>
              <a:buSzPts val="4400"/>
              <a:buFont typeface="Calibri"/>
              <a:buNone/>
            </a:pPr>
            <a:r>
              <a:rPr lang="en-US" b="1" dirty="0">
                <a:solidFill>
                  <a:srgbClr val="0033CC"/>
                </a:solidFill>
              </a:rPr>
              <a:t>Exercise 3</a:t>
            </a:r>
            <a:endParaRPr dirty="0"/>
          </a:p>
        </p:txBody>
      </p:sp>
      <p:sp>
        <p:nvSpPr>
          <p:cNvPr id="92" name="Google Shape;92;p2"/>
          <p:cNvSpPr txBox="1"/>
          <p:nvPr/>
        </p:nvSpPr>
        <p:spPr>
          <a:xfrm>
            <a:off x="838200" y="1482141"/>
            <a:ext cx="9756648" cy="22467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cap="none" dirty="0">
                <a:solidFill>
                  <a:schemeClr val="dk1"/>
                </a:solidFill>
                <a:latin typeface="Calibri"/>
                <a:ea typeface="Calibri"/>
                <a:cs typeface="Calibri"/>
                <a:sym typeface="Calibri"/>
              </a:rPr>
              <a:t>Reconstruct the model from Exercise 1a as a reversible reaction.</a:t>
            </a:r>
            <a:endParaRPr dirty="0"/>
          </a:p>
          <a:p>
            <a:pPr marL="0" marR="0" lvl="0" indent="0" algn="l" rtl="0">
              <a:spcBef>
                <a:spcPts val="0"/>
              </a:spcBef>
              <a:spcAft>
                <a:spcPts val="0"/>
              </a:spcAft>
              <a:buNone/>
            </a:pPr>
            <a:endParaRPr sz="2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dirty="0">
                <a:solidFill>
                  <a:schemeClr val="dk1"/>
                </a:solidFill>
                <a:latin typeface="Calibri"/>
                <a:ea typeface="Calibri"/>
                <a:cs typeface="Calibri"/>
                <a:sym typeface="Calibri"/>
              </a:rPr>
              <a:t>Set k_2 to 1. What happens to the species at steady-state?</a:t>
            </a:r>
            <a:endParaRPr dirty="0"/>
          </a:p>
          <a:p>
            <a:pPr marL="0" marR="0" lvl="0" indent="0" algn="l" rtl="0">
              <a:spcBef>
                <a:spcPts val="0"/>
              </a:spcBef>
              <a:spcAft>
                <a:spcPts val="0"/>
              </a:spcAft>
              <a:buNone/>
            </a:pPr>
            <a:endParaRPr lang="en-US" sz="2800" dirty="0">
              <a:solidFill>
                <a:schemeClr val="dk1"/>
              </a:solidFill>
              <a:latin typeface="Calibri"/>
              <a:ea typeface="Calibri"/>
              <a:cs typeface="Calibri"/>
              <a:sym typeface="Calibri"/>
            </a:endParaRPr>
          </a:p>
          <a:p>
            <a:pPr marL="0" marR="0" lvl="0" indent="0" algn="l" rtl="0">
              <a:spcBef>
                <a:spcPts val="0"/>
              </a:spcBef>
              <a:spcAft>
                <a:spcPts val="0"/>
              </a:spcAft>
              <a:buNone/>
            </a:pPr>
            <a:endParaRPr sz="2800" dirty="0">
              <a:solidFill>
                <a:schemeClr val="dk1"/>
              </a:solidFill>
              <a:latin typeface="Calibri"/>
              <a:ea typeface="Calibri"/>
              <a:cs typeface="Calibri"/>
              <a:sym typeface="Calibri"/>
            </a:endParaRPr>
          </a:p>
        </p:txBody>
      </p:sp>
      <p:sp>
        <p:nvSpPr>
          <p:cNvPr id="93" name="Google Shape;9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C66C58E-F622-5163-A0C5-E9A8FBB59638}"/>
                  </a:ext>
                </a:extLst>
              </p:cNvPr>
              <p:cNvSpPr txBox="1"/>
              <p:nvPr/>
            </p:nvSpPr>
            <p:spPr>
              <a:xfrm>
                <a:off x="2779776" y="4798082"/>
                <a:ext cx="6096000" cy="707886"/>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𝐸</m:t>
                      </m:r>
                      <m:r>
                        <a:rPr lang="en-US" sz="4000" b="0" i="1" smtClean="0">
                          <a:latin typeface="Cambria Math" panose="02040503050406030204" pitchFamily="18" charset="0"/>
                        </a:rPr>
                        <m:t>+</m:t>
                      </m:r>
                      <m:r>
                        <a:rPr lang="en-US" sz="4000" b="0" i="1" smtClean="0">
                          <a:latin typeface="Cambria Math" panose="02040503050406030204" pitchFamily="18" charset="0"/>
                        </a:rPr>
                        <m:t>𝑆</m:t>
                      </m:r>
                      <m:r>
                        <a:rPr lang="en-US" sz="4000" b="0" i="0" smtClean="0">
                          <a:latin typeface="Cambria Math" panose="02040503050406030204" pitchFamily="18" charset="0"/>
                        </a:rPr>
                        <m:t> </m:t>
                      </m:r>
                      <m:r>
                        <a:rPr lang="en-US" sz="4000" b="0" i="1" smtClean="0">
                          <a:latin typeface="Cambria Math" panose="02040503050406030204" pitchFamily="18" charset="0"/>
                          <a:ea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𝐸𝑆</m:t>
                      </m:r>
                      <m:r>
                        <a:rPr lang="en-US" sz="4000" i="1">
                          <a:latin typeface="Cambria Math" panose="02040503050406030204" pitchFamily="18" charset="0"/>
                          <a:ea typeface="Cambria Math" panose="02040503050406030204" pitchFamily="18" charset="0"/>
                        </a:rPr>
                        <m:t>⇌</m:t>
                      </m:r>
                      <m:r>
                        <m:rPr>
                          <m:sty m:val="p"/>
                        </m:rPr>
                        <a:rPr lang="en-US" sz="4000" b="0" i="0" smtClean="0">
                          <a:latin typeface="Cambria Math" panose="02040503050406030204" pitchFamily="18" charset="0"/>
                          <a:ea typeface="Cambria Math" panose="02040503050406030204" pitchFamily="18" charset="0"/>
                        </a:rPr>
                        <m:t>E</m:t>
                      </m:r>
                      <m:r>
                        <a:rPr lang="en-US" sz="4000" b="0" i="0" smtClean="0">
                          <a:latin typeface="Cambria Math" panose="02040503050406030204" pitchFamily="18" charset="0"/>
                          <a:ea typeface="Cambria Math" panose="02040503050406030204" pitchFamily="18" charset="0"/>
                        </a:rPr>
                        <m:t>+</m:t>
                      </m:r>
                      <m:r>
                        <m:rPr>
                          <m:sty m:val="p"/>
                        </m:rPr>
                        <a:rPr lang="en-US" sz="4000" b="0" i="0" smtClean="0">
                          <a:latin typeface="Cambria Math" panose="02040503050406030204" pitchFamily="18" charset="0"/>
                          <a:ea typeface="Cambria Math" panose="02040503050406030204" pitchFamily="18" charset="0"/>
                        </a:rPr>
                        <m:t>P</m:t>
                      </m:r>
                    </m:oMath>
                  </m:oMathPara>
                </a14:m>
                <a:endParaRPr lang="en-US" sz="4000" dirty="0"/>
              </a:p>
            </p:txBody>
          </p:sp>
        </mc:Choice>
        <mc:Fallback xmlns="">
          <p:sp>
            <p:nvSpPr>
              <p:cNvPr id="3" name="TextBox 2">
                <a:extLst>
                  <a:ext uri="{FF2B5EF4-FFF2-40B4-BE49-F238E27FC236}">
                    <a16:creationId xmlns:a16="http://schemas.microsoft.com/office/drawing/2014/main" id="{DC66C58E-F622-5163-A0C5-E9A8FBB59638}"/>
                  </a:ext>
                </a:extLst>
              </p:cNvPr>
              <p:cNvSpPr txBox="1">
                <a:spLocks noRot="1" noChangeAspect="1" noMove="1" noResize="1" noEditPoints="1" noAdjustHandles="1" noChangeArrowheads="1" noChangeShapeType="1" noTextEdit="1"/>
              </p:cNvSpPr>
              <p:nvPr/>
            </p:nvSpPr>
            <p:spPr>
              <a:xfrm>
                <a:off x="2779776" y="4798082"/>
                <a:ext cx="6096000" cy="70788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1258901-D5B8-2DA6-6896-0D0458062AB1}"/>
                  </a:ext>
                </a:extLst>
              </p:cNvPr>
              <p:cNvSpPr txBox="1"/>
              <p:nvPr/>
            </p:nvSpPr>
            <p:spPr>
              <a:xfrm>
                <a:off x="5013960" y="4299364"/>
                <a:ext cx="475488"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𝑘</m:t>
                          </m:r>
                        </m:e>
                        <m:sub>
                          <m:r>
                            <a:rPr lang="en-US" sz="4000" b="0" i="1" smtClean="0">
                              <a:latin typeface="Cambria Math" panose="02040503050406030204" pitchFamily="18" charset="0"/>
                            </a:rPr>
                            <m:t>1</m:t>
                          </m:r>
                        </m:sub>
                      </m:sSub>
                    </m:oMath>
                  </m:oMathPara>
                </a14:m>
                <a:endParaRPr lang="en-US" sz="4000" dirty="0"/>
              </a:p>
            </p:txBody>
          </p:sp>
        </mc:Choice>
        <mc:Fallback xmlns="">
          <p:sp>
            <p:nvSpPr>
              <p:cNvPr id="5" name="TextBox 4">
                <a:extLst>
                  <a:ext uri="{FF2B5EF4-FFF2-40B4-BE49-F238E27FC236}">
                    <a16:creationId xmlns:a16="http://schemas.microsoft.com/office/drawing/2014/main" id="{81258901-D5B8-2DA6-6896-0D0458062AB1}"/>
                  </a:ext>
                </a:extLst>
              </p:cNvPr>
              <p:cNvSpPr txBox="1">
                <a:spLocks noRot="1" noChangeAspect="1" noMove="1" noResize="1" noEditPoints="1" noAdjustHandles="1" noChangeArrowheads="1" noChangeShapeType="1" noTextEdit="1"/>
              </p:cNvSpPr>
              <p:nvPr/>
            </p:nvSpPr>
            <p:spPr>
              <a:xfrm>
                <a:off x="5013960" y="4299364"/>
                <a:ext cx="475488" cy="707886"/>
              </a:xfrm>
              <a:prstGeom prst="rect">
                <a:avLst/>
              </a:prstGeom>
              <a:blipFill>
                <a:blip r:embed="rId4"/>
                <a:stretch>
                  <a:fillRect r="-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A1C66FB-D9A1-4F09-0E97-C78E098650B1}"/>
                  </a:ext>
                </a:extLst>
              </p:cNvPr>
              <p:cNvSpPr txBox="1"/>
              <p:nvPr/>
            </p:nvSpPr>
            <p:spPr>
              <a:xfrm>
                <a:off x="5013960" y="5212935"/>
                <a:ext cx="475488"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𝑘</m:t>
                          </m:r>
                        </m:e>
                        <m:sub>
                          <m:r>
                            <a:rPr lang="en-US" sz="4000" b="0" i="1" smtClean="0">
                              <a:latin typeface="Cambria Math" panose="02040503050406030204" pitchFamily="18" charset="0"/>
                            </a:rPr>
                            <m:t>−1</m:t>
                          </m:r>
                        </m:sub>
                      </m:sSub>
                    </m:oMath>
                  </m:oMathPara>
                </a14:m>
                <a:endParaRPr lang="en-US" sz="4000" dirty="0"/>
              </a:p>
            </p:txBody>
          </p:sp>
        </mc:Choice>
        <mc:Fallback xmlns="">
          <p:sp>
            <p:nvSpPr>
              <p:cNvPr id="6" name="TextBox 5">
                <a:extLst>
                  <a:ext uri="{FF2B5EF4-FFF2-40B4-BE49-F238E27FC236}">
                    <a16:creationId xmlns:a16="http://schemas.microsoft.com/office/drawing/2014/main" id="{5A1C66FB-D9A1-4F09-0E97-C78E098650B1}"/>
                  </a:ext>
                </a:extLst>
              </p:cNvPr>
              <p:cNvSpPr txBox="1">
                <a:spLocks noRot="1" noChangeAspect="1" noMove="1" noResize="1" noEditPoints="1" noAdjustHandles="1" noChangeArrowheads="1" noChangeShapeType="1" noTextEdit="1"/>
              </p:cNvSpPr>
              <p:nvPr/>
            </p:nvSpPr>
            <p:spPr>
              <a:xfrm>
                <a:off x="5013960" y="5212935"/>
                <a:ext cx="475488" cy="707886"/>
              </a:xfrm>
              <a:prstGeom prst="rect">
                <a:avLst/>
              </a:prstGeom>
              <a:blipFill>
                <a:blip r:embed="rId5"/>
                <a:stretch>
                  <a:fillRect r="-743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5A8016E-6B4F-6A28-5DB0-37C0953F556D}"/>
                  </a:ext>
                </a:extLst>
              </p:cNvPr>
              <p:cNvSpPr txBox="1"/>
              <p:nvPr/>
            </p:nvSpPr>
            <p:spPr>
              <a:xfrm>
                <a:off x="6227066" y="5212935"/>
                <a:ext cx="475488"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𝑘</m:t>
                          </m:r>
                        </m:e>
                        <m:sub>
                          <m:r>
                            <a:rPr lang="en-US" sz="4000" b="0" i="1" smtClean="0">
                              <a:latin typeface="Cambria Math" panose="02040503050406030204" pitchFamily="18" charset="0"/>
                            </a:rPr>
                            <m:t>−2</m:t>
                          </m:r>
                        </m:sub>
                      </m:sSub>
                    </m:oMath>
                  </m:oMathPara>
                </a14:m>
                <a:endParaRPr lang="en-US" sz="4000" dirty="0"/>
              </a:p>
            </p:txBody>
          </p:sp>
        </mc:Choice>
        <mc:Fallback xmlns="">
          <p:sp>
            <p:nvSpPr>
              <p:cNvPr id="7" name="TextBox 6">
                <a:extLst>
                  <a:ext uri="{FF2B5EF4-FFF2-40B4-BE49-F238E27FC236}">
                    <a16:creationId xmlns:a16="http://schemas.microsoft.com/office/drawing/2014/main" id="{45A8016E-6B4F-6A28-5DB0-37C0953F556D}"/>
                  </a:ext>
                </a:extLst>
              </p:cNvPr>
              <p:cNvSpPr txBox="1">
                <a:spLocks noRot="1" noChangeAspect="1" noMove="1" noResize="1" noEditPoints="1" noAdjustHandles="1" noChangeArrowheads="1" noChangeShapeType="1" noTextEdit="1"/>
              </p:cNvSpPr>
              <p:nvPr/>
            </p:nvSpPr>
            <p:spPr>
              <a:xfrm>
                <a:off x="6227066" y="5212935"/>
                <a:ext cx="475488" cy="707886"/>
              </a:xfrm>
              <a:prstGeom prst="rect">
                <a:avLst/>
              </a:prstGeom>
              <a:blipFill>
                <a:blip r:embed="rId6"/>
                <a:stretch>
                  <a:fillRect r="-7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3883F6F-6D8F-426A-C118-12F53AACB6DF}"/>
                  </a:ext>
                </a:extLst>
              </p:cNvPr>
              <p:cNvSpPr txBox="1"/>
              <p:nvPr/>
            </p:nvSpPr>
            <p:spPr>
              <a:xfrm>
                <a:off x="6227066" y="4299364"/>
                <a:ext cx="475488"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𝑘</m:t>
                          </m:r>
                        </m:e>
                        <m:sub>
                          <m:r>
                            <a:rPr lang="en-US" sz="4000" b="0" i="1" smtClean="0">
                              <a:latin typeface="Cambria Math" panose="02040503050406030204" pitchFamily="18" charset="0"/>
                            </a:rPr>
                            <m:t>2</m:t>
                          </m:r>
                        </m:sub>
                      </m:sSub>
                    </m:oMath>
                  </m:oMathPara>
                </a14:m>
                <a:endParaRPr lang="en-US" sz="4000" dirty="0"/>
              </a:p>
            </p:txBody>
          </p:sp>
        </mc:Choice>
        <mc:Fallback xmlns="">
          <p:sp>
            <p:nvSpPr>
              <p:cNvPr id="8" name="TextBox 7">
                <a:extLst>
                  <a:ext uri="{FF2B5EF4-FFF2-40B4-BE49-F238E27FC236}">
                    <a16:creationId xmlns:a16="http://schemas.microsoft.com/office/drawing/2014/main" id="{83883F6F-6D8F-426A-C118-12F53AACB6DF}"/>
                  </a:ext>
                </a:extLst>
              </p:cNvPr>
              <p:cNvSpPr txBox="1">
                <a:spLocks noRot="1" noChangeAspect="1" noMove="1" noResize="1" noEditPoints="1" noAdjustHandles="1" noChangeArrowheads="1" noChangeShapeType="1" noTextEdit="1"/>
              </p:cNvSpPr>
              <p:nvPr/>
            </p:nvSpPr>
            <p:spPr>
              <a:xfrm>
                <a:off x="6227066" y="4299364"/>
                <a:ext cx="475488" cy="707886"/>
              </a:xfrm>
              <a:prstGeom prst="rect">
                <a:avLst/>
              </a:prstGeom>
              <a:blipFill>
                <a:blip r:embed="rId7"/>
                <a:stretch>
                  <a:fillRect r="-16667"/>
                </a:stretch>
              </a:blipFill>
            </p:spPr>
            <p:txBody>
              <a:bodyPr/>
              <a:lstStyle/>
              <a:p>
                <a:r>
                  <a:rPr lang="en-US">
                    <a:noFill/>
                  </a:rPr>
                  <a:t> </a:t>
                </a:r>
              </a:p>
            </p:txBody>
          </p:sp>
        </mc:Fallback>
      </mc:AlternateContent>
    </p:spTree>
    <p:extLst>
      <p:ext uri="{BB962C8B-B14F-4D97-AF65-F5344CB8AC3E}">
        <p14:creationId xmlns:p14="http://schemas.microsoft.com/office/powerpoint/2010/main" val="4100495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42136-D63A-054D-857A-479C360303F9}"/>
              </a:ext>
            </a:extLst>
          </p:cNvPr>
          <p:cNvSpPr>
            <a:spLocks noGrp="1"/>
          </p:cNvSpPr>
          <p:nvPr>
            <p:ph type="title"/>
          </p:nvPr>
        </p:nvSpPr>
        <p:spPr/>
        <p:txBody>
          <a:bodyPr/>
          <a:lstStyle/>
          <a:p>
            <a:r>
              <a:rPr lang="en-US" dirty="0"/>
              <a:t>First order reversible mass action</a:t>
            </a:r>
          </a:p>
        </p:txBody>
      </p:sp>
      <p:sp>
        <p:nvSpPr>
          <p:cNvPr id="4" name="Slide Number Placeholder 3">
            <a:extLst>
              <a:ext uri="{FF2B5EF4-FFF2-40B4-BE49-F238E27FC236}">
                <a16:creationId xmlns:a16="http://schemas.microsoft.com/office/drawing/2014/main" id="{8249F764-1A89-DEB9-2B54-35F16A045328}"/>
              </a:ext>
            </a:extLst>
          </p:cNvPr>
          <p:cNvSpPr>
            <a:spLocks noGrp="1"/>
          </p:cNvSpPr>
          <p:nvPr>
            <p:ph type="sldNum" sz="quarter" idx="12"/>
          </p:nvPr>
        </p:nvSpPr>
        <p:spPr/>
        <p:txBody>
          <a:bodyPr/>
          <a:lstStyle/>
          <a:p>
            <a:fld id="{76F1F206-DE6D-4580-A46E-D4E80C8355ED}" type="slidenum">
              <a:rPr lang="en-US" smtClean="0"/>
              <a:t>4</a:t>
            </a:fld>
            <a:endParaRPr lang="en-US"/>
          </a:p>
        </p:txBody>
      </p:sp>
      <p:pic>
        <p:nvPicPr>
          <p:cNvPr id="9" name="Picture 8">
            <a:extLst>
              <a:ext uri="{FF2B5EF4-FFF2-40B4-BE49-F238E27FC236}">
                <a16:creationId xmlns:a16="http://schemas.microsoft.com/office/drawing/2014/main" id="{BD12D448-1F68-EAEB-375B-01F616A20973}"/>
              </a:ext>
            </a:extLst>
          </p:cNvPr>
          <p:cNvPicPr>
            <a:picLocks noChangeAspect="1"/>
          </p:cNvPicPr>
          <p:nvPr/>
        </p:nvPicPr>
        <p:blipFill>
          <a:blip r:embed="rId2"/>
          <a:stretch>
            <a:fillRect/>
          </a:stretch>
        </p:blipFill>
        <p:spPr>
          <a:xfrm>
            <a:off x="5028437" y="1842706"/>
            <a:ext cx="5965933" cy="4058222"/>
          </a:xfrm>
          <a:prstGeom prst="rect">
            <a:avLst/>
          </a:prstGeom>
        </p:spPr>
      </p:pic>
      <p:pic>
        <p:nvPicPr>
          <p:cNvPr id="11" name="Picture 10" descr="A screen shot of a computer program&#10;&#10;Description automatically generated">
            <a:extLst>
              <a:ext uri="{FF2B5EF4-FFF2-40B4-BE49-F238E27FC236}">
                <a16:creationId xmlns:a16="http://schemas.microsoft.com/office/drawing/2014/main" id="{0EB7A526-FA39-33B6-6A26-7821A7AC7ED1}"/>
              </a:ext>
            </a:extLst>
          </p:cNvPr>
          <p:cNvPicPr>
            <a:picLocks noChangeAspect="1"/>
          </p:cNvPicPr>
          <p:nvPr/>
        </p:nvPicPr>
        <p:blipFill>
          <a:blip r:embed="rId3"/>
          <a:stretch>
            <a:fillRect/>
          </a:stretch>
        </p:blipFill>
        <p:spPr>
          <a:xfrm>
            <a:off x="1008888" y="2089213"/>
            <a:ext cx="3200400" cy="3362325"/>
          </a:xfrm>
          <a:prstGeom prst="rect">
            <a:avLst/>
          </a:prstGeom>
        </p:spPr>
      </p:pic>
    </p:spTree>
    <p:extLst>
      <p:ext uri="{BB962C8B-B14F-4D97-AF65-F5344CB8AC3E}">
        <p14:creationId xmlns:p14="http://schemas.microsoft.com/office/powerpoint/2010/main" val="1253150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172DB-26F0-E590-0AD0-A53F0E18DA4D}"/>
              </a:ext>
            </a:extLst>
          </p:cNvPr>
          <p:cNvSpPr>
            <a:spLocks noGrp="1"/>
          </p:cNvSpPr>
          <p:nvPr>
            <p:ph type="title"/>
          </p:nvPr>
        </p:nvSpPr>
        <p:spPr/>
        <p:txBody>
          <a:bodyPr/>
          <a:lstStyle/>
          <a:p>
            <a:r>
              <a:rPr lang="en-US" dirty="0"/>
              <a:t>Equilibrium Constants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816356D-F59A-A470-4210-4CF02B916972}"/>
                  </a:ext>
                </a:extLst>
              </p:cNvPr>
              <p:cNvSpPr txBox="1"/>
              <p:nvPr/>
            </p:nvSpPr>
            <p:spPr>
              <a:xfrm>
                <a:off x="774192" y="3798177"/>
                <a:ext cx="4072128" cy="2022220"/>
              </a:xfrm>
              <a:prstGeom prst="rect">
                <a:avLst/>
              </a:prstGeom>
              <a:noFill/>
            </p:spPr>
            <p:txBody>
              <a:bodyPr wrap="square" rtlCol="0">
                <a:spAutoFit/>
              </a:bodyPr>
              <a:lstStyle/>
              <a:p>
                <a:pPr algn="ctr"/>
                <a:r>
                  <a:rPr lang="en-US" sz="2000" dirty="0"/>
                  <a:t>Association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𝐾</m:t>
                        </m:r>
                      </m:e>
                      <m:sub>
                        <m:r>
                          <a:rPr lang="en-US" sz="2000" b="0" i="1" smtClean="0">
                            <a:latin typeface="Cambria Math" panose="02040503050406030204" pitchFamily="18" charset="0"/>
                          </a:rPr>
                          <m:t>𝑎</m:t>
                        </m:r>
                      </m:sub>
                    </m:sSub>
                  </m:oMath>
                </a14:m>
                <a:r>
                  <a:rPr lang="en-US" sz="2000" dirty="0"/>
                  <a:t>): The equilibrium constant for the binding of </a:t>
                </a:r>
              </a:p>
              <a:p>
                <a:pPr algn="ctr"/>
                <a:r>
                  <a:rPr lang="en-US" sz="2000" dirty="0"/>
                  <a:t>one molecule to another.</a:t>
                </a:r>
              </a:p>
              <a:p>
                <a:pPr algn="ctr"/>
                <a:endParaRPr lang="en-US" sz="2000" dirty="0"/>
              </a:p>
              <a:p>
                <a:pPr algn="ct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𝐾</m:t>
                          </m:r>
                        </m:e>
                        <m:sub>
                          <m:r>
                            <a:rPr lang="en-US" sz="2000" b="0" i="1" smtClean="0">
                              <a:latin typeface="Cambria Math" panose="02040503050406030204" pitchFamily="18" charset="0"/>
                            </a:rPr>
                            <m:t>𝑎</m:t>
                          </m:r>
                        </m:sub>
                      </m:sSub>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𝑘</m:t>
                              </m:r>
                            </m:e>
                            <m:sub>
                              <m:r>
                                <a:rPr lang="en-US" sz="2000" i="1">
                                  <a:latin typeface="Cambria Math" panose="02040503050406030204" pitchFamily="18" charset="0"/>
                                  <a:ea typeface="Cambria Math" panose="02040503050406030204" pitchFamily="18" charset="0"/>
                                </a:rPr>
                                <m:t>1</m:t>
                              </m:r>
                            </m:sub>
                          </m:sSub>
                        </m:num>
                        <m:den>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𝑘</m:t>
                              </m:r>
                            </m:e>
                            <m:sub>
                              <m:r>
                                <a:rPr lang="en-US" sz="2000" i="1">
                                  <a:latin typeface="Cambria Math" panose="02040503050406030204" pitchFamily="18" charset="0"/>
                                  <a:ea typeface="Cambria Math" panose="02040503050406030204" pitchFamily="18" charset="0"/>
                                </a:rPr>
                                <m:t>−1</m:t>
                              </m:r>
                            </m:sub>
                          </m:sSub>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𝐻𝐴</m:t>
                          </m:r>
                        </m:num>
                        <m:den>
                          <m:r>
                            <a:rPr lang="en-US" sz="2000" b="0" i="1" smtClean="0">
                              <a:latin typeface="Cambria Math" panose="02040503050406030204" pitchFamily="18" charset="0"/>
                              <a:ea typeface="Cambria Math" panose="02040503050406030204" pitchFamily="18" charset="0"/>
                            </a:rPr>
                            <m:t>𝐻</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m:t>
                          </m:r>
                        </m:den>
                      </m:f>
                    </m:oMath>
                  </m:oMathPara>
                </a14:m>
                <a:endParaRPr lang="en-US" sz="2000" dirty="0"/>
              </a:p>
            </p:txBody>
          </p:sp>
        </mc:Choice>
        <mc:Fallback xmlns="">
          <p:sp>
            <p:nvSpPr>
              <p:cNvPr id="4" name="TextBox 3">
                <a:extLst>
                  <a:ext uri="{FF2B5EF4-FFF2-40B4-BE49-F238E27FC236}">
                    <a16:creationId xmlns:a16="http://schemas.microsoft.com/office/drawing/2014/main" id="{F816356D-F59A-A470-4210-4CF02B916972}"/>
                  </a:ext>
                </a:extLst>
              </p:cNvPr>
              <p:cNvSpPr txBox="1">
                <a:spLocks noRot="1" noChangeAspect="1" noMove="1" noResize="1" noEditPoints="1" noAdjustHandles="1" noChangeArrowheads="1" noChangeShapeType="1" noTextEdit="1"/>
              </p:cNvSpPr>
              <p:nvPr/>
            </p:nvSpPr>
            <p:spPr>
              <a:xfrm>
                <a:off x="774192" y="3798177"/>
                <a:ext cx="4072128" cy="2022220"/>
              </a:xfrm>
              <a:prstGeom prst="rect">
                <a:avLst/>
              </a:prstGeom>
              <a:blipFill>
                <a:blip r:embed="rId3"/>
                <a:stretch>
                  <a:fillRect t="-15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D7703BF-5742-8701-4937-417D0BC5A45B}"/>
                  </a:ext>
                </a:extLst>
              </p:cNvPr>
              <p:cNvSpPr txBox="1"/>
              <p:nvPr/>
            </p:nvSpPr>
            <p:spPr>
              <a:xfrm>
                <a:off x="6723888" y="3798177"/>
                <a:ext cx="3736848" cy="1977401"/>
              </a:xfrm>
              <a:prstGeom prst="rect">
                <a:avLst/>
              </a:prstGeom>
              <a:noFill/>
            </p:spPr>
            <p:txBody>
              <a:bodyPr wrap="square" rtlCol="0">
                <a:spAutoFit/>
              </a:bodyPr>
              <a:lstStyle/>
              <a:p>
                <a:pPr algn="ctr"/>
                <a:r>
                  <a:rPr lang="en-US" sz="2000" dirty="0"/>
                  <a:t>Dissociation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𝐾</m:t>
                        </m:r>
                      </m:e>
                      <m:sub>
                        <m:r>
                          <a:rPr lang="en-US" sz="2000" b="0" i="1" smtClean="0">
                            <a:latin typeface="Cambria Math" panose="02040503050406030204" pitchFamily="18" charset="0"/>
                          </a:rPr>
                          <m:t>𝑑</m:t>
                        </m:r>
                      </m:sub>
                    </m:sSub>
                  </m:oMath>
                </a14:m>
                <a:r>
                  <a:rPr lang="en-US" sz="2000" dirty="0"/>
                  <a:t>): The equilibrium constant for the unbinding</a:t>
                </a:r>
              </a:p>
              <a:p>
                <a:pPr algn="ctr"/>
                <a:r>
                  <a:rPr lang="en-US" sz="2000" dirty="0"/>
                  <a:t>of molecules.</a:t>
                </a:r>
              </a:p>
              <a:p>
                <a:pPr algn="ctr"/>
                <a:endParaRPr lang="en-US" sz="2000" dirty="0"/>
              </a:p>
              <a:p>
                <a:pPr algn="ct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𝐾</m:t>
                          </m:r>
                        </m:e>
                        <m:sub>
                          <m:r>
                            <a:rPr lang="en-US" sz="2000" b="0" i="1" smtClean="0">
                              <a:latin typeface="Cambria Math" panose="02040503050406030204" pitchFamily="18" charset="0"/>
                            </a:rPr>
                            <m:t>𝑑</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𝑘</m:t>
                              </m:r>
                            </m:e>
                            <m:sub>
                              <m:r>
                                <a:rPr lang="en-US" sz="2000" i="1">
                                  <a:latin typeface="Cambria Math" panose="02040503050406030204" pitchFamily="18" charset="0"/>
                                  <a:ea typeface="Cambria Math" panose="02040503050406030204" pitchFamily="18" charset="0"/>
                                </a:rPr>
                                <m:t>−1</m:t>
                              </m:r>
                            </m:sub>
                          </m:sSub>
                        </m:num>
                        <m:den>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𝑘</m:t>
                              </m:r>
                            </m:e>
                            <m:sub>
                              <m:r>
                                <a:rPr lang="en-US" sz="2000" i="1">
                                  <a:latin typeface="Cambria Math" panose="02040503050406030204" pitchFamily="18" charset="0"/>
                                  <a:ea typeface="Cambria Math" panose="02040503050406030204" pitchFamily="18" charset="0"/>
                                </a:rPr>
                                <m:t>1</m:t>
                              </m:r>
                            </m:sub>
                          </m:sSub>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𝐻</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m:t>
                          </m:r>
                        </m:num>
                        <m:den>
                          <m:r>
                            <a:rPr lang="en-US" sz="2000" b="0" i="1" smtClean="0">
                              <a:latin typeface="Cambria Math" panose="02040503050406030204" pitchFamily="18" charset="0"/>
                              <a:ea typeface="Cambria Math" panose="02040503050406030204" pitchFamily="18" charset="0"/>
                            </a:rPr>
                            <m:t>𝐻𝐴</m:t>
                          </m:r>
                        </m:den>
                      </m:f>
                    </m:oMath>
                  </m:oMathPara>
                </a14:m>
                <a:endParaRPr lang="en-US" sz="2000" dirty="0"/>
              </a:p>
            </p:txBody>
          </p:sp>
        </mc:Choice>
        <mc:Fallback xmlns="">
          <p:sp>
            <p:nvSpPr>
              <p:cNvPr id="5" name="TextBox 4">
                <a:extLst>
                  <a:ext uri="{FF2B5EF4-FFF2-40B4-BE49-F238E27FC236}">
                    <a16:creationId xmlns:a16="http://schemas.microsoft.com/office/drawing/2014/main" id="{7D7703BF-5742-8701-4937-417D0BC5A45B}"/>
                  </a:ext>
                </a:extLst>
              </p:cNvPr>
              <p:cNvSpPr txBox="1">
                <a:spLocks noRot="1" noChangeAspect="1" noMove="1" noResize="1" noEditPoints="1" noAdjustHandles="1" noChangeArrowheads="1" noChangeShapeType="1" noTextEdit="1"/>
              </p:cNvSpPr>
              <p:nvPr/>
            </p:nvSpPr>
            <p:spPr>
              <a:xfrm>
                <a:off x="6723888" y="3798177"/>
                <a:ext cx="3736848" cy="1977401"/>
              </a:xfrm>
              <a:prstGeom prst="rect">
                <a:avLst/>
              </a:prstGeom>
              <a:blipFill>
                <a:blip r:embed="rId4"/>
                <a:stretch>
                  <a:fillRect l="-1305" t="-1543" r="-2121"/>
                </a:stretch>
              </a:blipFill>
            </p:spPr>
            <p:txBody>
              <a:bodyPr/>
              <a:lstStyle/>
              <a:p>
                <a:r>
                  <a:rPr lang="en-US">
                    <a:noFill/>
                  </a:rPr>
                  <a:t> </a:t>
                </a:r>
              </a:p>
            </p:txBody>
          </p:sp>
        </mc:Fallback>
      </mc:AlternateContent>
      <p:pic>
        <p:nvPicPr>
          <p:cNvPr id="6" name="Picture 5" descr="TP_tmp.png">
            <a:extLst>
              <a:ext uri="{FF2B5EF4-FFF2-40B4-BE49-F238E27FC236}">
                <a16:creationId xmlns:a16="http://schemas.microsoft.com/office/drawing/2014/main" id="{1E46539D-16BB-BDEC-FBAD-115E9C7F7B02}"/>
              </a:ext>
            </a:extLst>
          </p:cNvPr>
          <p:cNvPicPr>
            <a:picLocks noChangeAspect="1"/>
          </p:cNvPicPr>
          <p:nvPr>
            <p:custDataLst>
              <p:tags r:id="rId1"/>
            </p:custDataLst>
          </p:nvPr>
        </p:nvPicPr>
        <p:blipFill>
          <a:blip r:embed="rId5"/>
          <a:stretch>
            <a:fillRect/>
          </a:stretch>
        </p:blipFill>
        <p:spPr>
          <a:xfrm>
            <a:off x="3852672" y="1889479"/>
            <a:ext cx="3733800" cy="550707"/>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2E2128C-5A8A-CDCD-6BB6-A3CFBFBFF258}"/>
                  </a:ext>
                </a:extLst>
              </p:cNvPr>
              <p:cNvSpPr txBox="1"/>
              <p:nvPr/>
            </p:nvSpPr>
            <p:spPr>
              <a:xfrm>
                <a:off x="3683508" y="2730591"/>
                <a:ext cx="4072128" cy="52322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ea typeface="Cambria Math" panose="02040503050406030204" pitchFamily="18" charset="0"/>
                        </a:rPr>
                        <m:t>rate</m:t>
                      </m:r>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𝑘</m:t>
                          </m:r>
                        </m:e>
                        <m:sub>
                          <m:r>
                            <a:rPr lang="en-US" sz="2800" b="0" i="1" smtClean="0">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𝐻</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𝐴</m:t>
                      </m:r>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𝑘</m:t>
                          </m:r>
                        </m:e>
                        <m:sub>
                          <m:r>
                            <a:rPr lang="en-US" sz="2800" b="0" i="1" smtClean="0">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𝐻𝐴</m:t>
                      </m:r>
                    </m:oMath>
                  </m:oMathPara>
                </a14:m>
                <a:endParaRPr lang="en-US" sz="2800" dirty="0"/>
              </a:p>
            </p:txBody>
          </p:sp>
        </mc:Choice>
        <mc:Fallback xmlns="">
          <p:sp>
            <p:nvSpPr>
              <p:cNvPr id="7" name="TextBox 6">
                <a:extLst>
                  <a:ext uri="{FF2B5EF4-FFF2-40B4-BE49-F238E27FC236}">
                    <a16:creationId xmlns:a16="http://schemas.microsoft.com/office/drawing/2014/main" id="{32E2128C-5A8A-CDCD-6BB6-A3CFBFBFF258}"/>
                  </a:ext>
                </a:extLst>
              </p:cNvPr>
              <p:cNvSpPr txBox="1">
                <a:spLocks noRot="1" noChangeAspect="1" noMove="1" noResize="1" noEditPoints="1" noAdjustHandles="1" noChangeArrowheads="1" noChangeShapeType="1" noTextEdit="1"/>
              </p:cNvSpPr>
              <p:nvPr/>
            </p:nvSpPr>
            <p:spPr>
              <a:xfrm>
                <a:off x="3683508" y="2730591"/>
                <a:ext cx="4072128" cy="523220"/>
              </a:xfrm>
              <a:prstGeom prst="rect">
                <a:avLst/>
              </a:prstGeom>
              <a:blipFill>
                <a:blip r:embed="rId6"/>
                <a:stretch>
                  <a:fillRect/>
                </a:stretch>
              </a:blipFill>
            </p:spPr>
            <p:txBody>
              <a:bodyPr/>
              <a:lstStyle/>
              <a:p>
                <a:r>
                  <a:rPr lang="en-US">
                    <a:noFill/>
                  </a:rPr>
                  <a:t> </a:t>
                </a:r>
              </a:p>
            </p:txBody>
          </p:sp>
        </mc:Fallback>
      </mc:AlternateContent>
      <p:sp>
        <p:nvSpPr>
          <p:cNvPr id="8" name="Slide Number Placeholder 7">
            <a:extLst>
              <a:ext uri="{FF2B5EF4-FFF2-40B4-BE49-F238E27FC236}">
                <a16:creationId xmlns:a16="http://schemas.microsoft.com/office/drawing/2014/main" id="{3EA70C5B-3C32-8BCD-763B-654C3B2B8D69}"/>
              </a:ext>
            </a:extLst>
          </p:cNvPr>
          <p:cNvSpPr>
            <a:spLocks noGrp="1"/>
          </p:cNvSpPr>
          <p:nvPr>
            <p:ph type="sldNum" sz="quarter" idx="12"/>
          </p:nvPr>
        </p:nvSpPr>
        <p:spPr/>
        <p:txBody>
          <a:bodyPr/>
          <a:lstStyle/>
          <a:p>
            <a:fld id="{76F1F206-DE6D-4580-A46E-D4E80C8355ED}" type="slidenum">
              <a:rPr lang="en-US" smtClean="0"/>
              <a:t>5</a:t>
            </a:fld>
            <a:endParaRPr lang="en-US"/>
          </a:p>
        </p:txBody>
      </p:sp>
    </p:spTree>
    <p:extLst>
      <p:ext uri="{BB962C8B-B14F-4D97-AF65-F5344CB8AC3E}">
        <p14:creationId xmlns:p14="http://schemas.microsoft.com/office/powerpoint/2010/main" val="2493270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ECB2E-D76E-3FA5-3A4A-0CEDD67EC0F7}"/>
              </a:ext>
            </a:extLst>
          </p:cNvPr>
          <p:cNvSpPr>
            <a:spLocks noGrp="1"/>
          </p:cNvSpPr>
          <p:nvPr>
            <p:ph type="title"/>
          </p:nvPr>
        </p:nvSpPr>
        <p:spPr/>
        <p:txBody>
          <a:bodyPr/>
          <a:lstStyle/>
          <a:p>
            <a:r>
              <a:rPr lang="en-US" dirty="0"/>
              <a:t>Enzyme Catalysis</a:t>
            </a:r>
          </a:p>
        </p:txBody>
      </p:sp>
      <p:sp>
        <p:nvSpPr>
          <p:cNvPr id="3" name="Content Placeholder 2">
            <a:extLst>
              <a:ext uri="{FF2B5EF4-FFF2-40B4-BE49-F238E27FC236}">
                <a16:creationId xmlns:a16="http://schemas.microsoft.com/office/drawing/2014/main" id="{BD33BF7A-F816-98F4-E600-A81A8D51BEF9}"/>
              </a:ext>
            </a:extLst>
          </p:cNvPr>
          <p:cNvSpPr>
            <a:spLocks noGrp="1"/>
          </p:cNvSpPr>
          <p:nvPr>
            <p:ph idx="1"/>
          </p:nvPr>
        </p:nvSpPr>
        <p:spPr/>
        <p:txBody>
          <a:bodyPr>
            <a:normAutofit/>
          </a:bodyPr>
          <a:lstStyle/>
          <a:p>
            <a:pPr marL="0" indent="0">
              <a:buNone/>
            </a:pPr>
            <a:r>
              <a:rPr lang="en-US" sz="2400" dirty="0"/>
              <a:t>Unfortunately, the kinetic constants that describe enzyme catalysis are very difficult to measure and as a result researchers do not tend to use the explicit mechanism, instead they use certain approximations.</a:t>
            </a:r>
          </a:p>
          <a:p>
            <a:pPr marL="0" indent="0">
              <a:buNone/>
            </a:pPr>
            <a:endParaRPr lang="en-US" sz="2400" dirty="0"/>
          </a:p>
          <a:p>
            <a:pPr marL="0" indent="0">
              <a:buNone/>
            </a:pPr>
            <a:r>
              <a:rPr lang="en-US" sz="2400" dirty="0"/>
              <a:t>The two most popular approximations are:</a:t>
            </a:r>
          </a:p>
          <a:p>
            <a:pPr marL="0" indent="0">
              <a:buNone/>
            </a:pPr>
            <a:r>
              <a:rPr lang="en-US" sz="2400" dirty="0">
                <a:solidFill>
                  <a:srgbClr val="FF0000"/>
                </a:solidFill>
              </a:rPr>
              <a:t>1. Rapid Equilibrium</a:t>
            </a:r>
            <a:endParaRPr lang="en-US" sz="2400" dirty="0"/>
          </a:p>
          <a:p>
            <a:pPr marL="0" indent="0">
              <a:buNone/>
            </a:pPr>
            <a:r>
              <a:rPr lang="en-US" sz="2400" dirty="0">
                <a:solidFill>
                  <a:srgbClr val="00B050"/>
                </a:solidFill>
              </a:rPr>
              <a:t>2. Steady State</a:t>
            </a:r>
          </a:p>
          <a:p>
            <a:pPr marL="0" indent="0">
              <a:buNone/>
            </a:pPr>
            <a:endParaRPr lang="en-US" dirty="0"/>
          </a:p>
        </p:txBody>
      </p:sp>
      <p:pic>
        <p:nvPicPr>
          <p:cNvPr id="4" name="Picture 2">
            <a:extLst>
              <a:ext uri="{FF2B5EF4-FFF2-40B4-BE49-F238E27FC236}">
                <a16:creationId xmlns:a16="http://schemas.microsoft.com/office/drawing/2014/main" id="{2FB50054-63BD-E329-A09B-EC301446D9FD}"/>
              </a:ext>
            </a:extLst>
          </p:cNvPr>
          <p:cNvPicPr>
            <a:picLocks noChangeAspect="1" noChangeArrowheads="1"/>
          </p:cNvPicPr>
          <p:nvPr/>
        </p:nvPicPr>
        <p:blipFill>
          <a:blip r:embed="rId2"/>
          <a:srcRect/>
          <a:stretch>
            <a:fillRect/>
          </a:stretch>
        </p:blipFill>
        <p:spPr bwMode="auto">
          <a:xfrm>
            <a:off x="4422648" y="4632960"/>
            <a:ext cx="6062472" cy="1314450"/>
          </a:xfrm>
          <a:prstGeom prst="rect">
            <a:avLst/>
          </a:prstGeom>
          <a:noFill/>
          <a:ln w="9525">
            <a:noFill/>
            <a:miter lim="800000"/>
            <a:headEnd/>
            <a:tailEnd/>
          </a:ln>
          <a:effectLst/>
        </p:spPr>
      </p:pic>
      <p:sp>
        <p:nvSpPr>
          <p:cNvPr id="5" name="Slide Number Placeholder 4">
            <a:extLst>
              <a:ext uri="{FF2B5EF4-FFF2-40B4-BE49-F238E27FC236}">
                <a16:creationId xmlns:a16="http://schemas.microsoft.com/office/drawing/2014/main" id="{984138D8-7CE9-1077-0FC1-96C74792737D}"/>
              </a:ext>
            </a:extLst>
          </p:cNvPr>
          <p:cNvSpPr>
            <a:spLocks noGrp="1"/>
          </p:cNvSpPr>
          <p:nvPr>
            <p:ph type="sldNum" sz="quarter" idx="12"/>
          </p:nvPr>
        </p:nvSpPr>
        <p:spPr/>
        <p:txBody>
          <a:bodyPr/>
          <a:lstStyle/>
          <a:p>
            <a:fld id="{76F1F206-DE6D-4580-A46E-D4E80C8355ED}" type="slidenum">
              <a:rPr lang="en-US" smtClean="0"/>
              <a:t>6</a:t>
            </a:fld>
            <a:endParaRPr lang="en-US"/>
          </a:p>
        </p:txBody>
      </p:sp>
    </p:spTree>
    <p:extLst>
      <p:ext uri="{BB962C8B-B14F-4D97-AF65-F5344CB8AC3E}">
        <p14:creationId xmlns:p14="http://schemas.microsoft.com/office/powerpoint/2010/main" val="1135616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150C7-76A7-D309-02A9-9814B51C898D}"/>
              </a:ext>
            </a:extLst>
          </p:cNvPr>
          <p:cNvSpPr>
            <a:spLocks noGrp="1"/>
          </p:cNvSpPr>
          <p:nvPr>
            <p:ph type="title"/>
          </p:nvPr>
        </p:nvSpPr>
        <p:spPr/>
        <p:txBody>
          <a:bodyPr/>
          <a:lstStyle/>
          <a:p>
            <a:r>
              <a:rPr lang="en-US" dirty="0"/>
              <a:t>Rapid Equilibrium Approximation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A5A9BA4-0755-C7DE-7BBE-471253448C31}"/>
                  </a:ext>
                </a:extLst>
              </p:cNvPr>
              <p:cNvSpPr>
                <a:spLocks noGrp="1"/>
              </p:cNvSpPr>
              <p:nvPr>
                <p:ph idx="1"/>
              </p:nvPr>
            </p:nvSpPr>
            <p:spPr/>
            <p:txBody>
              <a:bodyPr/>
              <a:lstStyle/>
              <a:p>
                <a:pPr marL="0" indent="0">
                  <a:buNone/>
                </a:pPr>
                <a:r>
                  <a:rPr lang="en-US" sz="2400" dirty="0"/>
                  <a:t>The rapid equilibrium approximation assumes that the binding and unbinding of substrate to enzyme to </a:t>
                </a:r>
                <a:r>
                  <a:rPr lang="en-US" sz="2400" b="1" dirty="0"/>
                  <a:t>much</a:t>
                </a:r>
                <a:r>
                  <a:rPr lang="en-US" sz="2400" dirty="0"/>
                  <a:t> faster than the release of product. As a result, one can assume that the binding of substrate to enzyme is </a:t>
                </a:r>
                <a:r>
                  <a:rPr lang="en-US" sz="2400" b="1" dirty="0"/>
                  <a:t>in equilibrium</a:t>
                </a:r>
                <a:r>
                  <a:rPr lang="en-US" sz="2400" dirty="0"/>
                  <a:t>. </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That is, the following relation is always true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𝐾</m:t>
                        </m:r>
                      </m:e>
                      <m:sub>
                        <m:r>
                          <a:rPr lang="en-US" sz="2400" b="0" i="1" smtClean="0">
                            <a:latin typeface="Cambria Math" panose="02040503050406030204" pitchFamily="18" charset="0"/>
                          </a:rPr>
                          <m:t>𝑑</m:t>
                        </m:r>
                      </m:sub>
                    </m:sSub>
                  </m:oMath>
                </a14:m>
                <a:r>
                  <a:rPr lang="en-US" sz="2400" dirty="0"/>
                  <a:t> = dissociation constant):</a:t>
                </a:r>
              </a:p>
              <a:p>
                <a:pPr marL="0" indent="0">
                  <a:buNone/>
                </a:pPr>
                <a:endParaRPr lang="en-US" sz="2400" dirty="0">
                  <a:solidFill>
                    <a:srgbClr val="FF0000"/>
                  </a:solidFill>
                </a:endParaRPr>
              </a:p>
              <a:p>
                <a:endParaRPr lang="en-US" dirty="0"/>
              </a:p>
            </p:txBody>
          </p:sp>
        </mc:Choice>
        <mc:Fallback xmlns="">
          <p:sp>
            <p:nvSpPr>
              <p:cNvPr id="3" name="Content Placeholder 2">
                <a:extLst>
                  <a:ext uri="{FF2B5EF4-FFF2-40B4-BE49-F238E27FC236}">
                    <a16:creationId xmlns:a16="http://schemas.microsoft.com/office/drawing/2014/main" id="{EA5A9BA4-0755-C7DE-7BBE-471253448C31}"/>
                  </a:ext>
                </a:extLst>
              </p:cNvPr>
              <p:cNvSpPr>
                <a:spLocks noGrp="1" noRot="1" noChangeAspect="1" noMove="1" noResize="1" noEditPoints="1" noAdjustHandles="1" noChangeArrowheads="1" noChangeShapeType="1" noTextEdit="1"/>
              </p:cNvSpPr>
              <p:nvPr>
                <p:ph idx="1"/>
              </p:nvPr>
            </p:nvSpPr>
            <p:spPr>
              <a:blipFill>
                <a:blip r:embed="rId2"/>
                <a:stretch>
                  <a:fillRect l="-928" t="-1961"/>
                </a:stretch>
              </a:blipFill>
            </p:spPr>
            <p:txBody>
              <a:bodyPr/>
              <a:lstStyle/>
              <a:p>
                <a:r>
                  <a:rPr lang="en-US">
                    <a:noFill/>
                  </a:rPr>
                  <a:t> </a:t>
                </a:r>
              </a:p>
            </p:txBody>
          </p:sp>
        </mc:Fallback>
      </mc:AlternateContent>
      <p:pic>
        <p:nvPicPr>
          <p:cNvPr id="5" name="Picture 2">
            <a:extLst>
              <a:ext uri="{FF2B5EF4-FFF2-40B4-BE49-F238E27FC236}">
                <a16:creationId xmlns:a16="http://schemas.microsoft.com/office/drawing/2014/main" id="{D919B71A-B63C-8530-9411-3ADA477F99BC}"/>
              </a:ext>
            </a:extLst>
          </p:cNvPr>
          <p:cNvPicPr>
            <a:picLocks noChangeAspect="1" noChangeArrowheads="1"/>
          </p:cNvPicPr>
          <p:nvPr/>
        </p:nvPicPr>
        <p:blipFill>
          <a:blip r:embed="rId3"/>
          <a:srcRect/>
          <a:stretch>
            <a:fillRect/>
          </a:stretch>
        </p:blipFill>
        <p:spPr bwMode="auto">
          <a:xfrm>
            <a:off x="3410712" y="3429000"/>
            <a:ext cx="4806696" cy="1053754"/>
          </a:xfrm>
          <a:prstGeom prst="rect">
            <a:avLst/>
          </a:prstGeom>
          <a:noFill/>
          <a:ln w="9525">
            <a:noFill/>
            <a:miter lim="800000"/>
            <a:headEnd/>
            <a:tailEnd/>
          </a:ln>
          <a:effectLst/>
        </p:spPr>
      </p:pic>
      <p:sp>
        <p:nvSpPr>
          <p:cNvPr id="6" name="TextBox 5">
            <a:extLst>
              <a:ext uri="{FF2B5EF4-FFF2-40B4-BE49-F238E27FC236}">
                <a16:creationId xmlns:a16="http://schemas.microsoft.com/office/drawing/2014/main" id="{2BF37E62-477F-851F-BA68-86DDA1A7C980}"/>
              </a:ext>
            </a:extLst>
          </p:cNvPr>
          <p:cNvSpPr txBox="1"/>
          <p:nvPr/>
        </p:nvSpPr>
        <p:spPr>
          <a:xfrm>
            <a:off x="4718304" y="3059668"/>
            <a:ext cx="694944" cy="400110"/>
          </a:xfrm>
          <a:prstGeom prst="rect">
            <a:avLst/>
          </a:prstGeom>
          <a:noFill/>
        </p:spPr>
        <p:txBody>
          <a:bodyPr wrap="square" rtlCol="0">
            <a:spAutoFit/>
          </a:bodyPr>
          <a:lstStyle/>
          <a:p>
            <a:r>
              <a:rPr lang="en-US" sz="2000" dirty="0">
                <a:solidFill>
                  <a:srgbClr val="FF0000"/>
                </a:solidFill>
              </a:rPr>
              <a:t>FAST</a:t>
            </a:r>
          </a:p>
        </p:txBody>
      </p:sp>
      <p:sp>
        <p:nvSpPr>
          <p:cNvPr id="7" name="TextBox 6">
            <a:extLst>
              <a:ext uri="{FF2B5EF4-FFF2-40B4-BE49-F238E27FC236}">
                <a16:creationId xmlns:a16="http://schemas.microsoft.com/office/drawing/2014/main" id="{4EAB1103-A7B4-02B3-0106-152230CF9CEC}"/>
              </a:ext>
            </a:extLst>
          </p:cNvPr>
          <p:cNvSpPr txBox="1"/>
          <p:nvPr/>
        </p:nvSpPr>
        <p:spPr>
          <a:xfrm>
            <a:off x="6153910" y="3059668"/>
            <a:ext cx="810769" cy="400110"/>
          </a:xfrm>
          <a:prstGeom prst="rect">
            <a:avLst/>
          </a:prstGeom>
          <a:noFill/>
        </p:spPr>
        <p:txBody>
          <a:bodyPr wrap="square" rtlCol="0">
            <a:spAutoFit/>
          </a:bodyPr>
          <a:lstStyle/>
          <a:p>
            <a:r>
              <a:rPr lang="en-US" sz="2000" dirty="0">
                <a:solidFill>
                  <a:srgbClr val="FF0000"/>
                </a:solidFill>
              </a:rPr>
              <a:t>SLOW</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CFF2E64-C903-7E90-26DB-019DFC8F1EF6}"/>
                  </a:ext>
                </a:extLst>
              </p:cNvPr>
              <p:cNvSpPr txBox="1"/>
              <p:nvPr/>
            </p:nvSpPr>
            <p:spPr>
              <a:xfrm>
                <a:off x="4702302" y="5475160"/>
                <a:ext cx="2394204" cy="101771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𝑑</m:t>
                          </m:r>
                        </m:sub>
                      </m:sSub>
                      <m:r>
                        <a:rPr lang="en-US" sz="3200" b="0" i="1" smtClean="0">
                          <a:latin typeface="Cambria Math" panose="02040503050406030204" pitchFamily="18" charset="0"/>
                        </a:rPr>
                        <m:t>=</m:t>
                      </m:r>
                      <m:f>
                        <m:fPr>
                          <m:ctrlPr>
                            <a:rPr lang="en-US" sz="3200" b="0" i="1" smtClean="0">
                              <a:latin typeface="Cambria Math" panose="02040503050406030204" pitchFamily="18" charset="0"/>
                              <a:ea typeface="Cambria Math" panose="02040503050406030204" pitchFamily="18" charset="0"/>
                            </a:rPr>
                          </m:ctrlPr>
                        </m:fPr>
                        <m:num>
                          <m:r>
                            <a:rPr lang="en-US" sz="3200" b="0" i="1" smtClean="0">
                              <a:latin typeface="Cambria Math" panose="02040503050406030204" pitchFamily="18" charset="0"/>
                              <a:ea typeface="Cambria Math" panose="02040503050406030204" pitchFamily="18" charset="0"/>
                            </a:rPr>
                            <m:t>𝐸</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𝑆</m:t>
                          </m:r>
                        </m:num>
                        <m:den>
                          <m:r>
                            <a:rPr lang="en-US" sz="3200" b="0" i="1" smtClean="0">
                              <a:latin typeface="Cambria Math" panose="02040503050406030204" pitchFamily="18" charset="0"/>
                              <a:ea typeface="Cambria Math" panose="02040503050406030204" pitchFamily="18" charset="0"/>
                            </a:rPr>
                            <m:t>𝐸𝑆</m:t>
                          </m:r>
                        </m:den>
                      </m:f>
                    </m:oMath>
                  </m:oMathPara>
                </a14:m>
                <a:endParaRPr lang="en-US" sz="3200" dirty="0"/>
              </a:p>
            </p:txBody>
          </p:sp>
        </mc:Choice>
        <mc:Fallback xmlns="">
          <p:sp>
            <p:nvSpPr>
              <p:cNvPr id="9" name="TextBox 8">
                <a:extLst>
                  <a:ext uri="{FF2B5EF4-FFF2-40B4-BE49-F238E27FC236}">
                    <a16:creationId xmlns:a16="http://schemas.microsoft.com/office/drawing/2014/main" id="{9CFF2E64-C903-7E90-26DB-019DFC8F1EF6}"/>
                  </a:ext>
                </a:extLst>
              </p:cNvPr>
              <p:cNvSpPr txBox="1">
                <a:spLocks noRot="1" noChangeAspect="1" noMove="1" noResize="1" noEditPoints="1" noAdjustHandles="1" noChangeArrowheads="1" noChangeShapeType="1" noTextEdit="1"/>
              </p:cNvSpPr>
              <p:nvPr/>
            </p:nvSpPr>
            <p:spPr>
              <a:xfrm>
                <a:off x="4702302" y="5475160"/>
                <a:ext cx="2394204" cy="1017715"/>
              </a:xfrm>
              <a:prstGeom prst="rect">
                <a:avLst/>
              </a:prstGeom>
              <a:blipFill>
                <a:blip r:embed="rId4"/>
                <a:stretch>
                  <a:fillRect/>
                </a:stretch>
              </a:blipFill>
            </p:spPr>
            <p:txBody>
              <a:bodyPr/>
              <a:lstStyle/>
              <a:p>
                <a:r>
                  <a:rPr lang="en-US">
                    <a:noFill/>
                  </a:rPr>
                  <a:t> </a:t>
                </a:r>
              </a:p>
            </p:txBody>
          </p:sp>
        </mc:Fallback>
      </mc:AlternateContent>
      <p:sp>
        <p:nvSpPr>
          <p:cNvPr id="10" name="Slide Number Placeholder 9">
            <a:extLst>
              <a:ext uri="{FF2B5EF4-FFF2-40B4-BE49-F238E27FC236}">
                <a16:creationId xmlns:a16="http://schemas.microsoft.com/office/drawing/2014/main" id="{D698F094-9055-B324-7260-D3FED77C237E}"/>
              </a:ext>
            </a:extLst>
          </p:cNvPr>
          <p:cNvSpPr>
            <a:spLocks noGrp="1"/>
          </p:cNvSpPr>
          <p:nvPr>
            <p:ph type="sldNum" sz="quarter" idx="12"/>
          </p:nvPr>
        </p:nvSpPr>
        <p:spPr/>
        <p:txBody>
          <a:bodyPr/>
          <a:lstStyle/>
          <a:p>
            <a:fld id="{76F1F206-DE6D-4580-A46E-D4E80C8355ED}" type="slidenum">
              <a:rPr lang="en-US" smtClean="0"/>
              <a:t>7</a:t>
            </a:fld>
            <a:endParaRPr lang="en-US"/>
          </a:p>
        </p:txBody>
      </p:sp>
    </p:spTree>
    <p:extLst>
      <p:ext uri="{BB962C8B-B14F-4D97-AF65-F5344CB8AC3E}">
        <p14:creationId xmlns:p14="http://schemas.microsoft.com/office/powerpoint/2010/main" val="3646322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77F3C-8BB0-A45C-0A7F-FC01D5F30B1C}"/>
              </a:ext>
            </a:extLst>
          </p:cNvPr>
          <p:cNvSpPr>
            <a:spLocks noGrp="1"/>
          </p:cNvSpPr>
          <p:nvPr>
            <p:ph type="title"/>
          </p:nvPr>
        </p:nvSpPr>
        <p:spPr>
          <a:xfrm>
            <a:off x="512064" y="170689"/>
            <a:ext cx="10841736" cy="1121664"/>
          </a:xfrm>
        </p:spPr>
        <p:txBody>
          <a:bodyPr/>
          <a:lstStyle/>
          <a:p>
            <a:r>
              <a:rPr lang="en-US" dirty="0"/>
              <a:t>Rapid Equilibrium Approximation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E9E7BD-12BD-89AF-E012-4D3DA6F3FEFF}"/>
                  </a:ext>
                </a:extLst>
              </p:cNvPr>
              <p:cNvSpPr>
                <a:spLocks noGrp="1"/>
              </p:cNvSpPr>
              <p:nvPr>
                <p:ph idx="1"/>
              </p:nvPr>
            </p:nvSpPr>
            <p:spPr>
              <a:xfrm>
                <a:off x="838200" y="1578864"/>
                <a:ext cx="10515600" cy="5012732"/>
              </a:xfrm>
            </p:spPr>
            <p:txBody>
              <a:bodyPr>
                <a:normAutofit/>
              </a:bodyPr>
              <a:lstStyle/>
              <a:p>
                <a:pPr marL="0" indent="0">
                  <a:buNone/>
                </a:pPr>
                <a:r>
                  <a:rPr lang="en-US" dirty="0"/>
                  <a:t>Total Enzyme: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𝐸</m:t>
                        </m:r>
                      </m:e>
                      <m:sub>
                        <m:r>
                          <a:rPr lang="en-US" sz="2800" b="0" i="1" smtClean="0">
                            <a:latin typeface="Cambria Math" panose="02040503050406030204" pitchFamily="18" charset="0"/>
                          </a:rPr>
                          <m:t>𝑡</m:t>
                        </m:r>
                      </m:sub>
                    </m:sSub>
                    <m:r>
                      <a:rPr lang="en-US" sz="2800" b="0" i="1" smtClean="0">
                        <a:latin typeface="Cambria Math" panose="02040503050406030204" pitchFamily="18" charset="0"/>
                      </a:rPr>
                      <m:t>=</m:t>
                    </m:r>
                    <m:r>
                      <a:rPr lang="en-US" sz="2800" b="0" i="1" smtClean="0">
                        <a:latin typeface="Cambria Math" panose="02040503050406030204" pitchFamily="18" charset="0"/>
                      </a:rPr>
                      <m:t>𝐸</m:t>
                    </m:r>
                    <m:r>
                      <a:rPr lang="en-US" sz="2800" b="0" i="1" smtClean="0">
                        <a:latin typeface="Cambria Math" panose="02040503050406030204" pitchFamily="18" charset="0"/>
                      </a:rPr>
                      <m:t>+</m:t>
                    </m:r>
                    <m:r>
                      <a:rPr lang="en-US" sz="2800" b="0" i="1" smtClean="0">
                        <a:latin typeface="Cambria Math" panose="02040503050406030204" pitchFamily="18" charset="0"/>
                      </a:rPr>
                      <m:t>𝐸𝑆</m:t>
                    </m:r>
                  </m:oMath>
                </a14:m>
                <a:endParaRPr lang="en-US" dirty="0"/>
              </a:p>
              <a:p>
                <a:pPr marL="0" indent="0">
                  <a:buNone/>
                </a:pPr>
                <a:r>
                  <a:rPr lang="en-US" dirty="0"/>
                  <a:t>Substitute </a:t>
                </a:r>
                <a14:m>
                  <m:oMath xmlns:m="http://schemas.openxmlformats.org/officeDocument/2006/math">
                    <m:r>
                      <a:rPr lang="en-US" sz="2800" i="1" smtClean="0">
                        <a:latin typeface="Cambria Math" panose="02040503050406030204" pitchFamily="18" charset="0"/>
                      </a:rPr>
                      <m:t>𝐸</m:t>
                    </m:r>
                  </m:oMath>
                </a14:m>
                <a:r>
                  <a:rPr lang="en-US" dirty="0"/>
                  <a:t> into (1):</a:t>
                </a:r>
              </a:p>
              <a:p>
                <a:pPr marL="0" indent="0">
                  <a:buNone/>
                </a:pPr>
                <a:r>
                  <a:rPr lang="en-US" dirty="0"/>
                  <a:t>	</a:t>
                </a:r>
                <a:r>
                  <a:rPr lang="en-US" sz="2800" dirty="0"/>
                  <a:t>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𝐾</m:t>
                        </m:r>
                      </m:e>
                      <m:sub>
                        <m:r>
                          <a:rPr lang="en-US" sz="2800" b="0" i="1" smtClean="0">
                            <a:latin typeface="Cambria Math" panose="02040503050406030204" pitchFamily="18" charset="0"/>
                          </a:rPr>
                          <m:t>𝑑</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𝐸𝑆</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𝑆</m:t>
                        </m:r>
                      </m:num>
                      <m:den>
                        <m:r>
                          <a:rPr lang="en-US" sz="2800" b="0" i="1" smtClean="0">
                            <a:latin typeface="Cambria Math" panose="02040503050406030204" pitchFamily="18" charset="0"/>
                            <a:ea typeface="Cambria Math" panose="02040503050406030204" pitchFamily="18" charset="0"/>
                          </a:rPr>
                          <m:t>𝐸𝑆</m:t>
                        </m:r>
                      </m:den>
                    </m:f>
                    <m:r>
                      <a:rPr lang="en-US" sz="2800" b="0" i="1" smtClean="0">
                        <a:latin typeface="Cambria Math" panose="02040503050406030204" pitchFamily="18" charset="0"/>
                        <a:ea typeface="Cambria Math" panose="02040503050406030204" pitchFamily="18" charset="0"/>
                      </a:rPr>
                      <m:t> </m:t>
                    </m:r>
                  </m:oMath>
                </a14:m>
                <a:endParaRPr lang="en-US" dirty="0"/>
              </a:p>
              <a:p>
                <a:pPr marL="0" indent="0">
                  <a:buNone/>
                </a:pPr>
                <a:r>
                  <a:rPr lang="en-US" dirty="0"/>
                  <a:t>Solve for </a:t>
                </a:r>
                <a14:m>
                  <m:oMath xmlns:m="http://schemas.openxmlformats.org/officeDocument/2006/math">
                    <m:r>
                      <a:rPr lang="en-US" b="0" i="1" smtClean="0">
                        <a:latin typeface="Cambria Math" panose="02040503050406030204" pitchFamily="18" charset="0"/>
                      </a:rPr>
                      <m:t>𝐸𝑆</m:t>
                    </m:r>
                  </m:oMath>
                </a14:m>
                <a:r>
                  <a:rPr lang="en-US" dirty="0"/>
                  <a:t>:</a:t>
                </a:r>
              </a:p>
              <a:p>
                <a:pPr marL="0" indent="0">
                  <a:buNone/>
                </a:pPr>
                <a:r>
                  <a:rPr lang="en-US" dirty="0"/>
                  <a:t>	</a:t>
                </a:r>
                <a:r>
                  <a:rPr lang="en-US" sz="2800" dirty="0"/>
                  <a:t> </a:t>
                </a:r>
                <a14:m>
                  <m:oMath xmlns:m="http://schemas.openxmlformats.org/officeDocument/2006/math">
                    <m:r>
                      <a:rPr lang="en-US" sz="2800" b="0" i="1" smtClean="0">
                        <a:latin typeface="Cambria Math" panose="02040503050406030204" pitchFamily="18" charset="0"/>
                      </a:rPr>
                      <m:t>𝐸𝑆</m:t>
                    </m:r>
                    <m:r>
                      <a:rPr lang="en-US" sz="2800" b="0" i="1" smtClean="0">
                        <a:latin typeface="Cambria Math" panose="02040503050406030204" pitchFamily="18" charset="0"/>
                      </a:rPr>
                      <m:t>=</m:t>
                    </m:r>
                    <m:f>
                      <m:fPr>
                        <m:ctrlPr>
                          <a:rPr lang="en-US" sz="2800" b="0" i="1" smtClean="0">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𝑡</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𝑆</m:t>
                        </m:r>
                      </m:num>
                      <m:den>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𝑑</m:t>
                            </m:r>
                          </m:sub>
                        </m:sSub>
                        <m:r>
                          <a:rPr lang="en-US" b="0" i="1" smtClean="0">
                            <a:latin typeface="Cambria Math" panose="02040503050406030204" pitchFamily="18" charset="0"/>
                          </a:rPr>
                          <m:t>+</m:t>
                        </m:r>
                        <m:r>
                          <a:rPr lang="en-US" b="0" i="1" smtClean="0">
                            <a:latin typeface="Cambria Math" panose="02040503050406030204" pitchFamily="18" charset="0"/>
                          </a:rPr>
                          <m:t>𝑆</m:t>
                        </m:r>
                      </m:den>
                    </m:f>
                  </m:oMath>
                </a14:m>
                <a:endParaRPr lang="en-US" dirty="0"/>
              </a:p>
              <a:p>
                <a:pPr marL="0" indent="0">
                  <a:spcAft>
                    <a:spcPts val="1200"/>
                  </a:spcAft>
                  <a:buNone/>
                </a:pPr>
                <a:r>
                  <a:rPr lang="en-US" dirty="0"/>
                  <a:t>Multiply both sides by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oMath>
                </a14:m>
                <a:r>
                  <a:rPr lang="en-US" dirty="0"/>
                  <a:t> and substitute in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2</m:t>
                        </m:r>
                      </m:sub>
                    </m:sSub>
                    <m:r>
                      <a:rPr lang="en-US" b="0" i="1" smtClean="0">
                        <a:latin typeface="Cambria Math" panose="02040503050406030204" pitchFamily="18" charset="0"/>
                      </a:rPr>
                      <m:t>𝐸𝑆</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𝑡</m:t>
                        </m:r>
                      </m:sub>
                    </m:sSub>
                    <m:r>
                      <a:rPr lang="en-US" b="0" i="0" smtClean="0">
                        <a:latin typeface="Cambria Math" panose="02040503050406030204" pitchFamily="18" charset="0"/>
                      </a:rPr>
                      <m:t>:</m:t>
                    </m:r>
                  </m:oMath>
                </a14:m>
                <a:endParaRPr lang="en-US" dirty="0"/>
              </a:p>
              <a:p>
                <a:pPr marL="0" indent="0">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2</m:t>
                        </m:r>
                      </m:sub>
                    </m:sSub>
                    <m:r>
                      <a:rPr lang="en-US" sz="2800" b="0" i="1" smtClean="0">
                        <a:latin typeface="Cambria Math" panose="02040503050406030204" pitchFamily="18" charset="0"/>
                      </a:rPr>
                      <m:t>𝐸𝑆</m:t>
                    </m:r>
                    <m:r>
                      <a:rPr lang="en-US" sz="2800" b="0" i="1" smtClean="0">
                        <a:latin typeface="Cambria Math" panose="02040503050406030204" pitchFamily="18" charset="0"/>
                      </a:rPr>
                      <m:t>=</m:t>
                    </m:r>
                    <m:f>
                      <m:fPr>
                        <m:ctrlPr>
                          <a:rPr lang="en-US" sz="2800" b="0" i="1" smtClean="0">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𝑡</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𝑆</m:t>
                        </m:r>
                      </m:num>
                      <m:den>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𝑑</m:t>
                            </m:r>
                          </m:sub>
                        </m:sSub>
                        <m:r>
                          <a:rPr lang="en-US" b="0" i="1" smtClean="0">
                            <a:latin typeface="Cambria Math" panose="02040503050406030204" pitchFamily="18" charset="0"/>
                          </a:rPr>
                          <m:t>+</m:t>
                        </m:r>
                        <m:r>
                          <a:rPr lang="en-US" b="0" i="1" smtClean="0">
                            <a:latin typeface="Cambria Math" panose="02040503050406030204" pitchFamily="18" charset="0"/>
                          </a:rPr>
                          <m:t>𝑆</m:t>
                        </m:r>
                      </m:den>
                    </m:f>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𝑣</m:t>
                    </m:r>
                    <m:r>
                      <a:rPr lang="en-US" i="1">
                        <a:latin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𝑚</m:t>
                            </m:r>
                          </m:sub>
                        </m:sSub>
                        <m:r>
                          <a:rPr lang="en-US" i="1">
                            <a:latin typeface="Cambria Math" panose="02040503050406030204" pitchFamily="18" charset="0"/>
                            <a:ea typeface="Cambria Math" panose="02040503050406030204" pitchFamily="18" charset="0"/>
                          </a:rPr>
                          <m:t>𝑆</m:t>
                        </m:r>
                      </m:num>
                      <m:den>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𝑑</m:t>
                            </m:r>
                          </m:sub>
                        </m:sSub>
                        <m:r>
                          <a:rPr lang="en-US" i="1">
                            <a:latin typeface="Cambria Math" panose="02040503050406030204" pitchFamily="18" charset="0"/>
                          </a:rPr>
                          <m:t>+</m:t>
                        </m:r>
                        <m:r>
                          <a:rPr lang="en-US" i="1">
                            <a:latin typeface="Cambria Math" panose="02040503050406030204" pitchFamily="18" charset="0"/>
                          </a:rPr>
                          <m:t>𝑆</m:t>
                        </m:r>
                      </m:den>
                    </m:f>
                  </m:oMath>
                </a14:m>
                <a:endParaRPr lang="en-US" dirty="0"/>
              </a:p>
              <a:p>
                <a:pPr marL="0" indent="0">
                  <a:buNone/>
                </a:pPr>
                <a:r>
                  <a:rPr lang="en-US" dirty="0">
                    <a:solidFill>
                      <a:schemeClr val="bg1"/>
                    </a:solidFill>
                  </a:rPr>
                  <a:t>.</a:t>
                </a:r>
              </a:p>
            </p:txBody>
          </p:sp>
        </mc:Choice>
        <mc:Fallback xmlns="">
          <p:sp>
            <p:nvSpPr>
              <p:cNvPr id="3" name="Content Placeholder 2">
                <a:extLst>
                  <a:ext uri="{FF2B5EF4-FFF2-40B4-BE49-F238E27FC236}">
                    <a16:creationId xmlns:a16="http://schemas.microsoft.com/office/drawing/2014/main" id="{0BE9E7BD-12BD-89AF-E012-4D3DA6F3FEFF}"/>
                  </a:ext>
                </a:extLst>
              </p:cNvPr>
              <p:cNvSpPr>
                <a:spLocks noGrp="1" noRot="1" noChangeAspect="1" noMove="1" noResize="1" noEditPoints="1" noAdjustHandles="1" noChangeArrowheads="1" noChangeShapeType="1" noTextEdit="1"/>
              </p:cNvSpPr>
              <p:nvPr>
                <p:ph idx="1"/>
              </p:nvPr>
            </p:nvSpPr>
            <p:spPr>
              <a:xfrm>
                <a:off x="838200" y="1578864"/>
                <a:ext cx="10515600" cy="5012732"/>
              </a:xfrm>
              <a:blipFill>
                <a:blip r:embed="rId2"/>
                <a:stretch>
                  <a:fillRect l="-1217" t="-1946"/>
                </a:stretch>
              </a:blipFill>
            </p:spPr>
            <p:txBody>
              <a:bodyPr/>
              <a:lstStyle/>
              <a:p>
                <a:r>
                  <a:rPr lang="en-US">
                    <a:noFill/>
                  </a:rPr>
                  <a:t> </a:t>
                </a:r>
              </a:p>
            </p:txBody>
          </p:sp>
        </mc:Fallback>
      </mc:AlternateContent>
      <p:grpSp>
        <p:nvGrpSpPr>
          <p:cNvPr id="9" name="Group 8">
            <a:extLst>
              <a:ext uri="{FF2B5EF4-FFF2-40B4-BE49-F238E27FC236}">
                <a16:creationId xmlns:a16="http://schemas.microsoft.com/office/drawing/2014/main" id="{86A5A431-80E1-DFE6-15E6-1DE8F255D121}"/>
              </a:ext>
            </a:extLst>
          </p:cNvPr>
          <p:cNvGrpSpPr/>
          <p:nvPr/>
        </p:nvGrpSpPr>
        <p:grpSpPr>
          <a:xfrm>
            <a:off x="7802880" y="1327976"/>
            <a:ext cx="3877056" cy="2101024"/>
            <a:chOff x="7790688" y="1690688"/>
            <a:chExt cx="3877056" cy="2101024"/>
          </a:xfrm>
        </p:grpSpPr>
        <p:pic>
          <p:nvPicPr>
            <p:cNvPr id="4" name="Picture 2">
              <a:extLst>
                <a:ext uri="{FF2B5EF4-FFF2-40B4-BE49-F238E27FC236}">
                  <a16:creationId xmlns:a16="http://schemas.microsoft.com/office/drawing/2014/main" id="{9B425C23-926F-F387-9608-751EBFBC633D}"/>
                </a:ext>
              </a:extLst>
            </p:cNvPr>
            <p:cNvPicPr>
              <a:picLocks noChangeAspect="1" noChangeArrowheads="1"/>
            </p:cNvPicPr>
            <p:nvPr/>
          </p:nvPicPr>
          <p:blipFill>
            <a:blip r:embed="rId3"/>
            <a:srcRect/>
            <a:stretch>
              <a:fillRect/>
            </a:stretch>
          </p:blipFill>
          <p:spPr bwMode="auto">
            <a:xfrm>
              <a:off x="7949184" y="1825625"/>
              <a:ext cx="3718560" cy="829266"/>
            </a:xfrm>
            <a:prstGeom prst="rect">
              <a:avLst/>
            </a:prstGeom>
            <a:noFill/>
            <a:ln w="9525">
              <a:noFill/>
              <a:miter lim="800000"/>
              <a:headEnd/>
              <a:tailEnd/>
            </a:ln>
            <a:effec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A92A8A-318B-3952-219A-39D3DAEA3DCA}"/>
                    </a:ext>
                  </a:extLst>
                </p:cNvPr>
                <p:cNvSpPr txBox="1"/>
                <p:nvPr/>
              </p:nvSpPr>
              <p:spPr>
                <a:xfrm>
                  <a:off x="8611362" y="2789828"/>
                  <a:ext cx="2394204" cy="786369"/>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𝐾</m:t>
                            </m:r>
                          </m:e>
                          <m:sub>
                            <m:r>
                              <a:rPr lang="en-US" sz="2400" b="0" i="1" smtClean="0">
                                <a:latin typeface="Cambria Math" panose="02040503050406030204" pitchFamily="18" charset="0"/>
                              </a:rPr>
                              <m:t>𝑑</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𝐸</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𝑆</m:t>
                            </m:r>
                          </m:num>
                          <m:den>
                            <m:r>
                              <a:rPr lang="en-US" sz="2400" b="0" i="1" smtClean="0">
                                <a:latin typeface="Cambria Math" panose="02040503050406030204" pitchFamily="18" charset="0"/>
                                <a:ea typeface="Cambria Math" panose="02040503050406030204" pitchFamily="18" charset="0"/>
                              </a:rPr>
                              <m:t>𝐸𝑆</m:t>
                            </m:r>
                          </m:den>
                        </m:f>
                        <m:r>
                          <a:rPr lang="en-US" sz="2400" b="0" i="1" smtClean="0">
                            <a:latin typeface="Cambria Math" panose="02040503050406030204" pitchFamily="18" charset="0"/>
                            <a:ea typeface="Cambria Math" panose="02040503050406030204" pitchFamily="18" charset="0"/>
                          </a:rPr>
                          <m:t>    (1)</m:t>
                        </m:r>
                      </m:oMath>
                    </m:oMathPara>
                  </a14:m>
                  <a:endParaRPr lang="en-US" sz="2400" dirty="0"/>
                </a:p>
              </p:txBody>
            </p:sp>
          </mc:Choice>
          <mc:Fallback xmlns="">
            <p:sp>
              <p:nvSpPr>
                <p:cNvPr id="5" name="TextBox 4">
                  <a:extLst>
                    <a:ext uri="{FF2B5EF4-FFF2-40B4-BE49-F238E27FC236}">
                      <a16:creationId xmlns:a16="http://schemas.microsoft.com/office/drawing/2014/main" id="{E2A92A8A-318B-3952-219A-39D3DAEA3DCA}"/>
                    </a:ext>
                  </a:extLst>
                </p:cNvPr>
                <p:cNvSpPr txBox="1">
                  <a:spLocks noRot="1" noChangeAspect="1" noMove="1" noResize="1" noEditPoints="1" noAdjustHandles="1" noChangeArrowheads="1" noChangeShapeType="1" noTextEdit="1"/>
                </p:cNvSpPr>
                <p:nvPr/>
              </p:nvSpPr>
              <p:spPr>
                <a:xfrm>
                  <a:off x="8611362" y="2789828"/>
                  <a:ext cx="2394204" cy="786369"/>
                </a:xfrm>
                <a:prstGeom prst="rect">
                  <a:avLst/>
                </a:prstGeom>
                <a:blipFill>
                  <a:blip r:embed="rId4"/>
                  <a:stretch>
                    <a:fillRect/>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AEF14B4A-FFF4-8294-1642-BAFFF755B384}"/>
                </a:ext>
              </a:extLst>
            </p:cNvPr>
            <p:cNvSpPr/>
            <p:nvPr/>
          </p:nvSpPr>
          <p:spPr>
            <a:xfrm>
              <a:off x="7790688" y="1690688"/>
              <a:ext cx="3877056" cy="210102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Slide Number Placeholder 9">
            <a:extLst>
              <a:ext uri="{FF2B5EF4-FFF2-40B4-BE49-F238E27FC236}">
                <a16:creationId xmlns:a16="http://schemas.microsoft.com/office/drawing/2014/main" id="{0BB336D3-E5C0-3091-0EAD-4DBB34B163E2}"/>
              </a:ext>
            </a:extLst>
          </p:cNvPr>
          <p:cNvSpPr>
            <a:spLocks noGrp="1"/>
          </p:cNvSpPr>
          <p:nvPr>
            <p:ph type="sldNum" sz="quarter" idx="12"/>
          </p:nvPr>
        </p:nvSpPr>
        <p:spPr/>
        <p:txBody>
          <a:bodyPr/>
          <a:lstStyle/>
          <a:p>
            <a:fld id="{76F1F206-DE6D-4580-A46E-D4E80C8355ED}" type="slidenum">
              <a:rPr lang="en-US" smtClean="0"/>
              <a:t>8</a:t>
            </a:fld>
            <a:endParaRPr lang="en-US"/>
          </a:p>
        </p:txBody>
      </p:sp>
      <p:sp>
        <p:nvSpPr>
          <p:cNvPr id="11" name="Rectangle: Rounded Corners 10">
            <a:extLst>
              <a:ext uri="{FF2B5EF4-FFF2-40B4-BE49-F238E27FC236}">
                <a16:creationId xmlns:a16="http://schemas.microsoft.com/office/drawing/2014/main" id="{13CC82BD-1ABE-D1BE-3712-AF7766CABA08}"/>
              </a:ext>
            </a:extLst>
          </p:cNvPr>
          <p:cNvSpPr/>
          <p:nvPr/>
        </p:nvSpPr>
        <p:spPr>
          <a:xfrm>
            <a:off x="4486656" y="5084065"/>
            <a:ext cx="1609344" cy="837332"/>
          </a:xfrm>
          <a:prstGeom prst="round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6784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40FBE-439D-6BB7-96A1-B1A69FFA6F07}"/>
              </a:ext>
            </a:extLst>
          </p:cNvPr>
          <p:cNvSpPr>
            <a:spLocks noGrp="1"/>
          </p:cNvSpPr>
          <p:nvPr>
            <p:ph type="title"/>
          </p:nvPr>
        </p:nvSpPr>
        <p:spPr/>
        <p:txBody>
          <a:bodyPr/>
          <a:lstStyle/>
          <a:p>
            <a:r>
              <a:rPr lang="en-US" dirty="0"/>
              <a:t>Steady State Approximation (</a:t>
            </a:r>
            <a:r>
              <a:rPr lang="en-US" sz="4400" dirty="0"/>
              <a:t>Brigg-Haldane</a:t>
            </a:r>
            <a:r>
              <a:rPr lang="en-US" dirty="0"/>
              <a: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0A9F97A-22D2-F7F6-9FD4-7465A1D32A9C}"/>
                  </a:ext>
                </a:extLst>
              </p:cNvPr>
              <p:cNvSpPr>
                <a:spLocks noGrp="1"/>
              </p:cNvSpPr>
              <p:nvPr>
                <p:ph idx="1"/>
              </p:nvPr>
            </p:nvSpPr>
            <p:spPr>
              <a:xfrm>
                <a:off x="838200" y="2773363"/>
                <a:ext cx="10515600" cy="3403599"/>
              </a:xfrm>
            </p:spPr>
            <p:txBody>
              <a:bodyPr/>
              <a:lstStyle/>
              <a:p>
                <a:r>
                  <a:rPr lang="en-US" sz="2400" dirty="0"/>
                  <a:t>It is possible to relax the constraints that ES should be in equilibrium with E and S by assuming that ES has a relatively steady value over a wide range of substrate concentrations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b="0" i="1" smtClean="0">
                        <a:latin typeface="Cambria Math" panose="02040503050406030204" pitchFamily="18" charset="0"/>
                      </a:rPr>
                      <m:t>𝑆</m:t>
                    </m:r>
                    <m:r>
                      <a:rPr lang="en-US" sz="2400" b="0" i="1" smtClean="0">
                        <a:latin typeface="Cambria Math" panose="02040503050406030204" pitchFamily="18" charset="0"/>
                      </a:rPr>
                      <m:t>+</m:t>
                    </m:r>
                    <m:r>
                      <a:rPr lang="en-US" sz="2400" b="0" i="1" smtClean="0">
                        <a:latin typeface="Cambria Math" panose="02040503050406030204" pitchFamily="18" charset="0"/>
                      </a:rPr>
                      <m:t>𝑆𝐸</m:t>
                    </m:r>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𝑆𝐸</m:t>
                    </m:r>
                  </m:oMath>
                </a14:m>
                <a:r>
                  <a:rPr lang="en-US" sz="2400" dirty="0"/>
                  <a:t>).</a:t>
                </a:r>
              </a:p>
            </p:txBody>
          </p:sp>
        </mc:Choice>
        <mc:Fallback>
          <p:sp>
            <p:nvSpPr>
              <p:cNvPr id="3" name="Content Placeholder 2">
                <a:extLst>
                  <a:ext uri="{FF2B5EF4-FFF2-40B4-BE49-F238E27FC236}">
                    <a16:creationId xmlns:a16="http://schemas.microsoft.com/office/drawing/2014/main" id="{F0A9F97A-22D2-F7F6-9FD4-7465A1D32A9C}"/>
                  </a:ext>
                </a:extLst>
              </p:cNvPr>
              <p:cNvSpPr>
                <a:spLocks noGrp="1" noRot="1" noChangeAspect="1" noMove="1" noResize="1" noEditPoints="1" noAdjustHandles="1" noChangeArrowheads="1" noChangeShapeType="1" noTextEdit="1"/>
              </p:cNvSpPr>
              <p:nvPr>
                <p:ph idx="1"/>
              </p:nvPr>
            </p:nvSpPr>
            <p:spPr>
              <a:xfrm>
                <a:off x="838200" y="2773363"/>
                <a:ext cx="10515600" cy="3403599"/>
              </a:xfrm>
              <a:blipFill>
                <a:blip r:embed="rId2"/>
                <a:stretch>
                  <a:fillRect l="-812" t="-2509" r="-522"/>
                </a:stretch>
              </a:blipFill>
            </p:spPr>
            <p:txBody>
              <a:bodyPr/>
              <a:lstStyle/>
              <a:p>
                <a:r>
                  <a:rPr lang="en-US">
                    <a:noFill/>
                  </a:rPr>
                  <a:t> </a:t>
                </a:r>
              </a:p>
            </p:txBody>
          </p:sp>
        </mc:Fallback>
      </mc:AlternateContent>
      <p:pic>
        <p:nvPicPr>
          <p:cNvPr id="4" name="Picture 2">
            <a:extLst>
              <a:ext uri="{FF2B5EF4-FFF2-40B4-BE49-F238E27FC236}">
                <a16:creationId xmlns:a16="http://schemas.microsoft.com/office/drawing/2014/main" id="{DCF052B0-73FF-F3ED-2286-08E2A1EE4C41}"/>
              </a:ext>
            </a:extLst>
          </p:cNvPr>
          <p:cNvPicPr>
            <a:picLocks noChangeAspect="1" noChangeArrowheads="1"/>
          </p:cNvPicPr>
          <p:nvPr/>
        </p:nvPicPr>
        <p:blipFill>
          <a:blip r:embed="rId3"/>
          <a:srcRect/>
          <a:stretch>
            <a:fillRect/>
          </a:stretch>
        </p:blipFill>
        <p:spPr bwMode="auto">
          <a:xfrm>
            <a:off x="3786187" y="1690688"/>
            <a:ext cx="4619625" cy="1053733"/>
          </a:xfrm>
          <a:prstGeom prst="rect">
            <a:avLst/>
          </a:prstGeom>
          <a:noFill/>
          <a:ln w="9525">
            <a:noFill/>
            <a:miter lim="800000"/>
            <a:headEnd/>
            <a:tailEnd/>
          </a:ln>
          <a:effectLst/>
        </p:spPr>
      </p:pic>
      <p:sp>
        <p:nvSpPr>
          <p:cNvPr id="5" name="Slide Number Placeholder 4">
            <a:extLst>
              <a:ext uri="{FF2B5EF4-FFF2-40B4-BE49-F238E27FC236}">
                <a16:creationId xmlns:a16="http://schemas.microsoft.com/office/drawing/2014/main" id="{F60D9337-9244-7175-E776-D264DE46F125}"/>
              </a:ext>
            </a:extLst>
          </p:cNvPr>
          <p:cNvSpPr>
            <a:spLocks noGrp="1"/>
          </p:cNvSpPr>
          <p:nvPr>
            <p:ph type="sldNum" sz="quarter" idx="12"/>
          </p:nvPr>
        </p:nvSpPr>
        <p:spPr/>
        <p:txBody>
          <a:bodyPr/>
          <a:lstStyle/>
          <a:p>
            <a:fld id="{76F1F206-DE6D-4580-A46E-D4E80C8355ED}" type="slidenum">
              <a:rPr lang="en-US" smtClean="0"/>
              <a:t>9</a:t>
            </a:fld>
            <a:endParaRPr lang="en-US"/>
          </a:p>
        </p:txBody>
      </p:sp>
      <p:sp>
        <p:nvSpPr>
          <p:cNvPr id="9" name="TextBox 8">
            <a:extLst>
              <a:ext uri="{FF2B5EF4-FFF2-40B4-BE49-F238E27FC236}">
                <a16:creationId xmlns:a16="http://schemas.microsoft.com/office/drawing/2014/main" id="{AD974F53-4D0B-5A35-BCFB-1F416E88B62B}"/>
              </a:ext>
            </a:extLst>
          </p:cNvPr>
          <p:cNvSpPr txBox="1"/>
          <p:nvPr/>
        </p:nvSpPr>
        <p:spPr>
          <a:xfrm>
            <a:off x="5638800" y="2974848"/>
            <a:ext cx="65" cy="276999"/>
          </a:xfrm>
          <a:prstGeom prst="rect">
            <a:avLst/>
          </a:prstGeom>
          <a:noFill/>
        </p:spPr>
        <p:txBody>
          <a:bodyPr wrap="none" lIns="0" tIns="0" rIns="0" bIns="0" rtlCol="0">
            <a:spAutoFit/>
          </a:bodyPr>
          <a:lstStyle/>
          <a:p>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FE91834-5565-F038-F5B2-3D236C940119}"/>
                  </a:ext>
                </a:extLst>
              </p:cNvPr>
              <p:cNvSpPr txBox="1"/>
              <p:nvPr/>
            </p:nvSpPr>
            <p:spPr>
              <a:xfrm>
                <a:off x="3335307" y="4148816"/>
                <a:ext cx="5521383" cy="8180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𝑑𝐸𝑆</m:t>
                          </m:r>
                        </m:num>
                        <m:den>
                          <m:r>
                            <a:rPr lang="en-US" sz="2800" b="0" i="1" smtClean="0">
                              <a:latin typeface="Cambria Math" panose="02040503050406030204" pitchFamily="18" charset="0"/>
                            </a:rPr>
                            <m:t>𝑑𝑡</m:t>
                          </m:r>
                        </m:den>
                      </m:f>
                      <m:r>
                        <a:rPr lang="en-US" sz="2800" b="0" i="1" smtClean="0">
                          <a:latin typeface="Cambria Math" panose="02040503050406030204" pitchFamily="18" charset="0"/>
                        </a:rPr>
                        <m:t>=0=</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𝑘</m:t>
                          </m:r>
                        </m:e>
                        <m:sub>
                          <m:r>
                            <a:rPr lang="en-US" sz="2800" i="1">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𝐸</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𝑆</m:t>
                      </m:r>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𝑘</m:t>
                          </m:r>
                        </m:e>
                        <m:sub>
                          <m:r>
                            <a:rPr lang="en-US" sz="2800" i="1">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𝐸𝑆</m:t>
                      </m:r>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𝑘</m:t>
                          </m:r>
                        </m:e>
                        <m:sub>
                          <m:r>
                            <a:rPr lang="en-US" sz="2800" b="0" i="1" smtClean="0">
                              <a:latin typeface="Cambria Math" panose="02040503050406030204" pitchFamily="18" charset="0"/>
                              <a:ea typeface="Cambria Math" panose="02040503050406030204" pitchFamily="18" charset="0"/>
                            </a:rPr>
                            <m:t>2</m:t>
                          </m:r>
                        </m:sub>
                      </m:sSub>
                      <m:r>
                        <a:rPr lang="en-US" sz="2800" i="1">
                          <a:latin typeface="Cambria Math" panose="02040503050406030204" pitchFamily="18" charset="0"/>
                          <a:ea typeface="Cambria Math" panose="02040503050406030204" pitchFamily="18" charset="0"/>
                        </a:rPr>
                        <m:t>𝐸𝑆</m:t>
                      </m:r>
                    </m:oMath>
                  </m:oMathPara>
                </a14:m>
                <a:endParaRPr lang="en-US" sz="2800" dirty="0"/>
              </a:p>
            </p:txBody>
          </p:sp>
        </mc:Choice>
        <mc:Fallback xmlns="">
          <p:sp>
            <p:nvSpPr>
              <p:cNvPr id="10" name="TextBox 9">
                <a:extLst>
                  <a:ext uri="{FF2B5EF4-FFF2-40B4-BE49-F238E27FC236}">
                    <a16:creationId xmlns:a16="http://schemas.microsoft.com/office/drawing/2014/main" id="{6FE91834-5565-F038-F5B2-3D236C940119}"/>
                  </a:ext>
                </a:extLst>
              </p:cNvPr>
              <p:cNvSpPr txBox="1">
                <a:spLocks noRot="1" noChangeAspect="1" noMove="1" noResize="1" noEditPoints="1" noAdjustHandles="1" noChangeArrowheads="1" noChangeShapeType="1" noTextEdit="1"/>
              </p:cNvSpPr>
              <p:nvPr/>
            </p:nvSpPr>
            <p:spPr>
              <a:xfrm>
                <a:off x="3335307" y="4148816"/>
                <a:ext cx="5521383" cy="818044"/>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556525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 H + A \rightleftharpoons HA $$&#10;\end{document}&#10;"/>
  <p:tag name="FILENAME" val="TP_tmp"/>
  <p:tag name="FORMAT" val="png16m"/>
  <p:tag name="RES" val="1200"/>
  <p:tag name="BLEND" val="0"/>
  <p:tag name="TRANSPARENT" val="0"/>
  <p:tag name="TBUG" val="0"/>
  <p:tag name="ALLOWFS" val="0"/>
  <p:tag name="ORIGWIDTH" val="61"/>
  <p:tag name="PICTUREFILESIZE" val="2725"/>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 \frac{dES}{dt} \approx 0 $$&#10;\end{document}&#10;"/>
  <p:tag name="FILENAME" val="TP_tmp"/>
  <p:tag name="FORMAT" val="png16m"/>
  <p:tag name="RES" val="1200"/>
  <p:tag name="BLEND" val="0"/>
  <p:tag name="TRANSPARENT" val="0"/>
  <p:tag name="TBUG" val="0"/>
  <p:tag name="ALLOWFS" val="0"/>
  <p:tag name="ORIGWIDTH" val="40"/>
  <p:tag name="PICTUREFILESIZE" val="5117"/>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 v = \frac{\mbox{Vmax}\ S^n}{K + S^n} $$&#10;\end{document}&#10;"/>
  <p:tag name="FILENAME" val="TP_tmp"/>
  <p:tag name="FORMAT" val="png16m"/>
  <p:tag name="RES" val="1200"/>
  <p:tag name="BLEND" val="0"/>
  <p:tag name="TRANSPARENT" val="0"/>
  <p:tag name="TBUG" val="0"/>
  <p:tag name="ALLOWFS" val="0"/>
  <p:tag name="ORIGWIDTH" val="62"/>
  <p:tag name="PICTUREFILESIZE" val="714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1514</TotalTime>
  <Words>1453</Words>
  <Application>Microsoft Office PowerPoint</Application>
  <PresentationFormat>Widescreen</PresentationFormat>
  <Paragraphs>264</Paragraphs>
  <Slides>30</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Cambria Math</vt:lpstr>
      <vt:lpstr>Courier New</vt:lpstr>
      <vt:lpstr>Office Theme</vt:lpstr>
      <vt:lpstr>Introduction to            Enzyme Kinetics</vt:lpstr>
      <vt:lpstr>Mass-Action Kinetics</vt:lpstr>
      <vt:lpstr>Order of the Reaction</vt:lpstr>
      <vt:lpstr>First order reversible mass action</vt:lpstr>
      <vt:lpstr>Equilibrium Constants</vt:lpstr>
      <vt:lpstr>Enzyme Catalysis</vt:lpstr>
      <vt:lpstr>Rapid Equilibrium Approximation</vt:lpstr>
      <vt:lpstr>Rapid Equilibrium Approximation</vt:lpstr>
      <vt:lpstr>Steady State Approximation (Brigg-Haldane)</vt:lpstr>
      <vt:lpstr>Steady State Approximation (Brigg-Haldane)</vt:lpstr>
      <vt:lpstr>Enzyme Catalysis</vt:lpstr>
      <vt:lpstr>PowerPoint Presentation</vt:lpstr>
      <vt:lpstr>PowerPoint Presentation</vt:lpstr>
      <vt:lpstr>Haldane Relationship</vt:lpstr>
      <vt:lpstr>Haldane Relationships</vt:lpstr>
      <vt:lpstr>Parts of a Rate Law</vt:lpstr>
      <vt:lpstr>Multisubstrate Kinetics</vt:lpstr>
      <vt:lpstr>Multisubstrate Kinetics Generalized Rate Laws</vt:lpstr>
      <vt:lpstr>Sigmoid responses are generally seen in multimeric systems.</vt:lpstr>
      <vt:lpstr>Sigmoid responses arise from cooperative interactions</vt:lpstr>
      <vt:lpstr>Hill Equation – Simplest Model</vt:lpstr>
      <vt:lpstr>Hill Coefficient </vt:lpstr>
      <vt:lpstr>Hill Equation</vt:lpstr>
      <vt:lpstr>Exercises 1, 2, and 3</vt:lpstr>
      <vt:lpstr>Exercise 1a</vt:lpstr>
      <vt:lpstr>Exercise 1b</vt:lpstr>
      <vt:lpstr>Exercise 1c</vt:lpstr>
      <vt:lpstr>Debugging Models: Exercise 2</vt:lpstr>
      <vt:lpstr>Debugging Models: Exercise 2</vt:lpstr>
      <vt:lpstr>Exercise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Enzyme Kinetics</dc:title>
  <dc:creator>Michael Kochen</dc:creator>
  <cp:lastModifiedBy>Michael Kochen</cp:lastModifiedBy>
  <cp:revision>12</cp:revision>
  <dcterms:created xsi:type="dcterms:W3CDTF">2023-07-11T02:17:51Z</dcterms:created>
  <dcterms:modified xsi:type="dcterms:W3CDTF">2023-07-12T07:06:16Z</dcterms:modified>
</cp:coreProperties>
</file>