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  <p:sldMasterId id="2147483662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Encode Sans Condensed Thin" pitchFamily="2" charset="77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3FE01B-B21F-4E0B-AA03-20A0CCF34174}">
  <a:tblStyle styleId="{193FE01B-B21F-4E0B-AA03-20A0CCF3417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Emphasize that the parameters permeate the model.</a:t>
            </a:r>
            <a:endParaRPr/>
          </a:p>
        </p:txBody>
      </p:sp>
      <p:sp>
        <p:nvSpPr>
          <p:cNvPr id="126" name="Google Shape;12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6a297f6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36a297f6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e36a297f6a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humility about the problem being addressed.</a:t>
            </a:r>
            <a:endParaRPr/>
          </a:p>
        </p:txBody>
      </p:sp>
      <p:sp>
        <p:nvSpPr>
          <p:cNvPr id="177" name="Google Shape;17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Exhaustive search is a search algorithm that looks at all combinations of parameter settings.</a:t>
            </a:r>
            <a:endParaRPr/>
          </a:p>
        </p:txBody>
      </p:sp>
      <p:sp>
        <p:nvSpPr>
          <p:cNvPr id="187" name="Google Shape;18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rgbClr val="4B2E8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 descr="UW_W 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27753" y="5945854"/>
            <a:ext cx="18288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3112" y="6354234"/>
            <a:ext cx="3386667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 descr="Bar_RtAngle_7502_RG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4784" y="4006085"/>
            <a:ext cx="3045737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895676" y="1179824"/>
            <a:ext cx="929640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  <a:defRPr sz="5000" b="1" i="0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rgbClr val="4B2E83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 descr="UW_W 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27753" y="5945854"/>
            <a:ext cx="18288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3112" y="6354234"/>
            <a:ext cx="3386667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 descr="Bar_RtAngle_7502_RG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4784" y="4006085"/>
            <a:ext cx="3045737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895676" y="1179824"/>
            <a:ext cx="929640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  <a:defRPr sz="5000" b="1" i="0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 descr="A picture containing drawing&#10;&#10;Description automatically generated"/>
          <p:cNvPicPr preferRelativeResize="0"/>
          <p:nvPr/>
        </p:nvPicPr>
        <p:blipFill rotWithShape="1">
          <a:blip r:embed="rId3">
            <a:alphaModFix amt="85000"/>
          </a:blip>
          <a:srcRect b="35276"/>
          <a:stretch/>
        </p:blipFill>
        <p:spPr>
          <a:xfrm>
            <a:off x="6647234" y="5928416"/>
            <a:ext cx="713362" cy="35436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895675" y="214057"/>
            <a:ext cx="10827137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</a:pPr>
            <a:r>
              <a:rPr lang="en-US"/>
              <a:t>Parameter Fitting: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</a:pPr>
            <a:r>
              <a:rPr lang="en-US" i="1"/>
              <a:t>Overview</a:t>
            </a:r>
            <a:endParaRPr i="1"/>
          </a:p>
        </p:txBody>
      </p:sp>
      <p:sp>
        <p:nvSpPr>
          <p:cNvPr id="109" name="Google Shape;109;p16"/>
          <p:cNvSpPr txBox="1"/>
          <p:nvPr/>
        </p:nvSpPr>
        <p:spPr>
          <a:xfrm>
            <a:off x="2267093" y="4200848"/>
            <a:ext cx="82683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Joseph L. Hellerstein</a:t>
            </a:r>
            <a:r>
              <a:rPr lang="en-US" sz="1800" b="0" i="0" u="none" strike="noStrike" cap="none" baseline="30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1,2</a:t>
            </a: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baseline="30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eScience Institute</a:t>
            </a:r>
            <a:endParaRPr sz="1800" b="0" i="0" u="none" strike="noStrike" cap="none" baseline="30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baseline="30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July</a:t>
            </a: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2021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67094" y="5939821"/>
            <a:ext cx="2075101" cy="342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 descr="A close up of a scree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28783" y="5930993"/>
            <a:ext cx="2172454" cy="35178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Factors Affecting Complexity of Fitting</a:t>
            </a:r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body" idx="1"/>
          </p:nvPr>
        </p:nvSpPr>
        <p:spPr>
          <a:xfrm>
            <a:off x="152400" y="1825624"/>
            <a:ext cx="7993500" cy="318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Fitting surface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Convex?, Number of local optima?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Number of parameters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Number of levels of parameters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Starting point for the search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Observational data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Which species are measured?</a:t>
            </a:r>
          </a:p>
          <a:p>
            <a:pPr lvl="1">
              <a:spcBef>
                <a:spcPts val="0"/>
              </a:spcBef>
            </a:pPr>
            <a:r>
              <a:rPr lang="en-US" dirty="0"/>
              <a:t>Variance of measurements?</a:t>
            </a:r>
          </a:p>
          <a:p>
            <a:pPr>
              <a:spcBef>
                <a:spcPts val="0"/>
              </a:spcBef>
            </a:pPr>
            <a:r>
              <a:rPr lang="en-US" dirty="0"/>
              <a:t>Identifiability </a:t>
            </a:r>
            <a:r>
              <a:rPr lang="en-US"/>
              <a:t>of parameters</a:t>
            </a:r>
            <a:endParaRPr dirty="0"/>
          </a:p>
        </p:txBody>
      </p:sp>
      <p:pic>
        <p:nvPicPr>
          <p:cNvPr id="230" name="Google Shape;23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9200" y="4374830"/>
            <a:ext cx="3509901" cy="217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82795" y="1995725"/>
            <a:ext cx="2687750" cy="185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5"/>
          <p:cNvSpPr txBox="1"/>
          <p:nvPr/>
        </p:nvSpPr>
        <p:spPr>
          <a:xfrm>
            <a:off x="9110525" y="1690813"/>
            <a:ext cx="2232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parameters, 1 species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9049750" y="3923013"/>
            <a:ext cx="223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Glycolytic Oscillations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5"/>
          <p:cNvSpPr txBox="1">
            <a:spLocks noGrp="1"/>
          </p:cNvSpPr>
          <p:nvPr>
            <p:ph type="body" idx="1"/>
          </p:nvPr>
        </p:nvSpPr>
        <p:spPr>
          <a:xfrm>
            <a:off x="-269125" y="5013450"/>
            <a:ext cx="8833200" cy="11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Parameter fitting is an exploratory data analysis (EDA).</a:t>
            </a:r>
            <a:endParaRPr b="1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SBstoat is a tool that supports fitting EDA.</a:t>
            </a:r>
            <a:endParaRPr b="1"/>
          </a:p>
        </p:txBody>
      </p:sp>
      <p:sp>
        <p:nvSpPr>
          <p:cNvPr id="235" name="Google Shape;23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What’s Parameter Fitting? Why important?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843225"/>
            <a:ext cx="11887200" cy="47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4844975" y="5936825"/>
            <a:ext cx="4079700" cy="3546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5683175" y="6291425"/>
            <a:ext cx="4079700" cy="3048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 idx="4294967295"/>
          </p:nvPr>
        </p:nvSpPr>
        <p:spPr>
          <a:xfrm>
            <a:off x="838200" y="-2444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Wolf2000 Model of Glycolytic Oscillations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450" y="788375"/>
            <a:ext cx="11655777" cy="25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750" y="3944125"/>
            <a:ext cx="2839132" cy="268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17282" y="4041000"/>
            <a:ext cx="2240687" cy="268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280150" y="3428575"/>
            <a:ext cx="7698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Parameters and their settings in the published work.</a:t>
            </a:r>
            <a:endParaRPr sz="2200" b="1" i="0" u="sng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06550" y="4395725"/>
            <a:ext cx="5320949" cy="223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/>
          <p:nvPr/>
        </p:nvSpPr>
        <p:spPr>
          <a:xfrm>
            <a:off x="5852200" y="12164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8747800" y="12164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9433600" y="12164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8824000" y="13688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5852200" y="15974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289600" y="19784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899200" y="19784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4937800" y="19784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5547400" y="19784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9205000" y="19784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10424200" y="19784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5166400" y="21308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3261400" y="23594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4480600" y="25118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4556800" y="27404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6614200" y="27404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1889800" y="28928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3871000" y="31214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3566200" y="987850"/>
            <a:ext cx="11922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Fitting Basics</a:t>
            </a:r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Objective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Find values of parameters that make the model fit observed data.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b="1" i="1"/>
              <a:t>Residuals</a:t>
            </a:r>
            <a:endParaRPr b="1" i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Difference between observed values of data (floating species) and simulated values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Generic Algorithm for Kinetic Model Parameter Fitting</a:t>
            </a:r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/>
              <a:t>5</a:t>
            </a:fld>
            <a:endParaRPr sz="1300"/>
          </a:p>
        </p:txBody>
      </p:sp>
      <p:sp>
        <p:nvSpPr>
          <p:cNvPr id="169" name="Google Shape;169;p20"/>
          <p:cNvSpPr txBox="1"/>
          <p:nvPr/>
        </p:nvSpPr>
        <p:spPr>
          <a:xfrm>
            <a:off x="804850" y="1791100"/>
            <a:ext cx="96672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describes time evolution of species concentrations and fluxes based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parameters</a:t>
            </a:r>
            <a:endParaRPr sz="16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parametersToEstimate: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 to be estimated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observedValues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time course values of species concentrations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804850" y="3035350"/>
            <a:ext cx="9667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parameterEstimates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good choice of the values for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parametersToEstimate</a:t>
            </a:r>
            <a:endParaRPr sz="16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804850" y="3848500"/>
            <a:ext cx="96672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 until good estimate or exceed runtime limits</a:t>
            </a:r>
            <a:endParaRPr sz="16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AutoNum type="alphaL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settings = new assignment of values to parametersToEstimate</a:t>
            </a:r>
            <a:endParaRPr sz="16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AutoNum type="alphaL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simulationResults = run model using settings</a:t>
            </a:r>
            <a:endParaRPr sz="16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AutoNum type="alphaL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residuals = observedValues - simulationResults</a:t>
            </a:r>
            <a:endParaRPr sz="16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AutoNum type="alphaL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the sum of squares of residuals is smaller than previous settings</a:t>
            </a:r>
            <a:endParaRPr sz="16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AutoNum type="romanL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parameterEstimates = settings</a:t>
            </a:r>
            <a:endParaRPr sz="16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AutoNum type="alphaL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residuals are very small</a:t>
            </a:r>
            <a:endParaRPr sz="16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AutoNum type="romanL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parameterEstimates</a:t>
            </a:r>
            <a:endParaRPr sz="16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3139425" y="4471775"/>
            <a:ext cx="59532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9250125" y="4362575"/>
            <a:ext cx="1876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A64D79"/>
                </a:solidFill>
                <a:latin typeface="Calibri"/>
                <a:ea typeface="Calibri"/>
                <a:cs typeface="Calibri"/>
                <a:sym typeface="Calibri"/>
              </a:rPr>
              <a:t>search algorithm</a:t>
            </a:r>
            <a:endParaRPr sz="1500" b="1" i="0" u="none" strike="noStrike" cap="none">
              <a:solidFill>
                <a:srgbClr val="A64D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196" y="1661275"/>
            <a:ext cx="9412354" cy="442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/>
          <p:nvPr/>
        </p:nvSpPr>
        <p:spPr>
          <a:xfrm>
            <a:off x="779250" y="6090625"/>
            <a:ext cx="10720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Models in Systems Biology almost always have many more than five parameters.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Concern 1: Fitting a large number of parameters to a small dataset.</a:t>
            </a:r>
            <a:endParaRPr/>
          </a:p>
        </p:txBody>
      </p:sp>
      <p:sp>
        <p:nvSpPr>
          <p:cNvPr id="182" name="Google Shape;182;p21"/>
          <p:cNvSpPr txBox="1"/>
          <p:nvPr/>
        </p:nvSpPr>
        <p:spPr>
          <a:xfrm>
            <a:off x="6684725" y="4386525"/>
            <a:ext cx="96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1903-1957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281950" y="136525"/>
            <a:ext cx="11547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Concern 2: Computational Complexity of Parameter Fitting Using Exhaustive Search</a:t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4291050" y="2420050"/>
            <a:ext cx="2118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 Parameters</a:t>
            </a:r>
            <a:endParaRPr sz="1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281950" y="4168475"/>
            <a:ext cx="1171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 Settings</a:t>
            </a:r>
            <a:endParaRPr sz="1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(levels)</a:t>
            </a:r>
            <a:endParaRPr sz="1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0" y="1462225"/>
            <a:ext cx="85719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Assume 1 microsecond for a simulation (single assignment of parameter settings).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Calculate log10(# hours) - time to simulate all combinations of parameter settings.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3" name="Google Shape;193;p22"/>
          <p:cNvGraphicFramePr/>
          <p:nvPr/>
        </p:nvGraphicFramePr>
        <p:xfrm>
          <a:off x="457200" y="2744625"/>
          <a:ext cx="7959350" cy="3414075"/>
        </p:xfrm>
        <a:graphic>
          <a:graphicData uri="http://schemas.openxmlformats.org/drawingml/2006/table">
            <a:tbl>
              <a:tblPr>
                <a:noFill/>
                <a:tableStyleId>{193FE01B-B21F-4E0B-AA03-20A0CCF34174}</a:tableStyleId>
              </a:tblPr>
              <a:tblGrid>
                <a:gridCol w="118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5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5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5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-9.3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-9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4975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-8.4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547C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-7.1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6B8B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-4.7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97A8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EEE0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9.7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-9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4975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-8.4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547C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-7.1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6B8B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-4.7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97A8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EEE0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9.7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-8.7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4E7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-7.8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5F83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-5.9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8199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-2.3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C3C4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4.9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19.3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48.2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7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-8.4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547C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-7.1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6B8B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-4.7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97A8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EEE0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9.7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67.5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7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-8.1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598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-6.5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7692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-3.5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ADB6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76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14.5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38.6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86.8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7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-7.8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5F83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-5.9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8199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-2.3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C3C4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4.9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19.3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48.2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106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4" name="Google Shape;194;p22"/>
          <p:cNvGraphicFramePr/>
          <p:nvPr/>
        </p:nvGraphicFramePr>
        <p:xfrm>
          <a:off x="9525000" y="3429000"/>
          <a:ext cx="2419350" cy="2554440"/>
        </p:xfrm>
        <a:graphic>
          <a:graphicData uri="http://schemas.openxmlformats.org/drawingml/2006/table">
            <a:tbl>
              <a:tblPr>
                <a:noFill/>
                <a:tableStyleId>{193FE01B-B21F-4E0B-AA03-20A0CCF34174}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second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-3.56</a:t>
                      </a:r>
                      <a:endParaRPr sz="16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hour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B1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day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1.38</a:t>
                      </a:r>
                      <a:endParaRPr sz="16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6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month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2.86</a:t>
                      </a:r>
                      <a:endParaRPr sz="16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9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3.94</a:t>
                      </a:r>
                      <a:endParaRPr sz="16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century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5.94</a:t>
                      </a:r>
                      <a:endParaRPr sz="16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 of Universe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14.09</a:t>
                      </a:r>
                      <a:endParaRPr sz="16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5" name="Google Shape;19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838200" y="-168275"/>
            <a:ext cx="11096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Fitting Surface: 2 Parameters</a:t>
            </a:r>
            <a:endParaRPr/>
          </a:p>
        </p:txBody>
      </p:sp>
      <p:pic>
        <p:nvPicPr>
          <p:cNvPr id="202" name="Google Shape;202;p23" descr="X_0  \rightarrow x \rightarrow X_1" title="MathEquation,#0000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7900" y="1967200"/>
            <a:ext cx="3884624" cy="6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 descr="\dot{x} = k_1 X_0 - k_2 x" title="MathEquation,#0000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93627" y="1967200"/>
            <a:ext cx="4312556" cy="6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68298" y="2837225"/>
            <a:ext cx="4173375" cy="30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09597" y="2837225"/>
            <a:ext cx="4173375" cy="287610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 txBox="1"/>
          <p:nvPr/>
        </p:nvSpPr>
        <p:spPr>
          <a:xfrm>
            <a:off x="6215125" y="5894900"/>
            <a:ext cx="5957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Convex fitting surface. Gradient descent finds the best fit. </a:t>
            </a:r>
            <a:endParaRPr sz="1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Avoids computational complexity of exhaustive search.</a:t>
            </a:r>
            <a:endParaRPr sz="1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271525" y="1031350"/>
            <a:ext cx="11017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Fitting Surface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Sum of square of residuals vs. parameter settings.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Residuals = simulation results using the true settings parameters minus the results using other settings.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2349000" y="2652275"/>
            <a:ext cx="1937100" cy="41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7501675" y="2603300"/>
            <a:ext cx="1937100" cy="41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42925" y="6047300"/>
            <a:ext cx="5957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fitting surface is a “road map” for a search algorithm.</a:t>
            </a:r>
            <a:endParaRPr sz="1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3125" y="797525"/>
            <a:ext cx="4603251" cy="19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4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9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Fitting Surface: Wolf Model</a:t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2929650"/>
            <a:ext cx="6240825" cy="386931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 txBox="1"/>
          <p:nvPr/>
        </p:nvSpPr>
        <p:spPr>
          <a:xfrm>
            <a:off x="7079025" y="4559950"/>
            <a:ext cx="4917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Gradient descent can get stuck in ridges.</a:t>
            </a: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1456900" y="2349700"/>
            <a:ext cx="4727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Combinations of J2_k, J1_Ki</a:t>
            </a:r>
            <a:endParaRPr sz="2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542</Words>
  <Application>Microsoft Macintosh PowerPoint</Application>
  <PresentationFormat>Widescreen</PresentationFormat>
  <Paragraphs>156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Courier New</vt:lpstr>
      <vt:lpstr>Encode Sans Condensed Thin</vt:lpstr>
      <vt:lpstr>Calibri</vt:lpstr>
      <vt:lpstr>Office Theme</vt:lpstr>
      <vt:lpstr>Office Theme</vt:lpstr>
      <vt:lpstr>Parameter Fitting: Overview</vt:lpstr>
      <vt:lpstr>What’s Parameter Fitting? Why important?</vt:lpstr>
      <vt:lpstr>Wolf2000 Model of Glycolytic Oscillations</vt:lpstr>
      <vt:lpstr>Fitting Basics</vt:lpstr>
      <vt:lpstr>Generic Algorithm for Kinetic Model Parameter Fitting</vt:lpstr>
      <vt:lpstr>Concern 1: Fitting a large number of parameters to a small dataset.</vt:lpstr>
      <vt:lpstr>Concern 2: Computational Complexity of Parameter Fitting Using Exhaustive Search</vt:lpstr>
      <vt:lpstr>Fitting Surface: 2 Parameters</vt:lpstr>
      <vt:lpstr>Fitting Surface: Wolf Model</vt:lpstr>
      <vt:lpstr>Factors Affecting Complexity of Fitting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 Fitting: Overview</dc:title>
  <cp:lastModifiedBy>Joseph L. Hellerstein</cp:lastModifiedBy>
  <cp:revision>3</cp:revision>
  <dcterms:modified xsi:type="dcterms:W3CDTF">2022-08-22T16:57:01Z</dcterms:modified>
</cp:coreProperties>
</file>