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embeddedFontLst>
    <p:embeddedFont>
      <p:font typeface="Bilbo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jXHoAqy0Ik4D89sGHIrqzfET3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E847A4-4CFA-4CB6-8371-84DB8B2B798B}">
  <a:tblStyle styleId="{12E847A4-4CFA-4CB6-8371-84DB8B2B79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customschemas.google.com/relationships/presentationmetadata" Target="metadata"/><Relationship Id="rId23" Type="http://schemas.openxmlformats.org/officeDocument/2006/relationships/slide" Target="slides/slide16.xml"/><Relationship Id="rId67" Type="http://schemas.openxmlformats.org/officeDocument/2006/relationships/font" Target="fonts/Bilbo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8b1175d24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58b1175d24_0_3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8b1175d24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58b1175d24_0_3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8b1175d24_0_5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58b1175d24_0_5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8b1175d24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8b1175d24_0_3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8b1175d24_0_5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58b1175d24_0_5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8b1175d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58b1175d24_0_6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8b1175d24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58b1175d24_0_6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8b1175d24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58b1175d24_0_6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8b1175d24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58b1175d24_0_6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8b1175d2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58b1175d24_0_5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8b1175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258b1175d24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8b1175d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58b1175d24_0_15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58b1175d2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258b1175d24_0_169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8b1175d24_0_40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58b1175d24_0_40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258b1175d24_0_40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58b1175d24_0_40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258b1175d24_0_40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8b1175d24_0_40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58b1175d24_0_40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258b1175d24_0_40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58b1175d24_0_40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58b1175d24_0_40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8b1175d24_0_4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58b1175d24_0_4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58b1175d24_0_4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58b1175d24_0_4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8b1175d24_0_420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58b1175d24_0_420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g258b1175d24_0_4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258b1175d24_0_4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58b1175d24_0_4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8b1175d24_0_42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58b1175d24_0_426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258b1175d24_0_426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58b1175d24_0_4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58b1175d24_0_4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58b1175d24_0_4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8b1175d24_0_433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58b1175d24_0_433"/>
          <p:cNvSpPr txBox="1"/>
          <p:nvPr>
            <p:ph idx="1" type="body"/>
          </p:nvPr>
        </p:nvSpPr>
        <p:spPr>
          <a:xfrm>
            <a:off x="629841" y="1681163"/>
            <a:ext cx="386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g258b1175d24_0_433"/>
          <p:cNvSpPr txBox="1"/>
          <p:nvPr>
            <p:ph idx="2" type="body"/>
          </p:nvPr>
        </p:nvSpPr>
        <p:spPr>
          <a:xfrm>
            <a:off x="629841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g258b1175d24_0_433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g258b1175d24_0_433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258b1175d24_0_4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58b1175d24_0_4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58b1175d24_0_4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b1175d24_0_44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58b1175d24_0_44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58b1175d24_0_44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b1175d24_0_446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58b1175d24_0_446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258b1175d24_0_446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258b1175d24_0_44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58b1175d24_0_44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58b1175d24_0_44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8b1175d24_0_453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58b1175d24_0_453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258b1175d24_0_453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258b1175d24_0_45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58b1175d24_0_45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258b1175d24_0_45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8b1175d24_0_46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58b1175d24_0_460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258b1175d24_0_46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58b1175d24_0_46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58b1175d24_0_46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b1175d24_0_466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58b1175d24_0_466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258b1175d24_0_46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58b1175d24_0_46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58b1175d24_0_46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0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3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4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4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5"/>
          <p:cNvSpPr txBox="1"/>
          <p:nvPr>
            <p:ph idx="1" type="body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5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8b1175d24_0_39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258b1175d24_0_39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258b1175d24_0_39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258b1175d24_0_39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258b1175d24_0_39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SZnS00RJzC8FbQNcpT_sLmY1A5NC-f0c/view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://drive.google.com/file/d/1-psbDRfoThYEovcOpsFJn7mekJ5Ksttg/view" TargetMode="Externa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31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Relationship Id="rId15" Type="http://schemas.openxmlformats.org/officeDocument/2006/relationships/image" Target="../media/image27.png"/><Relationship Id="rId14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png"/><Relationship Id="rId13" Type="http://schemas.openxmlformats.org/officeDocument/2006/relationships/image" Target="../media/image43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png"/><Relationship Id="rId13" Type="http://schemas.openxmlformats.org/officeDocument/2006/relationships/image" Target="../media/image4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9.gif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47.gif"/><Relationship Id="rId5" Type="http://schemas.openxmlformats.org/officeDocument/2006/relationships/image" Target="../media/image30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6.gif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Relationship Id="rId5" Type="http://schemas.openxmlformats.org/officeDocument/2006/relationships/image" Target="../media/image30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gif"/><Relationship Id="rId10" Type="http://schemas.openxmlformats.org/officeDocument/2006/relationships/image" Target="../media/image49.gif"/><Relationship Id="rId13" Type="http://schemas.openxmlformats.org/officeDocument/2006/relationships/image" Target="../media/image32.png"/><Relationship Id="rId12" Type="http://schemas.openxmlformats.org/officeDocument/2006/relationships/image" Target="../media/image5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47.gif"/><Relationship Id="rId5" Type="http://schemas.openxmlformats.org/officeDocument/2006/relationships/image" Target="../media/image30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6.gif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3" Type="http://schemas.openxmlformats.org/officeDocument/2006/relationships/image" Target="../media/image27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7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3" Type="http://schemas.openxmlformats.org/officeDocument/2006/relationships/image" Target="../media/image27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3" Type="http://schemas.openxmlformats.org/officeDocument/2006/relationships/image" Target="../media/image27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1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3" Type="http://schemas.openxmlformats.org/officeDocument/2006/relationships/image" Target="../media/image3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81.png"/><Relationship Id="rId1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6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81.png"/><Relationship Id="rId5" Type="http://schemas.openxmlformats.org/officeDocument/2006/relationships/image" Target="../media/image64.png"/><Relationship Id="rId6" Type="http://schemas.openxmlformats.org/officeDocument/2006/relationships/image" Target="../media/image69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6.png"/><Relationship Id="rId4" Type="http://schemas.openxmlformats.org/officeDocument/2006/relationships/image" Target="../media/image68.png"/><Relationship Id="rId5" Type="http://schemas.openxmlformats.org/officeDocument/2006/relationships/image" Target="../media/image65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72.png"/><Relationship Id="rId5" Type="http://schemas.openxmlformats.org/officeDocument/2006/relationships/image" Target="../media/image77.png"/><Relationship Id="rId6" Type="http://schemas.openxmlformats.org/officeDocument/2006/relationships/image" Target="../media/image76.png"/><Relationship Id="rId7" Type="http://schemas.openxmlformats.org/officeDocument/2006/relationships/image" Target="../media/image7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82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7" Type="http://schemas.openxmlformats.org/officeDocument/2006/relationships/image" Target="../media/image78.png"/><Relationship Id="rId8" Type="http://schemas.openxmlformats.org/officeDocument/2006/relationships/image" Target="../media/image8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7" Type="http://schemas.openxmlformats.org/officeDocument/2006/relationships/image" Target="../media/image83.png"/><Relationship Id="rId8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9.png"/><Relationship Id="rId4" Type="http://schemas.openxmlformats.org/officeDocument/2006/relationships/image" Target="../media/image85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8.png"/><Relationship Id="rId4" Type="http://schemas.openxmlformats.org/officeDocument/2006/relationships/image" Target="../media/image86.png"/><Relationship Id="rId5" Type="http://schemas.openxmlformats.org/officeDocument/2006/relationships/image" Target="../media/image9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8.png"/><Relationship Id="rId4" Type="http://schemas.openxmlformats.org/officeDocument/2006/relationships/image" Target="../media/image96.png"/><Relationship Id="rId5" Type="http://schemas.openxmlformats.org/officeDocument/2006/relationships/image" Target="../media/image9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7.png"/><Relationship Id="rId4" Type="http://schemas.openxmlformats.org/officeDocument/2006/relationships/image" Target="../media/image9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9.png"/><Relationship Id="rId4" Type="http://schemas.openxmlformats.org/officeDocument/2006/relationships/image" Target="../media/image10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0.png"/><Relationship Id="rId4" Type="http://schemas.openxmlformats.org/officeDocument/2006/relationships/image" Target="../media/image109.png"/><Relationship Id="rId5" Type="http://schemas.openxmlformats.org/officeDocument/2006/relationships/image" Target="../media/image1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2.png"/><Relationship Id="rId4" Type="http://schemas.openxmlformats.org/officeDocument/2006/relationships/image" Target="../media/image108.png"/><Relationship Id="rId5" Type="http://schemas.openxmlformats.org/officeDocument/2006/relationships/image" Target="../media/image10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2.png"/><Relationship Id="rId4" Type="http://schemas.openxmlformats.org/officeDocument/2006/relationships/image" Target="../media/image107.png"/><Relationship Id="rId5" Type="http://schemas.openxmlformats.org/officeDocument/2006/relationships/image" Target="../media/image1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Metabolic Control Analysis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393369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200"/>
              <a:buNone/>
            </a:pPr>
            <a:r>
              <a:rPr lang="en-US">
                <a:solidFill>
                  <a:srgbClr val="494429"/>
                </a:solidFill>
              </a:rPr>
              <a:t>Herbert M Sauro</a:t>
            </a:r>
            <a:endParaRPr>
              <a:solidFill>
                <a:srgbClr val="494429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494429"/>
              </a:buClr>
              <a:buSzPts val="3200"/>
              <a:buNone/>
            </a:pPr>
            <a:r>
              <a:rPr lang="en-US">
                <a:solidFill>
                  <a:srgbClr val="494429"/>
                </a:solidFill>
              </a:rPr>
              <a:t>Bioengineering, University of Washington</a:t>
            </a:r>
            <a:endParaRPr/>
          </a:p>
        </p:txBody>
      </p:sp>
      <p:pic>
        <p:nvPicPr>
          <p:cNvPr descr="TP_tmp.emf"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"/>
          <p:cNvCxnSpPr/>
          <p:nvPr/>
        </p:nvCxnSpPr>
        <p:spPr>
          <a:xfrm flipH="1" rot="10800000">
            <a:off x="457200" y="1673523"/>
            <a:ext cx="8153400" cy="287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8b1175d24_0_335"/>
          <p:cNvSpPr txBox="1"/>
          <p:nvPr>
            <p:ph type="title"/>
          </p:nvPr>
        </p:nvSpPr>
        <p:spPr>
          <a:xfrm>
            <a:off x="1801" y="182676"/>
            <a:ext cx="9140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AEF"/>
              </a:buClr>
              <a:buSzPts val="4860"/>
              <a:buFont typeface="Calibri"/>
              <a:buNone/>
            </a:pPr>
            <a:r>
              <a:rPr b="1" lang="en-US" sz="3559">
                <a:solidFill>
                  <a:srgbClr val="213AEF"/>
                </a:solidFill>
              </a:rPr>
              <a:t>Dynamics is Critical to Understand Cell Biology</a:t>
            </a:r>
            <a:endParaRPr sz="2660"/>
          </a:p>
        </p:txBody>
      </p:sp>
      <p:sp>
        <p:nvSpPr>
          <p:cNvPr id="233" name="Google Shape;233;g258b1175d24_0_335"/>
          <p:cNvSpPr txBox="1"/>
          <p:nvPr/>
        </p:nvSpPr>
        <p:spPr>
          <a:xfrm>
            <a:off x="3594907" y="3742667"/>
            <a:ext cx="21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Perturbation to this Enzyme</a:t>
            </a:r>
            <a:endParaRPr/>
          </a:p>
        </p:txBody>
      </p:sp>
      <p:pic>
        <p:nvPicPr>
          <p:cNvPr id="234" name="Google Shape;234;g258b1175d24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4" y="4048025"/>
            <a:ext cx="2915314" cy="18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58b1175d24_0_335"/>
          <p:cNvSpPr txBox="1"/>
          <p:nvPr/>
        </p:nvSpPr>
        <p:spPr>
          <a:xfrm>
            <a:off x="352645" y="2147498"/>
            <a:ext cx="8585400" cy="67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g258b1175d24_0_335"/>
          <p:cNvSpPr txBox="1"/>
          <p:nvPr/>
        </p:nvSpPr>
        <p:spPr>
          <a:xfrm>
            <a:off x="1454528" y="1539619"/>
            <a:ext cx="572100" cy="55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g258b1175d24_0_335"/>
          <p:cNvSpPr txBox="1"/>
          <p:nvPr/>
        </p:nvSpPr>
        <p:spPr>
          <a:xfrm>
            <a:off x="2712576" y="1539619"/>
            <a:ext cx="582600" cy="55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g258b1175d24_0_335"/>
          <p:cNvSpPr txBox="1"/>
          <p:nvPr/>
        </p:nvSpPr>
        <p:spPr>
          <a:xfrm>
            <a:off x="4021422" y="1539619"/>
            <a:ext cx="582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g258b1175d24_0_335"/>
          <p:cNvSpPr txBox="1"/>
          <p:nvPr/>
        </p:nvSpPr>
        <p:spPr>
          <a:xfrm>
            <a:off x="5330268" y="1539619"/>
            <a:ext cx="582600" cy="554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g258b1175d24_0_335"/>
          <p:cNvSpPr txBox="1"/>
          <p:nvPr/>
        </p:nvSpPr>
        <p:spPr>
          <a:xfrm>
            <a:off x="6639114" y="1539619"/>
            <a:ext cx="582600" cy="554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g258b1175d24_0_335"/>
          <p:cNvSpPr txBox="1"/>
          <p:nvPr/>
        </p:nvSpPr>
        <p:spPr>
          <a:xfrm>
            <a:off x="7947960" y="1566560"/>
            <a:ext cx="582600" cy="554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2" name="Google Shape;242;g258b1175d24_0_335"/>
          <p:cNvCxnSpPr/>
          <p:nvPr/>
        </p:nvCxnSpPr>
        <p:spPr>
          <a:xfrm rot="10800000">
            <a:off x="4324705" y="2690239"/>
            <a:ext cx="0" cy="86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8b1175d24_0_349"/>
          <p:cNvSpPr txBox="1"/>
          <p:nvPr>
            <p:ph type="title"/>
          </p:nvPr>
        </p:nvSpPr>
        <p:spPr>
          <a:xfrm>
            <a:off x="2490751" y="60325"/>
            <a:ext cx="4519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AEF"/>
              </a:buClr>
              <a:buSzPts val="4860"/>
              <a:buFont typeface="Calibri"/>
              <a:buNone/>
            </a:pPr>
            <a:r>
              <a:rPr b="1" lang="en-US" sz="4360">
                <a:solidFill>
                  <a:srgbClr val="213AEF"/>
                </a:solidFill>
              </a:rPr>
              <a:t>Perturbation to E3</a:t>
            </a:r>
            <a:endParaRPr sz="3459"/>
          </a:p>
        </p:txBody>
      </p:sp>
      <p:pic>
        <p:nvPicPr>
          <p:cNvPr id="248" name="Google Shape;248;g258b1175d24_0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51" y="2413750"/>
            <a:ext cx="1335735" cy="8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58b1175d24_0_349"/>
          <p:cNvSpPr txBox="1"/>
          <p:nvPr/>
        </p:nvSpPr>
        <p:spPr>
          <a:xfrm>
            <a:off x="2336249" y="2622700"/>
            <a:ext cx="47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Enzyme at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75</a:t>
            </a:r>
            <a:endParaRPr sz="1900"/>
          </a:p>
        </p:txBody>
      </p:sp>
      <p:sp>
        <p:nvSpPr>
          <p:cNvPr id="250" name="Google Shape;250;g258b1175d24_0_349"/>
          <p:cNvSpPr txBox="1"/>
          <p:nvPr/>
        </p:nvSpPr>
        <p:spPr>
          <a:xfrm>
            <a:off x="352645" y="1537898"/>
            <a:ext cx="8585400" cy="67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g258b1175d24_0_349"/>
          <p:cNvSpPr txBox="1"/>
          <p:nvPr/>
        </p:nvSpPr>
        <p:spPr>
          <a:xfrm>
            <a:off x="1454528" y="930019"/>
            <a:ext cx="572100" cy="55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2" name="Google Shape;252;g258b1175d24_0_349"/>
          <p:cNvSpPr txBox="1"/>
          <p:nvPr/>
        </p:nvSpPr>
        <p:spPr>
          <a:xfrm>
            <a:off x="2712576" y="930019"/>
            <a:ext cx="582600" cy="55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g258b1175d24_0_349"/>
          <p:cNvSpPr txBox="1"/>
          <p:nvPr/>
        </p:nvSpPr>
        <p:spPr>
          <a:xfrm>
            <a:off x="4021422" y="930019"/>
            <a:ext cx="582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g258b1175d24_0_349"/>
          <p:cNvSpPr txBox="1"/>
          <p:nvPr/>
        </p:nvSpPr>
        <p:spPr>
          <a:xfrm>
            <a:off x="5330268" y="930019"/>
            <a:ext cx="582600" cy="554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g258b1175d24_0_349"/>
          <p:cNvSpPr txBox="1"/>
          <p:nvPr/>
        </p:nvSpPr>
        <p:spPr>
          <a:xfrm>
            <a:off x="6639114" y="930019"/>
            <a:ext cx="582600" cy="554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g258b1175d24_0_349"/>
          <p:cNvSpPr txBox="1"/>
          <p:nvPr/>
        </p:nvSpPr>
        <p:spPr>
          <a:xfrm>
            <a:off x="7947960" y="956960"/>
            <a:ext cx="582600" cy="554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7" name="Google Shape;257;g258b1175d24_0_349"/>
          <p:cNvCxnSpPr/>
          <p:nvPr/>
        </p:nvCxnSpPr>
        <p:spPr>
          <a:xfrm rot="10800000">
            <a:off x="4324775" y="2080600"/>
            <a:ext cx="0" cy="54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8" name="Google Shape;258;g258b1175d24_0_349" title="animation_irreversble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010" y="3786425"/>
            <a:ext cx="3909650" cy="293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58b1175d24_0_349" title="animation_reversible.mp4">
            <a:hlinkClick r:id="rId13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04025" y="3806625"/>
            <a:ext cx="3909650" cy="2932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58b1175d24_0_349"/>
          <p:cNvSpPr txBox="1"/>
          <p:nvPr/>
        </p:nvSpPr>
        <p:spPr>
          <a:xfrm>
            <a:off x="1454525" y="3309038"/>
            <a:ext cx="236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Irreversible steps</a:t>
            </a:r>
            <a:endParaRPr sz="1900"/>
          </a:p>
        </p:txBody>
      </p:sp>
      <p:sp>
        <p:nvSpPr>
          <p:cNvPr id="261" name="Google Shape;261;g258b1175d24_0_349"/>
          <p:cNvSpPr txBox="1"/>
          <p:nvPr/>
        </p:nvSpPr>
        <p:spPr>
          <a:xfrm>
            <a:off x="5429597" y="3309038"/>
            <a:ext cx="236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eversible steps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8b1175d24_0_532"/>
          <p:cNvSpPr txBox="1"/>
          <p:nvPr>
            <p:ph type="title"/>
          </p:nvPr>
        </p:nvSpPr>
        <p:spPr>
          <a:xfrm>
            <a:off x="890550" y="60325"/>
            <a:ext cx="79479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AEF"/>
              </a:buClr>
              <a:buSzPts val="4860"/>
              <a:buFont typeface="Calibri"/>
              <a:buNone/>
            </a:pPr>
            <a:r>
              <a:rPr b="1" lang="en-US" sz="4560">
                <a:solidFill>
                  <a:srgbClr val="213AEF"/>
                </a:solidFill>
              </a:rPr>
              <a:t>Perturbation to E3 after 75 secs</a:t>
            </a:r>
            <a:endParaRPr sz="3659"/>
          </a:p>
        </p:txBody>
      </p:sp>
      <p:sp>
        <p:nvSpPr>
          <p:cNvPr id="267" name="Google Shape;267;g258b1175d24_0_532"/>
          <p:cNvSpPr txBox="1"/>
          <p:nvPr/>
        </p:nvSpPr>
        <p:spPr>
          <a:xfrm>
            <a:off x="352645" y="1309298"/>
            <a:ext cx="8585400" cy="67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8" name="Google Shape;268;g258b1175d24_0_532"/>
          <p:cNvSpPr txBox="1"/>
          <p:nvPr/>
        </p:nvSpPr>
        <p:spPr>
          <a:xfrm>
            <a:off x="1454528" y="930019"/>
            <a:ext cx="572100" cy="554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g258b1175d24_0_532"/>
          <p:cNvSpPr txBox="1"/>
          <p:nvPr/>
        </p:nvSpPr>
        <p:spPr>
          <a:xfrm>
            <a:off x="2712576" y="930019"/>
            <a:ext cx="582600" cy="55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0" name="Google Shape;270;g258b1175d24_0_532"/>
          <p:cNvSpPr txBox="1"/>
          <p:nvPr/>
        </p:nvSpPr>
        <p:spPr>
          <a:xfrm>
            <a:off x="4021422" y="930019"/>
            <a:ext cx="582600" cy="55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1" name="Google Shape;271;g258b1175d24_0_532"/>
          <p:cNvSpPr txBox="1"/>
          <p:nvPr/>
        </p:nvSpPr>
        <p:spPr>
          <a:xfrm>
            <a:off x="5330268" y="930019"/>
            <a:ext cx="582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g258b1175d24_0_532"/>
          <p:cNvSpPr txBox="1"/>
          <p:nvPr/>
        </p:nvSpPr>
        <p:spPr>
          <a:xfrm>
            <a:off x="6639114" y="930019"/>
            <a:ext cx="582600" cy="554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g258b1175d24_0_532"/>
          <p:cNvSpPr txBox="1"/>
          <p:nvPr/>
        </p:nvSpPr>
        <p:spPr>
          <a:xfrm>
            <a:off x="7947960" y="956960"/>
            <a:ext cx="582600" cy="554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4" name="Google Shape;274;g258b1175d24_0_5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68475" y="2187975"/>
            <a:ext cx="5723048" cy="45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58b1175d24_0_532"/>
          <p:cNvSpPr/>
          <p:nvPr/>
        </p:nvSpPr>
        <p:spPr>
          <a:xfrm>
            <a:off x="4200525" y="1573475"/>
            <a:ext cx="165600" cy="16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b1175d24_0_379"/>
          <p:cNvSpPr txBox="1"/>
          <p:nvPr>
            <p:ph type="title"/>
          </p:nvPr>
        </p:nvSpPr>
        <p:spPr>
          <a:xfrm>
            <a:off x="52351" y="365126"/>
            <a:ext cx="9140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AE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213AEF"/>
                </a:solidFill>
              </a:rPr>
              <a:t>Conclusion: Irreversible Case</a:t>
            </a:r>
            <a:endParaRPr/>
          </a:p>
        </p:txBody>
      </p:sp>
      <p:sp>
        <p:nvSpPr>
          <p:cNvPr id="281" name="Google Shape;281;g258b1175d24_0_379"/>
          <p:cNvSpPr txBox="1"/>
          <p:nvPr/>
        </p:nvSpPr>
        <p:spPr>
          <a:xfrm>
            <a:off x="168120" y="2866984"/>
            <a:ext cx="8585400" cy="67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2" name="Google Shape;282;g258b1175d24_0_379"/>
          <p:cNvSpPr txBox="1"/>
          <p:nvPr/>
        </p:nvSpPr>
        <p:spPr>
          <a:xfrm>
            <a:off x="1270003" y="2259105"/>
            <a:ext cx="572100" cy="554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g258b1175d24_0_379"/>
          <p:cNvSpPr txBox="1"/>
          <p:nvPr/>
        </p:nvSpPr>
        <p:spPr>
          <a:xfrm>
            <a:off x="2528051" y="2259105"/>
            <a:ext cx="582600" cy="55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g258b1175d24_0_379"/>
          <p:cNvSpPr txBox="1"/>
          <p:nvPr/>
        </p:nvSpPr>
        <p:spPr>
          <a:xfrm>
            <a:off x="3836897" y="2259105"/>
            <a:ext cx="582600" cy="55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g258b1175d24_0_379"/>
          <p:cNvSpPr txBox="1"/>
          <p:nvPr/>
        </p:nvSpPr>
        <p:spPr>
          <a:xfrm>
            <a:off x="5145743" y="2259105"/>
            <a:ext cx="582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g258b1175d24_0_379"/>
          <p:cNvSpPr txBox="1"/>
          <p:nvPr/>
        </p:nvSpPr>
        <p:spPr>
          <a:xfrm>
            <a:off x="6454589" y="2259105"/>
            <a:ext cx="582600" cy="554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g258b1175d24_0_379"/>
          <p:cNvSpPr txBox="1"/>
          <p:nvPr/>
        </p:nvSpPr>
        <p:spPr>
          <a:xfrm>
            <a:off x="7763435" y="2286046"/>
            <a:ext cx="582600" cy="554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8" name="Google Shape;288;g258b1175d24_0_379"/>
          <p:cNvCxnSpPr/>
          <p:nvPr/>
        </p:nvCxnSpPr>
        <p:spPr>
          <a:xfrm>
            <a:off x="4074439" y="1781010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g258b1175d24_0_379"/>
          <p:cNvSpPr/>
          <p:nvPr/>
        </p:nvSpPr>
        <p:spPr>
          <a:xfrm>
            <a:off x="3257179" y="3696877"/>
            <a:ext cx="579600" cy="144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58b1175d24_0_379"/>
          <p:cNvSpPr txBox="1"/>
          <p:nvPr/>
        </p:nvSpPr>
        <p:spPr>
          <a:xfrm>
            <a:off x="1842100" y="6059300"/>
            <a:ext cx="849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There is no communication along the pathway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58b1175d24_0_379"/>
          <p:cNvSpPr txBox="1"/>
          <p:nvPr/>
        </p:nvSpPr>
        <p:spPr>
          <a:xfrm>
            <a:off x="41849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292" name="Google Shape;292;g258b1175d24_0_379"/>
          <p:cNvSpPr txBox="1"/>
          <p:nvPr/>
        </p:nvSpPr>
        <p:spPr>
          <a:xfrm>
            <a:off x="1557450" y="38049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293" name="Google Shape;293;g258b1175d24_0_379"/>
          <p:cNvSpPr txBox="1"/>
          <p:nvPr/>
        </p:nvSpPr>
        <p:spPr>
          <a:xfrm>
            <a:off x="55565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294" name="Google Shape;294;g258b1175d24_0_379"/>
          <p:cNvSpPr txBox="1"/>
          <p:nvPr/>
        </p:nvSpPr>
        <p:spPr>
          <a:xfrm>
            <a:off x="70043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295" name="Google Shape;295;g258b1175d24_0_379"/>
          <p:cNvSpPr txBox="1"/>
          <p:nvPr/>
        </p:nvSpPr>
        <p:spPr>
          <a:xfrm>
            <a:off x="4572000" y="4578500"/>
            <a:ext cx="377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Pathway flux unchanged!</a:t>
            </a:r>
            <a:endParaRPr b="1" sz="2100">
              <a:solidFill>
                <a:srgbClr val="FF00FF"/>
              </a:solidFill>
            </a:endParaRPr>
          </a:p>
        </p:txBody>
      </p:sp>
      <p:sp>
        <p:nvSpPr>
          <p:cNvPr id="296" name="Google Shape;296;g258b1175d24_0_379"/>
          <p:cNvSpPr txBox="1"/>
          <p:nvPr/>
        </p:nvSpPr>
        <p:spPr>
          <a:xfrm>
            <a:off x="2559928" y="1277975"/>
            <a:ext cx="36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Enzyme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8b1175d24_0_555"/>
          <p:cNvSpPr txBox="1"/>
          <p:nvPr>
            <p:ph type="title"/>
          </p:nvPr>
        </p:nvSpPr>
        <p:spPr>
          <a:xfrm>
            <a:off x="52351" y="365126"/>
            <a:ext cx="9140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AE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213AEF"/>
                </a:solidFill>
              </a:rPr>
              <a:t>Conclusion: Reversible Case</a:t>
            </a:r>
            <a:endParaRPr/>
          </a:p>
        </p:txBody>
      </p:sp>
      <p:sp>
        <p:nvSpPr>
          <p:cNvPr id="302" name="Google Shape;302;g258b1175d24_0_555"/>
          <p:cNvSpPr txBox="1"/>
          <p:nvPr/>
        </p:nvSpPr>
        <p:spPr>
          <a:xfrm>
            <a:off x="168120" y="2866984"/>
            <a:ext cx="8585400" cy="67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g258b1175d24_0_555"/>
          <p:cNvSpPr txBox="1"/>
          <p:nvPr/>
        </p:nvSpPr>
        <p:spPr>
          <a:xfrm>
            <a:off x="1270003" y="2259105"/>
            <a:ext cx="572100" cy="554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g258b1175d24_0_555"/>
          <p:cNvSpPr txBox="1"/>
          <p:nvPr/>
        </p:nvSpPr>
        <p:spPr>
          <a:xfrm>
            <a:off x="2528051" y="2259105"/>
            <a:ext cx="582600" cy="55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g258b1175d24_0_555"/>
          <p:cNvSpPr txBox="1"/>
          <p:nvPr/>
        </p:nvSpPr>
        <p:spPr>
          <a:xfrm>
            <a:off x="3836897" y="2259105"/>
            <a:ext cx="582600" cy="55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g258b1175d24_0_555"/>
          <p:cNvSpPr txBox="1"/>
          <p:nvPr/>
        </p:nvSpPr>
        <p:spPr>
          <a:xfrm>
            <a:off x="5145743" y="2259105"/>
            <a:ext cx="582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g258b1175d24_0_555"/>
          <p:cNvSpPr txBox="1"/>
          <p:nvPr/>
        </p:nvSpPr>
        <p:spPr>
          <a:xfrm>
            <a:off x="6454589" y="2259105"/>
            <a:ext cx="582600" cy="554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8" name="Google Shape;308;g258b1175d24_0_555"/>
          <p:cNvSpPr txBox="1"/>
          <p:nvPr/>
        </p:nvSpPr>
        <p:spPr>
          <a:xfrm>
            <a:off x="7763435" y="2286046"/>
            <a:ext cx="582600" cy="554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9" name="Google Shape;309;g258b1175d24_0_555"/>
          <p:cNvCxnSpPr/>
          <p:nvPr/>
        </p:nvCxnSpPr>
        <p:spPr>
          <a:xfrm>
            <a:off x="4074439" y="1781010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g258b1175d24_0_555"/>
          <p:cNvSpPr txBox="1"/>
          <p:nvPr/>
        </p:nvSpPr>
        <p:spPr>
          <a:xfrm>
            <a:off x="2559928" y="1277975"/>
            <a:ext cx="36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Enzyme</a:t>
            </a:r>
            <a:endParaRPr sz="1900"/>
          </a:p>
        </p:txBody>
      </p:sp>
      <p:sp>
        <p:nvSpPr>
          <p:cNvPr id="311" name="Google Shape;311;g258b1175d24_0_555"/>
          <p:cNvSpPr/>
          <p:nvPr/>
        </p:nvSpPr>
        <p:spPr>
          <a:xfrm>
            <a:off x="3257179" y="3696877"/>
            <a:ext cx="579600" cy="144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58b1175d24_0_555"/>
          <p:cNvSpPr txBox="1"/>
          <p:nvPr/>
        </p:nvSpPr>
        <p:spPr>
          <a:xfrm>
            <a:off x="1842100" y="6059300"/>
            <a:ext cx="849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There is no communication along the pathway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58b1175d24_0_555"/>
          <p:cNvSpPr txBox="1"/>
          <p:nvPr/>
        </p:nvSpPr>
        <p:spPr>
          <a:xfrm>
            <a:off x="41849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314" name="Google Shape;314;g258b1175d24_0_555"/>
          <p:cNvSpPr txBox="1"/>
          <p:nvPr/>
        </p:nvSpPr>
        <p:spPr>
          <a:xfrm>
            <a:off x="55565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315" name="Google Shape;315;g258b1175d24_0_555"/>
          <p:cNvSpPr txBox="1"/>
          <p:nvPr/>
        </p:nvSpPr>
        <p:spPr>
          <a:xfrm>
            <a:off x="7004325" y="3597850"/>
            <a:ext cx="15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 sz="1900"/>
          </a:p>
        </p:txBody>
      </p:sp>
      <p:sp>
        <p:nvSpPr>
          <p:cNvPr id="316" name="Google Shape;316;g258b1175d24_0_555"/>
          <p:cNvSpPr/>
          <p:nvPr/>
        </p:nvSpPr>
        <p:spPr>
          <a:xfrm>
            <a:off x="1841150" y="3696876"/>
            <a:ext cx="579600" cy="677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58b1175d24_0_555"/>
          <p:cNvSpPr/>
          <p:nvPr/>
        </p:nvSpPr>
        <p:spPr>
          <a:xfrm rot="10800000">
            <a:off x="4459675" y="1989133"/>
            <a:ext cx="579600" cy="8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58b1175d24_0_555"/>
          <p:cNvSpPr/>
          <p:nvPr/>
        </p:nvSpPr>
        <p:spPr>
          <a:xfrm rot="10800000">
            <a:off x="5755075" y="1989133"/>
            <a:ext cx="579600" cy="8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58b1175d24_0_555"/>
          <p:cNvSpPr/>
          <p:nvPr/>
        </p:nvSpPr>
        <p:spPr>
          <a:xfrm rot="10800000">
            <a:off x="7126675" y="1989133"/>
            <a:ext cx="579600" cy="8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58b1175d24_0_555"/>
          <p:cNvSpPr txBox="1"/>
          <p:nvPr/>
        </p:nvSpPr>
        <p:spPr>
          <a:xfrm>
            <a:off x="4572000" y="4578500"/>
            <a:ext cx="377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Pathway flux increased</a:t>
            </a:r>
            <a:endParaRPr b="1" sz="2100">
              <a:solidFill>
                <a:srgbClr val="FF00FF"/>
              </a:solidFill>
            </a:endParaRPr>
          </a:p>
        </p:txBody>
      </p:sp>
      <p:sp>
        <p:nvSpPr>
          <p:cNvPr id="321" name="Google Shape;321;g258b1175d24_0_555"/>
          <p:cNvSpPr/>
          <p:nvPr/>
        </p:nvSpPr>
        <p:spPr>
          <a:xfrm rot="10800000">
            <a:off x="7640975" y="4293883"/>
            <a:ext cx="579600" cy="8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A Theory of how Perturbations Propagate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311325" y="1604651"/>
            <a:ext cx="5098419" cy="46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simple pathway:</a:t>
            </a:r>
            <a:endParaRPr/>
          </a:p>
        </p:txBody>
      </p:sp>
      <p:cxnSp>
        <p:nvCxnSpPr>
          <p:cNvPr id="328" name="Google Shape;328;p11"/>
          <p:cNvCxnSpPr/>
          <p:nvPr/>
        </p:nvCxnSpPr>
        <p:spPr>
          <a:xfrm>
            <a:off x="990600" y="31996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9" name="Google Shape;329;p11"/>
          <p:cNvCxnSpPr/>
          <p:nvPr/>
        </p:nvCxnSpPr>
        <p:spPr>
          <a:xfrm>
            <a:off x="2362200" y="31996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0" name="Google Shape;330;p11"/>
          <p:cNvCxnSpPr/>
          <p:nvPr/>
        </p:nvCxnSpPr>
        <p:spPr>
          <a:xfrm>
            <a:off x="3733800" y="31996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1" name="Google Shape;331;p11"/>
          <p:cNvCxnSpPr/>
          <p:nvPr/>
        </p:nvCxnSpPr>
        <p:spPr>
          <a:xfrm>
            <a:off x="5105400" y="31996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2" name="Google Shape;332;p11"/>
          <p:cNvCxnSpPr/>
          <p:nvPr/>
        </p:nvCxnSpPr>
        <p:spPr>
          <a:xfrm>
            <a:off x="6477000" y="31996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3" name="Google Shape;333;p11"/>
          <p:cNvSpPr txBox="1"/>
          <p:nvPr/>
        </p:nvSpPr>
        <p:spPr>
          <a:xfrm>
            <a:off x="218574" y="4267200"/>
            <a:ext cx="5648826" cy="46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the pathway is in steady state: </a:t>
            </a:r>
            <a:endParaRPr/>
          </a:p>
        </p:txBody>
      </p:sp>
      <p:pic>
        <p:nvPicPr>
          <p:cNvPr descr="TP_tmp.png" id="334" name="Google Shape;3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667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35" name="Google Shape;3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513" y="2667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36" name="Google Shape;3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7113" y="2667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37" name="Google Shape;33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1" y="2667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38" name="Google Shape;33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4114" y="2667000"/>
            <a:ext cx="456287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"/>
          <p:cNvSpPr txBox="1"/>
          <p:nvPr/>
        </p:nvSpPr>
        <p:spPr>
          <a:xfrm>
            <a:off x="2343287" y="5105400"/>
            <a:ext cx="4459362" cy="9103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v_1" id="340" name="Google Shape;34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0322" y="3401285"/>
            <a:ext cx="325013" cy="164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2" id="341" name="Google Shape;34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35521" y="3428206"/>
            <a:ext cx="333680" cy="164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342" name="Google Shape;342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28005" y="3428206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37213" y="29758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09263" y="2995402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96788" y="2975876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68838" y="2975877"/>
            <a:ext cx="499750" cy="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Exercise</a:t>
            </a:r>
            <a:endParaRPr/>
          </a:p>
        </p:txBody>
      </p:sp>
      <p:sp>
        <p:nvSpPr>
          <p:cNvPr id="352" name="Google Shape;352;p12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48" lvl="0" marL="34284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Generate random network</a:t>
            </a:r>
            <a:endParaRPr/>
          </a:p>
          <a:p>
            <a:pPr indent="-342848" lvl="0" marL="34284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Compute steady state</a:t>
            </a:r>
            <a:endParaRPr/>
          </a:p>
          <a:p>
            <a:pPr indent="-342848" lvl="0" marL="34284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Plot concentrations</a:t>
            </a:r>
            <a:endParaRPr/>
          </a:p>
          <a:p>
            <a:pPr indent="-342848" lvl="0" marL="34284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Perturb enzyme, recompute steady state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8b1175d24_0_6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Hints:</a:t>
            </a:r>
            <a:endParaRPr/>
          </a:p>
        </p:txBody>
      </p:sp>
      <p:sp>
        <p:nvSpPr>
          <p:cNvPr id="358" name="Google Shape;358;g258b1175d24_0_654"/>
          <p:cNvSpPr txBox="1"/>
          <p:nvPr>
            <p:ph idx="1" type="body"/>
          </p:nvPr>
        </p:nvSpPr>
        <p:spPr>
          <a:xfrm>
            <a:off x="350775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Generate random network</a:t>
            </a:r>
            <a:endParaRPr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mport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teUtils as tu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p1 =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tu.buildNetworks.getLinearChain(10, 'Michaelis')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Look at the model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print (p1)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Load the model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 = te.loada (p1)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Compute steady state and collect solution</a:t>
            </a:r>
            <a:endParaRPr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r.steadyState()</a:t>
            </a:r>
            <a:endParaRPr b="1"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sp1 = r.getFloatingSpeciesConcentrations()</a:t>
            </a:r>
            <a:endParaRPr b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8b1175d24_0_6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Hints:</a:t>
            </a:r>
            <a:endParaRPr/>
          </a:p>
        </p:txBody>
      </p:sp>
      <p:sp>
        <p:nvSpPr>
          <p:cNvPr id="364" name="Google Shape;364;g258b1175d24_0_660"/>
          <p:cNvSpPr txBox="1"/>
          <p:nvPr>
            <p:ph idx="1" type="body"/>
          </p:nvPr>
        </p:nvSpPr>
        <p:spPr>
          <a:xfrm>
            <a:off x="350775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5. </a:t>
            </a:r>
            <a:r>
              <a:rPr lang="en-US" sz="2000"/>
              <a:t>Plot the </a:t>
            </a:r>
            <a:r>
              <a:rPr lang="en-US" sz="2000"/>
              <a:t>concentrations</a:t>
            </a:r>
            <a:endParaRPr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tu.plotting.plotFloatingSpecies(r)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5" name="Google Shape;365;g258b1175d24_0_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75" y="3108622"/>
            <a:ext cx="5795025" cy="32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8b1175d24_0_6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Hints:</a:t>
            </a:r>
            <a:endParaRPr/>
          </a:p>
        </p:txBody>
      </p:sp>
      <p:sp>
        <p:nvSpPr>
          <p:cNvPr id="371" name="Google Shape;371;g258b1175d24_0_667"/>
          <p:cNvSpPr txBox="1"/>
          <p:nvPr>
            <p:ph idx="1" type="body"/>
          </p:nvPr>
        </p:nvSpPr>
        <p:spPr>
          <a:xfrm>
            <a:off x="350775" y="1600200"/>
            <a:ext cx="8686800" cy="5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7"/>
              <a:t>5. </a:t>
            </a:r>
            <a:r>
              <a:rPr lang="en-US" sz="4107"/>
              <a:t>Perturb enzyme, recompute steady state</a:t>
            </a:r>
            <a:endParaRPr sz="4107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6777"/>
              <a:buFont typeface="Arial"/>
              <a:buNone/>
            </a:pPr>
            <a:r>
              <a:t/>
            </a:r>
            <a:endParaRPr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77"/>
              <a:buFont typeface="Arial"/>
              <a:buNone/>
            </a:pPr>
            <a:r>
              <a:rPr b="1" lang="en-US" sz="4107"/>
              <a:t>r.Vm5 = r.Vm5*2</a:t>
            </a:r>
            <a:endParaRPr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7"/>
              <a:t>6. Recompute steadystate</a:t>
            </a:r>
            <a:endParaRPr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r.steadyState()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sp2 = r.getFloatingSpeciesConcentrations()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7"/>
              <a:t>7. Plot both sets of data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# Width of a bar 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width = 0.4      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plt.bar(np.arange(9), sp1, width, label='Vm5 = ' + str (r.Vm5/2))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plt.bar(np.arange(9)+width, sp2, width, label='Vm5 = ' + str (r.Vm5))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plt.legend()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7"/>
              <a:t>plt.show()</a:t>
            </a:r>
            <a:endParaRPr b="1" sz="4107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0" y="122238"/>
            <a:ext cx="8991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One way to understand networks: Simulation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228601" y="1554541"/>
            <a:ext cx="4386942" cy="15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possible way to understand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perturbations propagate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a pathway is to carry out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simulations.</a:t>
            </a:r>
            <a:endParaRPr/>
          </a:p>
        </p:txBody>
      </p:sp>
      <p:pic>
        <p:nvPicPr>
          <p:cNvPr descr="C:\Users\hsauro\Documents\gly.png"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1" y="1219201"/>
            <a:ext cx="3733800" cy="549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Steady State Response</a:t>
            </a:r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3352800" y="2971800"/>
            <a:ext cx="2438400" cy="31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Increase E5: 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v5 Increases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S4 Decreases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v4 Increases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S3 Decreases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v3 Increases</a:t>
            </a:r>
            <a:endParaRPr/>
          </a:p>
          <a:p>
            <a:pPr indent="-457130" lvl="0" marL="45713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etc.</a:t>
            </a:r>
            <a:endParaRPr/>
          </a:p>
        </p:txBody>
      </p:sp>
      <p:cxnSp>
        <p:nvCxnSpPr>
          <p:cNvPr id="378" name="Google Shape;378;p13"/>
          <p:cNvCxnSpPr/>
          <p:nvPr/>
        </p:nvCxnSpPr>
        <p:spPr>
          <a:xfrm>
            <a:off x="1364091" y="22090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9" name="Google Shape;379;p13"/>
          <p:cNvCxnSpPr/>
          <p:nvPr/>
        </p:nvCxnSpPr>
        <p:spPr>
          <a:xfrm>
            <a:off x="2735691" y="22090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0" name="Google Shape;380;p13"/>
          <p:cNvCxnSpPr/>
          <p:nvPr/>
        </p:nvCxnSpPr>
        <p:spPr>
          <a:xfrm>
            <a:off x="4107291" y="22090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1" name="Google Shape;381;p13"/>
          <p:cNvCxnSpPr/>
          <p:nvPr/>
        </p:nvCxnSpPr>
        <p:spPr>
          <a:xfrm>
            <a:off x="5478891" y="22090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13"/>
          <p:cNvCxnSpPr/>
          <p:nvPr/>
        </p:nvCxnSpPr>
        <p:spPr>
          <a:xfrm>
            <a:off x="6850491" y="220900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383" name="Google Shape;3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491" y="1676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84" name="Google Shape;3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004" y="1676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85" name="Google Shape;3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0604" y="1676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86" name="Google Shape;3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5092" y="1676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87" name="Google Shape;3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7605" y="1676400"/>
            <a:ext cx="456287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13"/>
          <p:cNvCxnSpPr/>
          <p:nvPr/>
        </p:nvCxnSpPr>
        <p:spPr>
          <a:xfrm rot="-5400000">
            <a:off x="6957104" y="2742406"/>
            <a:ext cx="609600" cy="158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J" id="389" name="Google Shape;3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3892" y="2437606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0850" y="19852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12900" y="2004802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0425" y="1985276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72475" y="1985277"/>
            <a:ext cx="499750" cy="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A Theory of how Perturbations Propagate</a:t>
            </a:r>
            <a:endParaRPr/>
          </a:p>
        </p:txBody>
      </p:sp>
      <p:sp>
        <p:nvSpPr>
          <p:cNvPr id="399" name="Google Shape;399;p14"/>
          <p:cNvSpPr txBox="1"/>
          <p:nvPr/>
        </p:nvSpPr>
        <p:spPr>
          <a:xfrm>
            <a:off x="228600" y="1143000"/>
            <a:ext cx="8164964" cy="15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make a small perturbation in the activity of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enzyme, E1. This will cause the system to change to a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steady state with a new set of species concentrations and a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flux.</a:t>
            </a:r>
            <a:endParaRPr/>
          </a:p>
        </p:txBody>
      </p:sp>
      <p:cxnSp>
        <p:nvCxnSpPr>
          <p:cNvPr id="400" name="Google Shape;400;p14"/>
          <p:cNvCxnSpPr/>
          <p:nvPr/>
        </p:nvCxnSpPr>
        <p:spPr>
          <a:xfrm>
            <a:off x="12192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Google Shape;401;p14"/>
          <p:cNvCxnSpPr/>
          <p:nvPr/>
        </p:nvCxnSpPr>
        <p:spPr>
          <a:xfrm>
            <a:off x="25908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Google Shape;402;p14"/>
          <p:cNvCxnSpPr/>
          <p:nvPr/>
        </p:nvCxnSpPr>
        <p:spPr>
          <a:xfrm>
            <a:off x="39624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14"/>
          <p:cNvCxnSpPr/>
          <p:nvPr/>
        </p:nvCxnSpPr>
        <p:spPr>
          <a:xfrm>
            <a:off x="53340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4" name="Google Shape;404;p14"/>
          <p:cNvCxnSpPr/>
          <p:nvPr/>
        </p:nvCxnSpPr>
        <p:spPr>
          <a:xfrm>
            <a:off x="67056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5" name="Google Shape;405;p14"/>
          <p:cNvCxnSpPr/>
          <p:nvPr/>
        </p:nvCxnSpPr>
        <p:spPr>
          <a:xfrm rot="-5400000">
            <a:off x="1295400" y="3961605"/>
            <a:ext cx="609600" cy="158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406" name="Google Shape;4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7" name="Google Shape;4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1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8" name="Google Shape;4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57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9" name="Google Shape;4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10" name="Google Shape;4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27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 txBox="1"/>
          <p:nvPr/>
        </p:nvSpPr>
        <p:spPr>
          <a:xfrm>
            <a:off x="304800" y="4690810"/>
            <a:ext cx="8458200" cy="83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thought experiment can be represented mathematically by the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flux control coefficient:</a:t>
            </a:r>
            <a:endParaRPr/>
          </a:p>
        </p:txBody>
      </p:sp>
      <p:pic>
        <p:nvPicPr>
          <p:cNvPr descr="J" id="412" name="Google Shape;41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8005" y="3705458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65813" y="32798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7863" y="3299402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5388" y="3279876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7438" y="3279877"/>
            <a:ext cx="499750" cy="4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39775" y="5521788"/>
            <a:ext cx="4495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A Theory of how Perturbations Propagate</a:t>
            </a:r>
            <a:endParaRPr/>
          </a:p>
        </p:txBody>
      </p:sp>
      <p:sp>
        <p:nvSpPr>
          <p:cNvPr id="423" name="Google Shape;423;p15"/>
          <p:cNvSpPr txBox="1"/>
          <p:nvPr/>
        </p:nvSpPr>
        <p:spPr>
          <a:xfrm>
            <a:off x="228600" y="1143000"/>
            <a:ext cx="8164964" cy="15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make a small perturbation in the activity of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enzyme, E1. This will cause the system to change to a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steady state with a new set of species concentrations and a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flux.</a:t>
            </a:r>
            <a:endParaRPr/>
          </a:p>
        </p:txBody>
      </p:sp>
      <p:cxnSp>
        <p:nvCxnSpPr>
          <p:cNvPr id="424" name="Google Shape;424;p15"/>
          <p:cNvCxnSpPr/>
          <p:nvPr/>
        </p:nvCxnSpPr>
        <p:spPr>
          <a:xfrm>
            <a:off x="12192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5" name="Google Shape;425;p15"/>
          <p:cNvCxnSpPr/>
          <p:nvPr/>
        </p:nvCxnSpPr>
        <p:spPr>
          <a:xfrm>
            <a:off x="25908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Google Shape;426;p15"/>
          <p:cNvCxnSpPr/>
          <p:nvPr/>
        </p:nvCxnSpPr>
        <p:spPr>
          <a:xfrm>
            <a:off x="39624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7" name="Google Shape;427;p15"/>
          <p:cNvCxnSpPr/>
          <p:nvPr/>
        </p:nvCxnSpPr>
        <p:spPr>
          <a:xfrm>
            <a:off x="53340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8" name="Google Shape;428;p15"/>
          <p:cNvCxnSpPr/>
          <p:nvPr/>
        </p:nvCxnSpPr>
        <p:spPr>
          <a:xfrm>
            <a:off x="6705600" y="3504405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9" name="Google Shape;429;p15"/>
          <p:cNvCxnSpPr/>
          <p:nvPr/>
        </p:nvCxnSpPr>
        <p:spPr>
          <a:xfrm rot="-5400000">
            <a:off x="1295400" y="3961605"/>
            <a:ext cx="609600" cy="158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430" name="Google Shape;4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31" name="Google Shape;4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1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32" name="Google Shape;43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57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33" name="Google Shape;43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34" name="Google Shape;43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2713" y="2894805"/>
            <a:ext cx="456287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 txBox="1"/>
          <p:nvPr/>
        </p:nvSpPr>
        <p:spPr>
          <a:xfrm>
            <a:off x="304800" y="4752524"/>
            <a:ext cx="8458200" cy="83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thought experiment can be represented mathematically by the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concentration control coefficient:</a:t>
            </a:r>
            <a:endParaRPr/>
          </a:p>
        </p:txBody>
      </p:sp>
      <p:pic>
        <p:nvPicPr>
          <p:cNvPr descr="J" id="436" name="Google Shape;43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8005" y="3656806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65813" y="32806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7863" y="3300202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5388" y="3280676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7438" y="3280677"/>
            <a:ext cx="499750" cy="4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48913" y="5659857"/>
            <a:ext cx="3846177" cy="96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Deductive Reasoning: Operational Experiments</a:t>
            </a:r>
            <a:endParaRPr/>
          </a:p>
        </p:txBody>
      </p:sp>
      <p:cxnSp>
        <p:nvCxnSpPr>
          <p:cNvPr id="447" name="Google Shape;447;p16"/>
          <p:cNvCxnSpPr/>
          <p:nvPr/>
        </p:nvCxnSpPr>
        <p:spPr>
          <a:xfrm>
            <a:off x="1143000" y="21336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8" name="Google Shape;448;p16"/>
          <p:cNvCxnSpPr/>
          <p:nvPr/>
        </p:nvCxnSpPr>
        <p:spPr>
          <a:xfrm>
            <a:off x="2514600" y="21336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449" name="Google Shape;4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399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50" name="Google Shape;4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912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451" name="Google Shape;45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0383" y="2378543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25" y="1971675"/>
            <a:ext cx="561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6150" y="1962150"/>
            <a:ext cx="53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4600" y="3457074"/>
            <a:ext cx="4381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28210" y="2817599"/>
            <a:ext cx="27908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6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01100" y="4157879"/>
            <a:ext cx="37147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1138" y="1937651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29000" y="5344454"/>
            <a:ext cx="2286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8b1175d24_0_6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Deductive Reasoning: Operational Experiments</a:t>
            </a:r>
            <a:endParaRPr/>
          </a:p>
        </p:txBody>
      </p:sp>
      <p:cxnSp>
        <p:nvCxnSpPr>
          <p:cNvPr id="465" name="Google Shape;465;g258b1175d24_0_601"/>
          <p:cNvCxnSpPr/>
          <p:nvPr/>
        </p:nvCxnSpPr>
        <p:spPr>
          <a:xfrm>
            <a:off x="1143000" y="2133600"/>
            <a:ext cx="838200" cy="15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66" name="Google Shape;466;g258b1175d24_0_601"/>
          <p:cNvCxnSpPr/>
          <p:nvPr/>
        </p:nvCxnSpPr>
        <p:spPr>
          <a:xfrm>
            <a:off x="2514600" y="2133600"/>
            <a:ext cx="838200" cy="15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TP_tmp.png" id="467" name="Google Shape;467;g258b1175d24_0_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399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68" name="Google Shape;468;g258b1175d24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912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469" name="Google Shape;469;g258b1175d24_0_6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0383" y="2378543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258b1175d24_0_6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25" y="1971675"/>
            <a:ext cx="561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258b1175d24_0_6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6150" y="1962150"/>
            <a:ext cx="5334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58b1175d24_0_601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g258b1175d24_0_6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1138" y="1937651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58b1175d24_0_6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9000" y="2906704"/>
            <a:ext cx="2286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58b1175d24_0_6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2825" y="4043650"/>
            <a:ext cx="19335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8b1175d24_0_5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Deductive Reasoning: Operational Experiments</a:t>
            </a:r>
            <a:endParaRPr/>
          </a:p>
        </p:txBody>
      </p:sp>
      <p:cxnSp>
        <p:nvCxnSpPr>
          <p:cNvPr id="481" name="Google Shape;481;g258b1175d24_0_582"/>
          <p:cNvCxnSpPr/>
          <p:nvPr/>
        </p:nvCxnSpPr>
        <p:spPr>
          <a:xfrm>
            <a:off x="1143000" y="2133600"/>
            <a:ext cx="838200" cy="15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82" name="Google Shape;482;g258b1175d24_0_582"/>
          <p:cNvCxnSpPr/>
          <p:nvPr/>
        </p:nvCxnSpPr>
        <p:spPr>
          <a:xfrm>
            <a:off x="2514600" y="2133600"/>
            <a:ext cx="838200" cy="15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TP_tmp.png" id="483" name="Google Shape;483;g258b1175d24_0_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399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84" name="Google Shape;484;g258b1175d24_0_5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912" y="15240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485" name="Google Shape;485;g258b1175d24_0_5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0383" y="2378543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258b1175d24_0_5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25" y="1971675"/>
            <a:ext cx="561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258b1175d24_0_5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6150" y="1962150"/>
            <a:ext cx="53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258b1175d24_0_5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4600" y="3457074"/>
            <a:ext cx="4381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258b1175d24_0_5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28210" y="2817599"/>
            <a:ext cx="27908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58b1175d24_0_582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g258b1175d24_0_5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000" y="4188279"/>
            <a:ext cx="37147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58b1175d24_0_5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72000" y="4191000"/>
            <a:ext cx="42767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258b1175d24_0_58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62337" y="5407265"/>
            <a:ext cx="22193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258b1175d24_0_5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01138" y="1937651"/>
            <a:ext cx="456300" cy="44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Summation Theorems</a:t>
            </a:r>
            <a:endParaRPr/>
          </a:p>
        </p:txBody>
      </p:sp>
      <p:cxnSp>
        <p:nvCxnSpPr>
          <p:cNvPr id="500" name="Google Shape;500;p17"/>
          <p:cNvCxnSpPr/>
          <p:nvPr/>
        </p:nvCxnSpPr>
        <p:spPr>
          <a:xfrm>
            <a:off x="3344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1" name="Google Shape;501;p17"/>
          <p:cNvCxnSpPr/>
          <p:nvPr/>
        </p:nvCxnSpPr>
        <p:spPr>
          <a:xfrm>
            <a:off x="17060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2" name="Google Shape;502;p17"/>
          <p:cNvCxnSpPr/>
          <p:nvPr/>
        </p:nvCxnSpPr>
        <p:spPr>
          <a:xfrm>
            <a:off x="30776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3" name="Google Shape;503;p17"/>
          <p:cNvCxnSpPr/>
          <p:nvPr/>
        </p:nvCxnSpPr>
        <p:spPr>
          <a:xfrm>
            <a:off x="44492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4" name="Google Shape;504;p17"/>
          <p:cNvCxnSpPr/>
          <p:nvPr/>
        </p:nvCxnSpPr>
        <p:spPr>
          <a:xfrm>
            <a:off x="58208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505" name="Google Shape;5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21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06" name="Google Shape;5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334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07" name="Google Shape;5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08" name="Google Shape;50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423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09" name="Google Shape;50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7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J_{E_1} + C^J_{E_2} + \ldots  + C^J_{E_5} = 1 \\[6pt]&#10;C^{S}_{E_1} + C^{S}_{E_2} + \ldots  + C^{S}_{E_5} = 0" id="510" name="Google Shape;51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7279" y="3581400"/>
            <a:ext cx="6598921" cy="1746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511" name="Google Shape;511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9922" y="2210562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3463" y="17574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45513" y="1777002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33038" y="1757476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05088" y="1757477"/>
            <a:ext cx="499750" cy="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Intuition</a:t>
            </a:r>
            <a:endParaRPr/>
          </a:p>
        </p:txBody>
      </p:sp>
      <p:cxnSp>
        <p:nvCxnSpPr>
          <p:cNvPr id="521" name="Google Shape;521;p18"/>
          <p:cNvCxnSpPr/>
          <p:nvPr/>
        </p:nvCxnSpPr>
        <p:spPr>
          <a:xfrm>
            <a:off x="4618646" y="2742804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522" name="Google Shape;5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42" y="2133205"/>
            <a:ext cx="759718" cy="4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523" name="Google Shape;5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2977" y="3047604"/>
            <a:ext cx="347472" cy="305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18"/>
          <p:cNvCxnSpPr/>
          <p:nvPr/>
        </p:nvCxnSpPr>
        <p:spPr>
          <a:xfrm>
            <a:off x="3189514" y="2743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525" name="Google Shape;5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4315" y="2133600"/>
            <a:ext cx="41750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526" name="Google Shape;52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2629" y="3048000"/>
            <a:ext cx="783771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8"/>
          <p:cNvSpPr txBox="1"/>
          <p:nvPr/>
        </p:nvSpPr>
        <p:spPr>
          <a:xfrm>
            <a:off x="676835" y="4034118"/>
            <a:ext cx="832195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both enzyme levels by the same fraction. If reaction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is proportional to E then both rates go up by the same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proportion. Since the flows in and out are undisturbed, S remains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unchanged. </a:t>
            </a:r>
            <a:endParaRPr/>
          </a:p>
        </p:txBody>
      </p:sp>
      <p:pic>
        <p:nvPicPr>
          <p:cNvPr id="528" name="Google Shape;5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4013" y="2550201"/>
            <a:ext cx="418350" cy="38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Summation Theorem</a:t>
            </a:r>
            <a:endParaRPr/>
          </a:p>
        </p:txBody>
      </p:sp>
      <p:cxnSp>
        <p:nvCxnSpPr>
          <p:cNvPr id="534" name="Google Shape;534;p19"/>
          <p:cNvCxnSpPr/>
          <p:nvPr/>
        </p:nvCxnSpPr>
        <p:spPr>
          <a:xfrm>
            <a:off x="3344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35" name="Google Shape;535;p19"/>
          <p:cNvCxnSpPr/>
          <p:nvPr/>
        </p:nvCxnSpPr>
        <p:spPr>
          <a:xfrm>
            <a:off x="17060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36" name="Google Shape;536;p19"/>
          <p:cNvCxnSpPr/>
          <p:nvPr/>
        </p:nvCxnSpPr>
        <p:spPr>
          <a:xfrm>
            <a:off x="30776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37" name="Google Shape;537;p19"/>
          <p:cNvCxnSpPr/>
          <p:nvPr/>
        </p:nvCxnSpPr>
        <p:spPr>
          <a:xfrm>
            <a:off x="44492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38" name="Google Shape;538;p19"/>
          <p:cNvCxnSpPr/>
          <p:nvPr/>
        </p:nvCxnSpPr>
        <p:spPr>
          <a:xfrm>
            <a:off x="58208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539" name="Google Shape;5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21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40" name="Google Shape;5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334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41" name="Google Shape;5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42" name="Google Shape;54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423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43" name="Google Shape;54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7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9"/>
          <p:cNvSpPr txBox="1"/>
          <p:nvPr/>
        </p:nvSpPr>
        <p:spPr>
          <a:xfrm>
            <a:off x="3429000" y="3048000"/>
            <a:ext cx="5485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all steps in a pathway.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step gains control, one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other steps,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lose control.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sum C^J_{E_i} = 1 \\[8pt]&#10;\sum C^{S_j}_{E_j} = 0" id="545" name="Google Shape;54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9550" y="3222812"/>
            <a:ext cx="2639568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546" name="Google Shape;54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5823" y="2209800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9588" y="1809851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1638" y="1829377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79163" y="1809851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75013" y="1809852"/>
            <a:ext cx="499750" cy="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Summation Theorems</a:t>
            </a:r>
            <a:endParaRPr/>
          </a:p>
        </p:txBody>
      </p:sp>
      <p:cxnSp>
        <p:nvCxnSpPr>
          <p:cNvPr id="557" name="Google Shape;557;p20"/>
          <p:cNvCxnSpPr/>
          <p:nvPr/>
        </p:nvCxnSpPr>
        <p:spPr>
          <a:xfrm>
            <a:off x="3344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58" name="Google Shape;558;p20"/>
          <p:cNvCxnSpPr/>
          <p:nvPr/>
        </p:nvCxnSpPr>
        <p:spPr>
          <a:xfrm>
            <a:off x="17060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59" name="Google Shape;559;p20"/>
          <p:cNvCxnSpPr/>
          <p:nvPr/>
        </p:nvCxnSpPr>
        <p:spPr>
          <a:xfrm>
            <a:off x="30776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0" name="Google Shape;560;p20"/>
          <p:cNvCxnSpPr/>
          <p:nvPr/>
        </p:nvCxnSpPr>
        <p:spPr>
          <a:xfrm>
            <a:off x="44492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1" name="Google Shape;561;p20"/>
          <p:cNvCxnSpPr/>
          <p:nvPr/>
        </p:nvCxnSpPr>
        <p:spPr>
          <a:xfrm>
            <a:off x="5820822" y="1981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562" name="Google Shape;5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21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63" name="Google Shape;5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334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64" name="Google Shape;5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65" name="Google Shape;56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423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66" name="Google Shape;56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7936" y="13716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567" name="Google Shape;56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2986317"/>
            <a:ext cx="1981200" cy="174811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0"/>
          <p:cNvSpPr txBox="1"/>
          <p:nvPr/>
        </p:nvSpPr>
        <p:spPr>
          <a:xfrm>
            <a:off x="3429001" y="2895601"/>
            <a:ext cx="4982682" cy="310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n steps, the average flux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must be 1/n, i.e. a small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number. This result suggests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pathways are naturally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robust.</a:t>
            </a:r>
            <a:endParaRPr/>
          </a:p>
        </p:txBody>
      </p:sp>
      <p:pic>
        <p:nvPicPr>
          <p:cNvPr descr="J" id="569" name="Google Shape;569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21488" y="2210562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9138" y="1809851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1188" y="1829377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78713" y="1809851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74563" y="1809852"/>
            <a:ext cx="499750" cy="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One Possible Solution: Simulation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228601" y="1143000"/>
            <a:ext cx="7996905" cy="83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possible way to understand how perturbations propagate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a pathway is to carry out simulation, such as: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133601"/>
            <a:ext cx="866775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638800"/>
            <a:ext cx="249611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see if that is true: Exercise</a:t>
            </a:r>
            <a:endParaRPr/>
          </a:p>
        </p:txBody>
      </p:sp>
      <p:sp>
        <p:nvSpPr>
          <p:cNvPr id="579" name="Google Shape;579;p22"/>
          <p:cNvSpPr txBox="1"/>
          <p:nvPr>
            <p:ph idx="1" type="body"/>
          </p:nvPr>
        </p:nvSpPr>
        <p:spPr>
          <a:xfrm>
            <a:off x="457200" y="1600200"/>
            <a:ext cx="8594100" cy="5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367" lvl="0" marL="34284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a random pathway</a:t>
            </a:r>
            <a:br>
              <a:rPr lang="en-US"/>
            </a:br>
            <a:endParaRPr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p1 = tu.buildNetworks.getLinearChain(10)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r = te.loada(p1)</a:t>
            </a:r>
            <a:b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12367" lvl="0" marL="342847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steady state</a:t>
            </a:r>
            <a:endParaRPr/>
          </a:p>
          <a:p>
            <a:pPr indent="0" lvl="0" marL="3428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r.steadyState()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2367" lvl="0" marL="342847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flux control coefficients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tu.plotting.plotFluxControlHeatMap(r)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What distribution do you see?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"/>
          <p:cNvSpPr txBox="1"/>
          <p:nvPr>
            <p:ph type="ctrTitle"/>
          </p:nvPr>
        </p:nvSpPr>
        <p:spPr>
          <a:xfrm>
            <a:off x="609600" y="2286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What about some real values?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228600" y="1120914"/>
            <a:ext cx="8610600" cy="70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30" lvl="0" marL="45713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information was taken from a paper by S. Thomas et al, Biochemical Journal, 1997, 322, 119-127</a:t>
            </a:r>
            <a:endParaRPr/>
          </a:p>
        </p:txBody>
      </p:sp>
      <p:graphicFrame>
        <p:nvGraphicFramePr>
          <p:cNvPr id="586" name="Google Shape;586;p25"/>
          <p:cNvGraphicFramePr/>
          <p:nvPr/>
        </p:nvGraphicFramePr>
        <p:xfrm>
          <a:off x="2667000" y="2133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{12E847A4-4CFA-4CB6-8371-84DB8B2B798B}</a:tableStyleId>
              </a:tblPr>
              <a:tblGrid>
                <a:gridCol w="3048000"/>
                <a:gridCol w="3048000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Enzyme</a:t>
                      </a:r>
                      <a:endParaRPr/>
                    </a:p>
                  </a:txBody>
                  <a:tcPr marT="0" marB="0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Flux Control Coefficient</a:t>
                      </a:r>
                      <a:endParaRPr/>
                    </a:p>
                  </a:txBody>
                  <a:tcPr marT="0" marB="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PGM</a:t>
                      </a:r>
                      <a:endParaRPr/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0.029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PGI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0.139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PFK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0.132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Aldolase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0.0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TPI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0.0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GAPDH/PGK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0.001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enolase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0.005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PK</a:t>
                      </a:r>
                      <a:endParaRPr/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0.702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Sum</a:t>
                      </a:r>
                      <a:endParaRPr/>
                    </a:p>
                  </a:txBody>
                  <a:tcPr marT="0" marB="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ilb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ilbo"/>
                          <a:ea typeface="Bilbo"/>
                          <a:cs typeface="Bilbo"/>
                          <a:sym typeface="Bilbo"/>
                        </a:rPr>
                        <a:t>1.008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7" name="Google Shape;587;p25"/>
          <p:cNvSpPr txBox="1"/>
          <p:nvPr/>
        </p:nvSpPr>
        <p:spPr>
          <a:xfrm>
            <a:off x="136525" y="2774951"/>
            <a:ext cx="2454275" cy="31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Glycolysis in tuber tissue of potato.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computed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a combination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calculation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experimental measurement.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6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3</a:t>
            </a:r>
            <a:endParaRPr b="1"/>
          </a:p>
        </p:txBody>
      </p:sp>
      <p:pic>
        <p:nvPicPr>
          <p:cNvPr descr="TP_tmp.emf" id="593" name="Google Shape;5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 txBox="1"/>
          <p:nvPr/>
        </p:nvSpPr>
        <p:spPr>
          <a:xfrm>
            <a:off x="609600" y="1371600"/>
            <a:ext cx="7696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such thing as a rate-limiting step, only degrees of limitingness which can be quantified.</a:t>
            </a:r>
            <a:endParaRPr/>
          </a:p>
        </p:txBody>
      </p:sp>
      <p:sp>
        <p:nvSpPr>
          <p:cNvPr id="595" name="Google Shape;595;p26"/>
          <p:cNvSpPr txBox="1"/>
          <p:nvPr>
            <p:ph type="ctrTitle"/>
          </p:nvPr>
        </p:nvSpPr>
        <p:spPr>
          <a:xfrm>
            <a:off x="914400" y="282852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4</a:t>
            </a:r>
            <a:endParaRPr b="1"/>
          </a:p>
        </p:txBody>
      </p:sp>
      <p:sp>
        <p:nvSpPr>
          <p:cNvPr id="596" name="Google Shape;596;p26"/>
          <p:cNvSpPr txBox="1"/>
          <p:nvPr/>
        </p:nvSpPr>
        <p:spPr>
          <a:xfrm>
            <a:off x="609600" y="4123925"/>
            <a:ext cx="815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an </a:t>
            </a:r>
            <a:r>
              <a:rPr lang="en-US" sz="3200">
                <a:solidFill>
                  <a:srgbClr val="005A9E"/>
                </a:solidFill>
                <a:latin typeface="Calibri"/>
                <a:ea typeface="Calibri"/>
                <a:cs typeface="Calibri"/>
                <a:sym typeface="Calibri"/>
              </a:rPr>
              <a:t>enzyme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limits flux or not is a systemic property and cannot be determined by looking at the enzyme alone.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Properties of the Unit Processes</a:t>
            </a:r>
            <a:endParaRPr/>
          </a:p>
        </p:txBody>
      </p:sp>
      <p:cxnSp>
        <p:nvCxnSpPr>
          <p:cNvPr id="602" name="Google Shape;602;p28"/>
          <p:cNvCxnSpPr/>
          <p:nvPr/>
        </p:nvCxnSpPr>
        <p:spPr>
          <a:xfrm>
            <a:off x="334422" y="26670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3" name="Google Shape;603;p28"/>
          <p:cNvCxnSpPr/>
          <p:nvPr/>
        </p:nvCxnSpPr>
        <p:spPr>
          <a:xfrm>
            <a:off x="1706022" y="26670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4" name="Google Shape;604;p28"/>
          <p:cNvCxnSpPr/>
          <p:nvPr/>
        </p:nvCxnSpPr>
        <p:spPr>
          <a:xfrm>
            <a:off x="3077622" y="26670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5" name="Google Shape;605;p28"/>
          <p:cNvCxnSpPr/>
          <p:nvPr/>
        </p:nvCxnSpPr>
        <p:spPr>
          <a:xfrm>
            <a:off x="4449222" y="26670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6" name="Google Shape;606;p28"/>
          <p:cNvCxnSpPr/>
          <p:nvPr/>
        </p:nvCxnSpPr>
        <p:spPr>
          <a:xfrm>
            <a:off x="5820822" y="26670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07" name="Google Shape;6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21" y="2057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608" name="Google Shape;6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334" y="2057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609" name="Google Shape;60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936" y="2057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610" name="Google Shape;61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423" y="2057400"/>
            <a:ext cx="4562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611" name="Google Shape;61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7936" y="2057400"/>
            <a:ext cx="456287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8"/>
          <p:cNvSpPr/>
          <p:nvPr/>
        </p:nvSpPr>
        <p:spPr>
          <a:xfrm>
            <a:off x="1125200" y="1996075"/>
            <a:ext cx="2057400" cy="1371600"/>
          </a:xfrm>
          <a:prstGeom prst="rect">
            <a:avLst/>
          </a:prstGeom>
          <a:solidFill>
            <a:srgbClr val="C4BD97">
              <a:alpha val="12941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28"/>
          <p:cNvCxnSpPr/>
          <p:nvPr/>
        </p:nvCxnSpPr>
        <p:spPr>
          <a:xfrm rot="5400000">
            <a:off x="1790700" y="3695700"/>
            <a:ext cx="685800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14" name="Google Shape;614;p28"/>
          <p:cNvCxnSpPr/>
          <p:nvPr/>
        </p:nvCxnSpPr>
        <p:spPr>
          <a:xfrm>
            <a:off x="1810132" y="4952604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15" name="Google Shape;61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0480" y="4343005"/>
            <a:ext cx="342214" cy="303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16" name="Google Shape;61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9110" y="5105004"/>
            <a:ext cx="304800" cy="305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" id="617" name="Google Shape;61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95730" y="2895600"/>
            <a:ext cx="251343" cy="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19138" y="2419451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91188" y="2438977"/>
            <a:ext cx="456300" cy="4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78713" y="2419451"/>
            <a:ext cx="499749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74563" y="2419452"/>
            <a:ext cx="499750" cy="4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63213" y="47288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11463" y="4748402"/>
            <a:ext cx="456300" cy="41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Properties of the Unit Processes</a:t>
            </a:r>
            <a:endParaRPr/>
          </a:p>
        </p:txBody>
      </p:sp>
      <p:cxnSp>
        <p:nvCxnSpPr>
          <p:cNvPr id="629" name="Google Shape;629;p29"/>
          <p:cNvCxnSpPr/>
          <p:nvPr/>
        </p:nvCxnSpPr>
        <p:spPr>
          <a:xfrm>
            <a:off x="2343532" y="2742804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30" name="Google Shape;6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880" y="2133204"/>
            <a:ext cx="342214" cy="303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31" name="Google Shape;6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2510" y="2895204"/>
            <a:ext cx="304800" cy="30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1143000"/>
            <a:ext cx="33718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9"/>
          <p:cNvSpPr txBox="1"/>
          <p:nvPr/>
        </p:nvSpPr>
        <p:spPr>
          <a:xfrm>
            <a:off x="930950" y="3754800"/>
            <a:ext cx="389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Elasticity Coefficient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varepsilon^v_S = \frac{\partial v/v}{\partial S/S} = \frac{S}{v} \left( \frac{\partial v}{\partial S} \right) = \frac{\partial \ln v}{\partial \ln S}" id="634" name="Google Shape;6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257800"/>
            <a:ext cx="6867145" cy="99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6613" y="2519076"/>
            <a:ext cx="456300" cy="44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4863" y="2538602"/>
            <a:ext cx="456300" cy="41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58b1175d24_0_0"/>
          <p:cNvSpPr txBox="1"/>
          <p:nvPr>
            <p:ph type="title"/>
          </p:nvPr>
        </p:nvSpPr>
        <p:spPr>
          <a:xfrm>
            <a:off x="628650" y="365126"/>
            <a:ext cx="7886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Elasticity Coefficients: Substrate</a:t>
            </a:r>
            <a:endParaRPr/>
          </a:p>
        </p:txBody>
      </p:sp>
      <p:pic>
        <p:nvPicPr>
          <p:cNvPr id="642" name="Google Shape;642;g258b1175d2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388" y="4117525"/>
            <a:ext cx="1024775" cy="36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58b1175d2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775" y="3299550"/>
            <a:ext cx="1344001" cy="3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258b1175d2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175" y="2257300"/>
            <a:ext cx="1267200" cy="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258b1175d2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176" y="1860763"/>
            <a:ext cx="4098230" cy="389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58b1175d2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0175" y="5669699"/>
            <a:ext cx="5175151" cy="10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58b1175d24_0_0"/>
          <p:cNvSpPr txBox="1"/>
          <p:nvPr/>
        </p:nvSpPr>
        <p:spPr>
          <a:xfrm>
            <a:off x="2625450" y="1108975"/>
            <a:ext cx="45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Product =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58b1175d24_0_150"/>
          <p:cNvSpPr txBox="1"/>
          <p:nvPr>
            <p:ph type="title"/>
          </p:nvPr>
        </p:nvSpPr>
        <p:spPr>
          <a:xfrm>
            <a:off x="628650" y="365126"/>
            <a:ext cx="7886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Elasticity Coefficients: Product</a:t>
            </a:r>
            <a:endParaRPr/>
          </a:p>
        </p:txBody>
      </p:sp>
      <p:pic>
        <p:nvPicPr>
          <p:cNvPr id="653" name="Google Shape;653;g258b1175d24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375" y="5441099"/>
            <a:ext cx="5175151" cy="10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258b1175d24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376" y="1542638"/>
            <a:ext cx="3862762" cy="389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258b1175d24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138" y="4070726"/>
            <a:ext cx="1267674" cy="496432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258b1175d24_0_150"/>
          <p:cNvSpPr txBox="1"/>
          <p:nvPr/>
        </p:nvSpPr>
        <p:spPr>
          <a:xfrm>
            <a:off x="2625450" y="1108975"/>
            <a:ext cx="45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Substrate =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7" name="Google Shape;657;g258b1175d24_0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8375" y="2084851"/>
            <a:ext cx="1642950" cy="50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258b1175d24_0_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063" y="3066958"/>
            <a:ext cx="2091575" cy="52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58b1175d24_0_169"/>
          <p:cNvSpPr txBox="1"/>
          <p:nvPr>
            <p:ph type="title"/>
          </p:nvPr>
        </p:nvSpPr>
        <p:spPr>
          <a:xfrm>
            <a:off x="2109800" y="304301"/>
            <a:ext cx="7886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Elasticity Coefficients</a:t>
            </a:r>
            <a:endParaRPr/>
          </a:p>
        </p:txBody>
      </p:sp>
      <p:pic>
        <p:nvPicPr>
          <p:cNvPr id="664" name="Google Shape;664;g258b1175d24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120" y="4264980"/>
            <a:ext cx="2280351" cy="2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258b1175d24_0_169"/>
          <p:cNvSpPr txBox="1"/>
          <p:nvPr/>
        </p:nvSpPr>
        <p:spPr>
          <a:xfrm>
            <a:off x="1500200" y="1830100"/>
            <a:ext cx="636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ubstrate  elasticities tend to be positive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elasticities tend to be negative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g258b1175d24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750" y="4473375"/>
            <a:ext cx="2280349" cy="216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"/>
          <p:cNvSpPr txBox="1"/>
          <p:nvPr>
            <p:ph type="title"/>
          </p:nvPr>
        </p:nvSpPr>
        <p:spPr>
          <a:xfrm>
            <a:off x="715025" y="198200"/>
            <a:ext cx="7104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Connection between the Control </a:t>
            </a:r>
            <a:r>
              <a:rPr lang="en-US" sz="4000">
                <a:solidFill>
                  <a:schemeClr val="dk2"/>
                </a:solidFill>
              </a:rPr>
              <a:t>Coefficients</a:t>
            </a:r>
            <a:r>
              <a:rPr lang="en-US" sz="4000">
                <a:solidFill>
                  <a:schemeClr val="dk2"/>
                </a:solidFill>
              </a:rPr>
              <a:t> and the </a:t>
            </a:r>
            <a:r>
              <a:rPr lang="en-US" sz="4000">
                <a:solidFill>
                  <a:schemeClr val="dk2"/>
                </a:solidFill>
              </a:rPr>
              <a:t>Elasticities</a:t>
            </a:r>
            <a:endParaRPr/>
          </a:p>
        </p:txBody>
      </p:sp>
      <p:cxnSp>
        <p:nvCxnSpPr>
          <p:cNvPr id="672" name="Google Shape;672;p31"/>
          <p:cNvCxnSpPr/>
          <p:nvPr/>
        </p:nvCxnSpPr>
        <p:spPr>
          <a:xfrm>
            <a:off x="2343532" y="2742804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73" name="Google Shape;6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128" y="2133205"/>
            <a:ext cx="759718" cy="4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74" name="Google Shape;6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863" y="3047604"/>
            <a:ext cx="347472" cy="305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31"/>
          <p:cNvCxnSpPr/>
          <p:nvPr/>
        </p:nvCxnSpPr>
        <p:spPr>
          <a:xfrm>
            <a:off x="914400" y="2743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76" name="Google Shape;6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1" y="2133600"/>
            <a:ext cx="41750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77" name="Google Shape;67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7515" y="3048000"/>
            <a:ext cx="783771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1"/>
          <p:cNvSpPr txBox="1"/>
          <p:nvPr/>
        </p:nvSpPr>
        <p:spPr>
          <a:xfrm>
            <a:off x="533400" y="1295400"/>
            <a:ext cx="8381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how local kinetic effects influence pathway control</a:t>
            </a:r>
            <a:endParaRPr sz="1600"/>
          </a:p>
        </p:txBody>
      </p:sp>
      <p:sp>
        <p:nvSpPr>
          <p:cNvPr id="679" name="Google Shape;679;p31"/>
          <p:cNvSpPr txBox="1"/>
          <p:nvPr/>
        </p:nvSpPr>
        <p:spPr>
          <a:xfrm>
            <a:off x="990601" y="4038600"/>
            <a:ext cx="1955379" cy="52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Rearranged:</a:t>
            </a:r>
            <a:endParaRPr/>
          </a:p>
        </p:txBody>
      </p:sp>
      <p:pic>
        <p:nvPicPr>
          <p:cNvPr descr="\sun C^J_{E_i} \varepsilon^{v_i}_{S_k} = 0" id="680" name="Google Shape;68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1294" y="2354106"/>
            <a:ext cx="3080105" cy="867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C^J_{E_i}}{C^J_{E_{i+1}}} = -\frac{\varepsilon^{v_{i+1}}_S}{\varepsilon^{v_i}_S}" id="681" name="Google Shape;68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6079" y="4838085"/>
            <a:ext cx="3745993" cy="13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1875" y="2591599"/>
            <a:ext cx="268237" cy="30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/>
          <p:nvPr>
            <p:ph type="title"/>
          </p:nvPr>
        </p:nvSpPr>
        <p:spPr>
          <a:xfrm>
            <a:off x="152400" y="228600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Connectivity Theorem</a:t>
            </a:r>
            <a:endParaRPr/>
          </a:p>
        </p:txBody>
      </p:sp>
      <p:cxnSp>
        <p:nvCxnSpPr>
          <p:cNvPr id="688" name="Google Shape;688;p32"/>
          <p:cNvCxnSpPr/>
          <p:nvPr/>
        </p:nvCxnSpPr>
        <p:spPr>
          <a:xfrm>
            <a:off x="2343532" y="2742804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89" name="Google Shape;6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128" y="2133205"/>
            <a:ext cx="759718" cy="4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90" name="Google Shape;6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863" y="3047604"/>
            <a:ext cx="347472" cy="305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32"/>
          <p:cNvCxnSpPr/>
          <p:nvPr/>
        </p:nvCxnSpPr>
        <p:spPr>
          <a:xfrm>
            <a:off x="914400" y="2743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P_tmp.png" id="692" name="Google Shape;69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1" y="2133600"/>
            <a:ext cx="41750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693" name="Google Shape;69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7515" y="3048000"/>
            <a:ext cx="783771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2"/>
          <p:cNvSpPr txBox="1"/>
          <p:nvPr/>
        </p:nvSpPr>
        <p:spPr>
          <a:xfrm>
            <a:off x="533400" y="1295400"/>
            <a:ext cx="6723415" cy="400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how local kinetic effects influence pathway control</a:t>
            </a:r>
            <a:endParaRPr/>
          </a:p>
        </p:txBody>
      </p:sp>
      <p:sp>
        <p:nvSpPr>
          <p:cNvPr id="695" name="Google Shape;695;p32"/>
          <p:cNvSpPr txBox="1"/>
          <p:nvPr/>
        </p:nvSpPr>
        <p:spPr>
          <a:xfrm>
            <a:off x="533400" y="3810000"/>
            <a:ext cx="7848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High control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step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a </a:t>
            </a:r>
            <a:r>
              <a:rPr lang="en-US" sz="25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high elasticity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step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endParaRPr b="1"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flux control coefficient is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inversely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proportional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elasticity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frac{C^J_{E_i}}{C^J_{E_{i+1}}} = -\frac{\varepsilon^{v_{i+1}}_S}{\varepsilon^{v_i}_S}" id="696" name="Google Shape;6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5629" y="2012334"/>
            <a:ext cx="3745993" cy="13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1875" y="2591599"/>
            <a:ext cx="268237" cy="30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idx="4294967295"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MCA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381000" y="1219200"/>
            <a:ext cx="83058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Science Questions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Quantify how different components of a pathway influence concentrations and fluxes.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Quantify the degree to which perturbations move through a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Understand how feedback control affects pathway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Applied Questions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enzymes to re-engineer to increase production in a metabolic pathway?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Identify new drug targets.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/>
          <p:nvPr>
            <p:ph type="title"/>
          </p:nvPr>
        </p:nvSpPr>
        <p:spPr>
          <a:xfrm>
            <a:off x="152400" y="427038"/>
            <a:ext cx="8839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Combining the Connectivity and Summation Theorems</a:t>
            </a:r>
            <a:endParaRPr/>
          </a:p>
        </p:txBody>
      </p:sp>
      <p:sp>
        <p:nvSpPr>
          <p:cNvPr id="703" name="Google Shape;703;p33"/>
          <p:cNvSpPr txBox="1"/>
          <p:nvPr/>
        </p:nvSpPr>
        <p:spPr>
          <a:xfrm>
            <a:off x="533400" y="1504900"/>
            <a:ext cx="8137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how local kinetic effects influence pathway control</a:t>
            </a:r>
            <a:endParaRPr sz="1600"/>
          </a:p>
        </p:txBody>
      </p:sp>
      <p:cxnSp>
        <p:nvCxnSpPr>
          <p:cNvPr id="704" name="Google Shape;704;p33"/>
          <p:cNvCxnSpPr/>
          <p:nvPr/>
        </p:nvCxnSpPr>
        <p:spPr>
          <a:xfrm>
            <a:off x="2361461" y="2743200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05" name="Google Shape;705;p33"/>
          <p:cNvCxnSpPr/>
          <p:nvPr/>
        </p:nvCxnSpPr>
        <p:spPr>
          <a:xfrm>
            <a:off x="932329" y="2743596"/>
            <a:ext cx="838200" cy="1588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6" name="Google Shape;706;p33"/>
          <p:cNvSpPr/>
          <p:nvPr/>
        </p:nvSpPr>
        <p:spPr>
          <a:xfrm>
            <a:off x="4132729" y="3810000"/>
            <a:ext cx="685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5410200" y="2514601"/>
            <a:ext cx="3657600" cy="3215347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52400" y="5867401"/>
            <a:ext cx="8756023" cy="46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allows us to relate systems properties to local kinetic properties.</a:t>
            </a:r>
            <a:endParaRPr i="1" u="sng"/>
          </a:p>
        </p:txBody>
      </p:sp>
      <p:pic>
        <p:nvPicPr>
          <p:cNvPr descr="C^J_{E_1} + C^J_{E_2} = 1" id="709" name="Google Shape;7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21" y="3323844"/>
            <a:ext cx="3596640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J_{E_1} \varepsilon^{v_1}_S+ C^J_{E_2} \varepsilon^{v_2}_{S} = 0" id="710" name="Google Shape;7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9" y="4724400"/>
            <a:ext cx="5071871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J_{E_1}  = \frac{\varepsilon^{v_2}_S}{\varepsilon^{v_2}_{S} - \varepsilon^{v_1}_S} \\[6pt]&#10;C^J_{E_2}  = \frac{\varepsilon^{v_1}_S}{\varepsilon^{v_2}_{S} - \varepsilon^{v_1}_S}&#10;" id="711" name="Google Shape;71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2819400"/>
            <a:ext cx="3441192" cy="249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875" y="2591599"/>
            <a:ext cx="268237" cy="30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6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Simple Linear Chain: Signal Paths</a:t>
            </a:r>
            <a:endParaRPr/>
          </a:p>
        </p:txBody>
      </p:sp>
      <p:pic>
        <p:nvPicPr>
          <p:cNvPr id="718" name="Google Shape;7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572296"/>
            <a:ext cx="42767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J_{E_1} = \varepsilon^2_1 \varepsilon^3_2 /D \\[6pt]&#10;C^J_{E_3} = \varepsilon^1_1 \varepsilon^2_2 /D \\[6pt]&#10;" id="719" name="Google Shape;7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" y="3048000"/>
            <a:ext cx="3456432" cy="1746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s (\varepsilon^v_S) &gt; abs (\varepsilon^v_P)" id="720" name="Google Shape;72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2969" y="5748507"/>
            <a:ext cx="4355593" cy="58216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6"/>
          <p:cNvSpPr txBox="1"/>
          <p:nvPr/>
        </p:nvSpPr>
        <p:spPr>
          <a:xfrm>
            <a:off x="4717550" y="3109300"/>
            <a:ext cx="4276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Has all the substrate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elasticities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6"/>
          <p:cNvSpPr txBox="1"/>
          <p:nvPr/>
        </p:nvSpPr>
        <p:spPr>
          <a:xfrm>
            <a:off x="4717550" y="4099900"/>
            <a:ext cx="4276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Has all the product elasticities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Front-Loading</a:t>
            </a:r>
            <a:endParaRPr/>
          </a:p>
        </p:txBody>
      </p:sp>
      <p:pic>
        <p:nvPicPr>
          <p:cNvPr id="728" name="Google Shape;7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90596"/>
            <a:ext cx="42767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J_{E_i} &gt; C^J_{E_{i+1}}" id="729" name="Google Shape;7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7230" y="2367610"/>
            <a:ext cx="2987041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7"/>
          <p:cNvSpPr txBox="1"/>
          <p:nvPr/>
        </p:nvSpPr>
        <p:spPr>
          <a:xfrm>
            <a:off x="212900" y="3273600"/>
            <a:ext cx="788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 = r.getScaledFluxControlCoefficientMatrix()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plt.bar (range (10), m[0])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1" name="Google Shape;7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214" y="4250625"/>
            <a:ext cx="3481074" cy="24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5</a:t>
            </a:r>
            <a:endParaRPr b="1"/>
          </a:p>
        </p:txBody>
      </p:sp>
      <p:pic>
        <p:nvPicPr>
          <p:cNvPr descr="TP_tmp.emf" id="737" name="Google Shape;7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8"/>
          <p:cNvSpPr txBox="1"/>
          <p:nvPr/>
        </p:nvSpPr>
        <p:spPr>
          <a:xfrm>
            <a:off x="609600" y="1371600"/>
            <a:ext cx="76962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unregulated pathway with only mass-action or Michaelis-Menten kinetics, sensitivity of the flux to enzyme changes is </a:t>
            </a:r>
            <a:r>
              <a:rPr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biased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toward the </a:t>
            </a:r>
            <a:r>
              <a:rPr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pathway.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sp>
        <p:nvSpPr>
          <p:cNvPr id="744" name="Google Shape;744;p40"/>
          <p:cNvSpPr txBox="1"/>
          <p:nvPr/>
        </p:nvSpPr>
        <p:spPr>
          <a:xfrm>
            <a:off x="1241560" y="3319471"/>
            <a:ext cx="6495789" cy="120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happens when we include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negative feedback loop?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hsauro\Documents\Papers\Humana_Chapter\NegFeedback_ThreeSteps.EPS" id="745" name="Google Shape;7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600200"/>
            <a:ext cx="4279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pic>
        <p:nvPicPr>
          <p:cNvPr descr="Edittex.png" id="751" name="Google Shape;7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276601"/>
            <a:ext cx="69056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sauro\Documents\Papers\Humana_Chapter\NegFeedback_ThreeSteps.EPS" id="752" name="Google Shape;75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9500" y="1600200"/>
            <a:ext cx="42799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1"/>
          <p:cNvSpPr/>
          <p:nvPr/>
        </p:nvSpPr>
        <p:spPr>
          <a:xfrm>
            <a:off x="6019800" y="3733800"/>
            <a:ext cx="1371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2784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41"/>
          <p:cNvCxnSpPr/>
          <p:nvPr/>
        </p:nvCxnSpPr>
        <p:spPr>
          <a:xfrm rot="10800000">
            <a:off x="7620000" y="4191000"/>
            <a:ext cx="534989" cy="25462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55" name="Google Shape;755;p41"/>
          <p:cNvSpPr/>
          <p:nvPr/>
        </p:nvSpPr>
        <p:spPr>
          <a:xfrm>
            <a:off x="7741276" y="4495264"/>
            <a:ext cx="1371600" cy="6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Elasticity</a:t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>
            <a:off x="6019800" y="4953000"/>
            <a:ext cx="1371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2784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41"/>
          <p:cNvCxnSpPr/>
          <p:nvPr/>
        </p:nvCxnSpPr>
        <p:spPr>
          <a:xfrm flipH="1">
            <a:off x="7533883" y="5141581"/>
            <a:ext cx="621106" cy="30426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58" name="Google Shape;758;p41"/>
          <p:cNvCxnSpPr/>
          <p:nvPr/>
        </p:nvCxnSpPr>
        <p:spPr>
          <a:xfrm rot="10800000">
            <a:off x="4267200" y="1447800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59" name="Google Shape;759;p41"/>
          <p:cNvCxnSpPr/>
          <p:nvPr/>
        </p:nvCxnSpPr>
        <p:spPr>
          <a:xfrm rot="10800000">
            <a:off x="3276600" y="1447800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2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pic>
        <p:nvPicPr>
          <p:cNvPr descr="Edittex.png" id="765" name="Google Shape;7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276601"/>
            <a:ext cx="69056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sauro\Documents\Papers\Humana_Chapter\NegFeedback_ThreeSteps.EPS" id="766" name="Google Shape;76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9500" y="1600200"/>
            <a:ext cx="42799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2"/>
          <p:cNvSpPr/>
          <p:nvPr/>
        </p:nvSpPr>
        <p:spPr>
          <a:xfrm>
            <a:off x="6019800" y="3733800"/>
            <a:ext cx="1371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2784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42"/>
          <p:cNvCxnSpPr/>
          <p:nvPr/>
        </p:nvCxnSpPr>
        <p:spPr>
          <a:xfrm rot="10800000">
            <a:off x="7620000" y="4191000"/>
            <a:ext cx="534989" cy="25462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69" name="Google Shape;769;p42"/>
          <p:cNvSpPr/>
          <p:nvPr/>
        </p:nvSpPr>
        <p:spPr>
          <a:xfrm>
            <a:off x="7741276" y="4495264"/>
            <a:ext cx="1371600" cy="6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Elasticity</a:t>
            </a:r>
            <a:endParaRPr/>
          </a:p>
        </p:txBody>
      </p:sp>
      <p:sp>
        <p:nvSpPr>
          <p:cNvPr id="770" name="Google Shape;770;p42"/>
          <p:cNvSpPr/>
          <p:nvPr/>
        </p:nvSpPr>
        <p:spPr>
          <a:xfrm>
            <a:off x="6019800" y="4953000"/>
            <a:ext cx="1371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2784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1" name="Google Shape;771;p42"/>
          <p:cNvCxnSpPr/>
          <p:nvPr/>
        </p:nvCxnSpPr>
        <p:spPr>
          <a:xfrm flipH="1">
            <a:off x="7533883" y="5141581"/>
            <a:ext cx="621106" cy="30426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2" name="Google Shape;772;p42"/>
          <p:cNvCxnSpPr/>
          <p:nvPr/>
        </p:nvCxnSpPr>
        <p:spPr>
          <a:xfrm rot="-5400000">
            <a:off x="2667000" y="2590800"/>
            <a:ext cx="611188" cy="158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3" name="Google Shape;773;p42"/>
          <p:cNvCxnSpPr/>
          <p:nvPr/>
        </p:nvCxnSpPr>
        <p:spPr>
          <a:xfrm rot="10800000">
            <a:off x="2971800" y="2971800"/>
            <a:ext cx="2209800" cy="158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4" name="Google Shape;774;p42"/>
          <p:cNvCxnSpPr/>
          <p:nvPr/>
        </p:nvCxnSpPr>
        <p:spPr>
          <a:xfrm rot="5400000">
            <a:off x="5145088" y="2703512"/>
            <a:ext cx="531812" cy="158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5" name="Google Shape;775;p42"/>
          <p:cNvCxnSpPr/>
          <p:nvPr/>
        </p:nvCxnSpPr>
        <p:spPr>
          <a:xfrm flipH="1" rot="10800000">
            <a:off x="3657600" y="1905000"/>
            <a:ext cx="609600" cy="158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6" name="Google Shape;776;p42"/>
          <p:cNvCxnSpPr/>
          <p:nvPr/>
        </p:nvCxnSpPr>
        <p:spPr>
          <a:xfrm rot="10800000">
            <a:off x="4267200" y="1447800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7" name="Google Shape;777;p42"/>
          <p:cNvCxnSpPr/>
          <p:nvPr/>
        </p:nvCxnSpPr>
        <p:spPr>
          <a:xfrm rot="10800000">
            <a:off x="3276600" y="1447800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3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pic>
        <p:nvPicPr>
          <p:cNvPr descr="txp_fig.png" id="783" name="Google Shape;7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505200"/>
            <a:ext cx="2387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sauro\Documents\Papers\Humana_Chapter\NegFeedback_ThreeSteps.EPS" id="784" name="Google Shape;7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9500" y="1600200"/>
            <a:ext cx="4279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4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sp>
        <p:nvSpPr>
          <p:cNvPr id="790" name="Google Shape;790;p44"/>
          <p:cNvSpPr txBox="1"/>
          <p:nvPr/>
        </p:nvSpPr>
        <p:spPr>
          <a:xfrm>
            <a:off x="838200" y="2743201"/>
            <a:ext cx="807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Feedback has the following consequences: </a:t>
            </a:r>
            <a:endParaRPr/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flux control moves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downstream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beyond the signal leaving little or no flux control upstream. In fact, the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‘controlled’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has very little flux control.</a:t>
            </a:r>
            <a:endParaRPr/>
          </a:p>
          <a:p>
            <a:pPr indent="-330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signal molecule shows strong homoeostasis</a:t>
            </a:r>
            <a:endParaRPr/>
          </a:p>
          <a:p>
            <a:pPr indent="-330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hsauro\Documents\Papers\Humana_Chapter\NegFeedback_ThreeSteps.EPS" id="791" name="Google Shape;7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219200"/>
            <a:ext cx="4279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>
            <p:ph type="ctr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Negative Feedback</a:t>
            </a:r>
            <a:endParaRPr/>
          </a:p>
        </p:txBody>
      </p:sp>
      <p:sp>
        <p:nvSpPr>
          <p:cNvPr id="797" name="Google Shape;797;p45"/>
          <p:cNvSpPr txBox="1"/>
          <p:nvPr/>
        </p:nvSpPr>
        <p:spPr>
          <a:xfrm>
            <a:off x="457200" y="2743201"/>
            <a:ext cx="8458200" cy="25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net effect of this is that feedback control creates a demand</a:t>
            </a:r>
            <a:endParaRPr/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controlled network. That is, control over the flux through the</a:t>
            </a:r>
            <a:endParaRPr/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pathway is determined largely by the demand for S2.</a:t>
            </a:r>
            <a:endParaRPr/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examples is this include: </a:t>
            </a:r>
            <a:endParaRPr/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Glycolysis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30" lvl="0" marL="45713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Amino acid biosynthesis</a:t>
            </a:r>
            <a:endParaRPr/>
          </a:p>
        </p:txBody>
      </p:sp>
      <p:pic>
        <p:nvPicPr>
          <p:cNvPr descr="C:\Users\hsauro\Documents\Papers\Humana_Chapter\NegFeedback_ThreeSteps.EPS" id="798" name="Google Shape;7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219200"/>
            <a:ext cx="4279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idx="4294967295"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MCA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381000" y="1066800"/>
            <a:ext cx="8305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It's origins: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groups, Edinburgh, Berlin, and Michigan, simultaneously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independently developed almost an identical theory to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of perturbations in biochemical pathways.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approach (called MCA here, also BST and MCT), aims to achieve a quantitative understanding of the relationship between genotype and phenotype, to understand systems behavior in terms of the unit processes (enzymes) that make up biochemical pathways.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6"/>
          <p:cNvSpPr txBox="1"/>
          <p:nvPr>
            <p:ph type="title"/>
          </p:nvPr>
        </p:nvSpPr>
        <p:spPr>
          <a:xfrm>
            <a:off x="43873" y="912616"/>
            <a:ext cx="7886700" cy="744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rgbClr val="31859B"/>
                </a:solidFill>
              </a:rPr>
              <a:t>Effect of Negative Feedback</a:t>
            </a:r>
            <a:endParaRPr/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158" y="3219450"/>
            <a:ext cx="353496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6"/>
          <p:cNvSpPr txBox="1"/>
          <p:nvPr/>
        </p:nvSpPr>
        <p:spPr>
          <a:xfrm>
            <a:off x="1428750" y="1828801"/>
            <a:ext cx="5558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 simulations of a 4 step linear pathway. Randomizing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constants while keeping Keqs fixed.</a:t>
            </a:r>
            <a:endParaRPr/>
          </a:p>
        </p:txBody>
      </p:sp>
      <p:sp>
        <p:nvSpPr>
          <p:cNvPr id="806" name="Google Shape;806;p46"/>
          <p:cNvSpPr txBox="1"/>
          <p:nvPr/>
        </p:nvSpPr>
        <p:spPr>
          <a:xfrm>
            <a:off x="1860860" y="3894951"/>
            <a:ext cx="100123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6"/>
          <p:cNvSpPr txBox="1"/>
          <p:nvPr/>
        </p:nvSpPr>
        <p:spPr>
          <a:xfrm>
            <a:off x="4028598" y="5666601"/>
            <a:ext cx="20115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 Control Coefficient</a:t>
            </a:r>
            <a:endParaRPr/>
          </a:p>
        </p:txBody>
      </p:sp>
      <p:pic>
        <p:nvPicPr>
          <p:cNvPr id="808" name="Google Shape;80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287" y="2571751"/>
            <a:ext cx="4943475" cy="507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p46"/>
          <p:cNvCxnSpPr/>
          <p:nvPr/>
        </p:nvCxnSpPr>
        <p:spPr>
          <a:xfrm>
            <a:off x="5257800" y="4629150"/>
            <a:ext cx="0" cy="400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0" name="Google Shape;810;p46"/>
          <p:cNvCxnSpPr/>
          <p:nvPr/>
        </p:nvCxnSpPr>
        <p:spPr>
          <a:xfrm>
            <a:off x="3600450" y="4572000"/>
            <a:ext cx="0" cy="400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1" name="Google Shape;811;p46"/>
          <p:cNvCxnSpPr/>
          <p:nvPr/>
        </p:nvCxnSpPr>
        <p:spPr>
          <a:xfrm>
            <a:off x="3371850" y="4114800"/>
            <a:ext cx="0" cy="400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2" name="Google Shape;812;p46"/>
          <p:cNvCxnSpPr/>
          <p:nvPr/>
        </p:nvCxnSpPr>
        <p:spPr>
          <a:xfrm rot="10800000">
            <a:off x="3257550" y="3600450"/>
            <a:ext cx="4000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3" name="Google Shape;813;p46"/>
          <p:cNvSpPr txBox="1"/>
          <p:nvPr/>
        </p:nvSpPr>
        <p:spPr>
          <a:xfrm>
            <a:off x="4972051" y="4343400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814" name="Google Shape;814;p46"/>
          <p:cNvSpPr txBox="1"/>
          <p:nvPr/>
        </p:nvSpPr>
        <p:spPr>
          <a:xfrm>
            <a:off x="3657601" y="4580751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sp>
        <p:nvSpPr>
          <p:cNvPr id="815" name="Google Shape;815;p46"/>
          <p:cNvSpPr txBox="1"/>
          <p:nvPr/>
        </p:nvSpPr>
        <p:spPr>
          <a:xfrm>
            <a:off x="3421448" y="4057650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</p:txBody>
      </p:sp>
      <p:sp>
        <p:nvSpPr>
          <p:cNvPr id="816" name="Google Shape;816;p46"/>
          <p:cNvSpPr txBox="1"/>
          <p:nvPr/>
        </p:nvSpPr>
        <p:spPr>
          <a:xfrm>
            <a:off x="3657601" y="3494901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/>
          </a:p>
        </p:txBody>
      </p:sp>
      <p:sp>
        <p:nvSpPr>
          <p:cNvPr id="817" name="Google Shape;817;p46"/>
          <p:cNvSpPr txBox="1"/>
          <p:nvPr/>
        </p:nvSpPr>
        <p:spPr>
          <a:xfrm>
            <a:off x="1178039" y="5200650"/>
            <a:ext cx="176867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loading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359" y="3655859"/>
            <a:ext cx="3553634" cy="24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7"/>
          <p:cNvSpPr txBox="1"/>
          <p:nvPr>
            <p:ph type="title"/>
          </p:nvPr>
        </p:nvSpPr>
        <p:spPr>
          <a:xfrm>
            <a:off x="243934" y="1005644"/>
            <a:ext cx="7886700" cy="653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rgbClr val="31859B"/>
                </a:solidFill>
              </a:rPr>
              <a:t>Effect of Negative Feedback</a:t>
            </a:r>
            <a:endParaRPr/>
          </a:p>
        </p:txBody>
      </p:sp>
      <p:sp>
        <p:nvSpPr>
          <p:cNvPr id="824" name="Google Shape;824;p47"/>
          <p:cNvSpPr txBox="1"/>
          <p:nvPr/>
        </p:nvSpPr>
        <p:spPr>
          <a:xfrm>
            <a:off x="232781" y="1728441"/>
            <a:ext cx="5558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 simulations of a 4 step linear pathway. Randomizing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constants while keeping Keqs fixed.</a:t>
            </a:r>
            <a:endParaRPr/>
          </a:p>
        </p:txBody>
      </p:sp>
      <p:sp>
        <p:nvSpPr>
          <p:cNvPr id="825" name="Google Shape;825;p47"/>
          <p:cNvSpPr txBox="1"/>
          <p:nvPr/>
        </p:nvSpPr>
        <p:spPr>
          <a:xfrm>
            <a:off x="1819297" y="4352150"/>
            <a:ext cx="100123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47"/>
          <p:cNvSpPr txBox="1"/>
          <p:nvPr/>
        </p:nvSpPr>
        <p:spPr>
          <a:xfrm>
            <a:off x="3703487" y="6123800"/>
            <a:ext cx="20115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 Control Coefficient</a:t>
            </a:r>
            <a:endParaRPr/>
          </a:p>
        </p:txBody>
      </p:sp>
      <p:pic>
        <p:nvPicPr>
          <p:cNvPr id="827" name="Google Shape;82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021" y="2521571"/>
            <a:ext cx="4943475" cy="507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47"/>
          <p:cNvCxnSpPr/>
          <p:nvPr/>
        </p:nvCxnSpPr>
        <p:spPr>
          <a:xfrm rot="10800000">
            <a:off x="6094439" y="4344289"/>
            <a:ext cx="4000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9" name="Google Shape;829;p47"/>
          <p:cNvSpPr txBox="1"/>
          <p:nvPr/>
        </p:nvSpPr>
        <p:spPr>
          <a:xfrm>
            <a:off x="3987034" y="4075151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830" name="Google Shape;830;p47"/>
          <p:cNvSpPr txBox="1"/>
          <p:nvPr/>
        </p:nvSpPr>
        <p:spPr>
          <a:xfrm>
            <a:off x="6494490" y="4213650"/>
            <a:ext cx="62523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/>
          </a:p>
        </p:txBody>
      </p:sp>
      <p:cxnSp>
        <p:nvCxnSpPr>
          <p:cNvPr id="831" name="Google Shape;831;p47"/>
          <p:cNvCxnSpPr/>
          <p:nvPr/>
        </p:nvCxnSpPr>
        <p:spPr>
          <a:xfrm rot="10800000">
            <a:off x="3586984" y="4213651"/>
            <a:ext cx="4000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2" name="Google Shape;832;p47"/>
          <p:cNvCxnSpPr/>
          <p:nvPr/>
        </p:nvCxnSpPr>
        <p:spPr>
          <a:xfrm rot="10800000">
            <a:off x="5573523" y="2889335"/>
            <a:ext cx="0" cy="2647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3" name="Google Shape;833;p47"/>
          <p:cNvCxnSpPr/>
          <p:nvPr/>
        </p:nvCxnSpPr>
        <p:spPr>
          <a:xfrm rot="10800000">
            <a:off x="2709746" y="3165206"/>
            <a:ext cx="286865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4" name="Google Shape;834;p47"/>
          <p:cNvCxnSpPr/>
          <p:nvPr/>
        </p:nvCxnSpPr>
        <p:spPr>
          <a:xfrm rot="10800000">
            <a:off x="2709746" y="2896389"/>
            <a:ext cx="0" cy="2647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5" name="Google Shape;835;p47"/>
          <p:cNvCxnSpPr/>
          <p:nvPr/>
        </p:nvCxnSpPr>
        <p:spPr>
          <a:xfrm>
            <a:off x="2566365" y="2889335"/>
            <a:ext cx="30228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Supply and Demand</a:t>
            </a:r>
            <a:endParaRPr/>
          </a:p>
        </p:txBody>
      </p:sp>
      <p:pic>
        <p:nvPicPr>
          <p:cNvPr id="841" name="Google Shape;841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6800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9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Serine metabolism: Ambidextrous Pathway</a:t>
            </a: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0" y="2438400"/>
            <a:ext cx="2153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3-phosphoglycerate</a:t>
            </a:r>
            <a:endParaRPr/>
          </a:p>
        </p:txBody>
      </p:sp>
      <p:cxnSp>
        <p:nvCxnSpPr>
          <p:cNvPr id="848" name="Google Shape;848;p49"/>
          <p:cNvCxnSpPr>
            <a:endCxn id="847" idx="0"/>
          </p:cNvCxnSpPr>
          <p:nvPr/>
        </p:nvCxnSpPr>
        <p:spPr>
          <a:xfrm>
            <a:off x="1076833" y="19812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49" name="Google Shape;849;p49"/>
          <p:cNvCxnSpPr/>
          <p:nvPr/>
        </p:nvCxnSpPr>
        <p:spPr>
          <a:xfrm>
            <a:off x="1066800" y="28956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50" name="Google Shape;850;p49"/>
          <p:cNvSpPr/>
          <p:nvPr/>
        </p:nvSpPr>
        <p:spPr>
          <a:xfrm>
            <a:off x="2590800" y="2456330"/>
            <a:ext cx="2569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phosphohydroxypyruvate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1" name="Google Shape;851;p49"/>
          <p:cNvCxnSpPr/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52" name="Google Shape;852;p49"/>
          <p:cNvSpPr/>
          <p:nvPr/>
        </p:nvSpPr>
        <p:spPr>
          <a:xfrm>
            <a:off x="5638800" y="2466184"/>
            <a:ext cx="1580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phosphoserine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3" name="Google Shape;853;p49"/>
          <p:cNvCxnSpPr/>
          <p:nvPr/>
        </p:nvCxnSpPr>
        <p:spPr>
          <a:xfrm>
            <a:off x="7239000" y="26508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54" name="Google Shape;854;p49"/>
          <p:cNvSpPr/>
          <p:nvPr/>
        </p:nvSpPr>
        <p:spPr>
          <a:xfrm>
            <a:off x="7696200" y="2479631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serine</a:t>
            </a:r>
            <a:endParaRPr/>
          </a:p>
        </p:txBody>
      </p:sp>
      <p:cxnSp>
        <p:nvCxnSpPr>
          <p:cNvPr id="855" name="Google Shape;855;p49"/>
          <p:cNvCxnSpPr/>
          <p:nvPr/>
        </p:nvCxnSpPr>
        <p:spPr>
          <a:xfrm>
            <a:off x="2153666" y="2667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56" name="Google Shape;856;p49"/>
          <p:cNvCxnSpPr>
            <a:stCxn id="854" idx="0"/>
          </p:cNvCxnSpPr>
          <p:nvPr/>
        </p:nvCxnSpPr>
        <p:spPr>
          <a:xfrm rot="10800000">
            <a:off x="8076272" y="2133731"/>
            <a:ext cx="0" cy="345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57" name="Google Shape;857;p49"/>
          <p:cNvCxnSpPr/>
          <p:nvPr/>
        </p:nvCxnSpPr>
        <p:spPr>
          <a:xfrm rot="10800000">
            <a:off x="2362200" y="2133600"/>
            <a:ext cx="5714072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58" name="Google Shape;858;p49"/>
          <p:cNvCxnSpPr/>
          <p:nvPr/>
        </p:nvCxnSpPr>
        <p:spPr>
          <a:xfrm>
            <a:off x="2362200" y="2133600"/>
            <a:ext cx="0" cy="34603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59" name="Google Shape;859;p49"/>
          <p:cNvCxnSpPr/>
          <p:nvPr/>
        </p:nvCxnSpPr>
        <p:spPr>
          <a:xfrm>
            <a:off x="2209800" y="249667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0" name="Google Shape;860;p49"/>
          <p:cNvSpPr/>
          <p:nvPr/>
        </p:nvSpPr>
        <p:spPr>
          <a:xfrm>
            <a:off x="1856" y="4495800"/>
            <a:ext cx="2153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3-phosphoglycerate</a:t>
            </a:r>
            <a:endParaRPr/>
          </a:p>
        </p:txBody>
      </p:sp>
      <p:cxnSp>
        <p:nvCxnSpPr>
          <p:cNvPr id="861" name="Google Shape;861;p49"/>
          <p:cNvCxnSpPr>
            <a:endCxn id="860" idx="0"/>
          </p:cNvCxnSpPr>
          <p:nvPr/>
        </p:nvCxnSpPr>
        <p:spPr>
          <a:xfrm>
            <a:off x="1078689" y="40386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2" name="Google Shape;862;p49"/>
          <p:cNvCxnSpPr/>
          <p:nvPr/>
        </p:nvCxnSpPr>
        <p:spPr>
          <a:xfrm>
            <a:off x="1068656" y="49530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63" name="Google Shape;863;p49"/>
          <p:cNvSpPr/>
          <p:nvPr/>
        </p:nvSpPr>
        <p:spPr>
          <a:xfrm>
            <a:off x="2592656" y="4513730"/>
            <a:ext cx="2569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phosphohydroxypyruvate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4" name="Google Shape;864;p49"/>
          <p:cNvCxnSpPr/>
          <p:nvPr/>
        </p:nvCxnSpPr>
        <p:spPr>
          <a:xfrm>
            <a:off x="5183456" y="4724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5" name="Google Shape;865;p49"/>
          <p:cNvSpPr/>
          <p:nvPr/>
        </p:nvSpPr>
        <p:spPr>
          <a:xfrm>
            <a:off x="5640656" y="4523584"/>
            <a:ext cx="1580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phosphoserine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p49"/>
          <p:cNvCxnSpPr/>
          <p:nvPr/>
        </p:nvCxnSpPr>
        <p:spPr>
          <a:xfrm>
            <a:off x="7240856" y="47082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7" name="Google Shape;867;p49"/>
          <p:cNvSpPr/>
          <p:nvPr/>
        </p:nvSpPr>
        <p:spPr>
          <a:xfrm>
            <a:off x="7698056" y="4537031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serine</a:t>
            </a:r>
            <a:endParaRPr/>
          </a:p>
        </p:txBody>
      </p:sp>
      <p:cxnSp>
        <p:nvCxnSpPr>
          <p:cNvPr id="868" name="Google Shape;868;p49"/>
          <p:cNvCxnSpPr/>
          <p:nvPr/>
        </p:nvCxnSpPr>
        <p:spPr>
          <a:xfrm>
            <a:off x="2155522" y="4724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69" name="Google Shape;869;p49"/>
          <p:cNvCxnSpPr>
            <a:stCxn id="867" idx="0"/>
          </p:cNvCxnSpPr>
          <p:nvPr/>
        </p:nvCxnSpPr>
        <p:spPr>
          <a:xfrm rot="10800000">
            <a:off x="8078128" y="4191131"/>
            <a:ext cx="0" cy="345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70" name="Google Shape;870;p49"/>
          <p:cNvCxnSpPr/>
          <p:nvPr/>
        </p:nvCxnSpPr>
        <p:spPr>
          <a:xfrm rot="10800000">
            <a:off x="7467600" y="4191000"/>
            <a:ext cx="610529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71" name="Google Shape;871;p49"/>
          <p:cNvCxnSpPr/>
          <p:nvPr/>
        </p:nvCxnSpPr>
        <p:spPr>
          <a:xfrm>
            <a:off x="7467600" y="4191000"/>
            <a:ext cx="0" cy="34603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72" name="Google Shape;872;p49"/>
          <p:cNvCxnSpPr/>
          <p:nvPr/>
        </p:nvCxnSpPr>
        <p:spPr>
          <a:xfrm>
            <a:off x="7315200" y="455407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73" name="Google Shape;873;p49"/>
          <p:cNvSpPr txBox="1"/>
          <p:nvPr/>
        </p:nvSpPr>
        <p:spPr>
          <a:xfrm>
            <a:off x="304800" y="1371600"/>
            <a:ext cx="1207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</a:t>
            </a:r>
            <a:endParaRPr/>
          </a:p>
        </p:txBody>
      </p:sp>
      <p:sp>
        <p:nvSpPr>
          <p:cNvPr id="874" name="Google Shape;874;p49"/>
          <p:cNvSpPr txBox="1"/>
          <p:nvPr/>
        </p:nvSpPr>
        <p:spPr>
          <a:xfrm>
            <a:off x="304800" y="3581400"/>
            <a:ext cx="1213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</a:t>
            </a:r>
            <a:endParaRPr/>
          </a:p>
        </p:txBody>
      </p:sp>
      <p:sp>
        <p:nvSpPr>
          <p:cNvPr id="875" name="Google Shape;875;p49"/>
          <p:cNvSpPr/>
          <p:nvPr/>
        </p:nvSpPr>
        <p:spPr>
          <a:xfrm>
            <a:off x="98122" y="5857964"/>
            <a:ext cx="8817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Biochem. J. (1988) 256, 97-101 (Printed in Great Britain) Control analysis of mammalian serine biosynthesis, Fell and Snell.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0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Serine metabolism: Ambidextrous Pathway</a:t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856" y="2286000"/>
            <a:ext cx="2153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3-phosphoglycerate</a:t>
            </a:r>
            <a:endParaRPr/>
          </a:p>
        </p:txBody>
      </p:sp>
      <p:cxnSp>
        <p:nvCxnSpPr>
          <p:cNvPr id="882" name="Google Shape;882;p50"/>
          <p:cNvCxnSpPr>
            <a:endCxn id="881" idx="0"/>
          </p:cNvCxnSpPr>
          <p:nvPr/>
        </p:nvCxnSpPr>
        <p:spPr>
          <a:xfrm>
            <a:off x="1078689" y="18288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3" name="Google Shape;883;p50"/>
          <p:cNvCxnSpPr/>
          <p:nvPr/>
        </p:nvCxnSpPr>
        <p:spPr>
          <a:xfrm>
            <a:off x="1068656" y="27432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84" name="Google Shape;884;p50"/>
          <p:cNvSpPr/>
          <p:nvPr/>
        </p:nvSpPr>
        <p:spPr>
          <a:xfrm>
            <a:off x="2592656" y="2303930"/>
            <a:ext cx="2569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phosphohydroxypyruvate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50"/>
          <p:cNvCxnSpPr/>
          <p:nvPr/>
        </p:nvCxnSpPr>
        <p:spPr>
          <a:xfrm>
            <a:off x="5183456" y="251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6" name="Google Shape;886;p50"/>
          <p:cNvSpPr/>
          <p:nvPr/>
        </p:nvSpPr>
        <p:spPr>
          <a:xfrm>
            <a:off x="5640656" y="2313784"/>
            <a:ext cx="1580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phosphoserine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7" name="Google Shape;887;p50"/>
          <p:cNvCxnSpPr/>
          <p:nvPr/>
        </p:nvCxnSpPr>
        <p:spPr>
          <a:xfrm>
            <a:off x="7240856" y="24984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8" name="Google Shape;888;p50"/>
          <p:cNvSpPr/>
          <p:nvPr/>
        </p:nvSpPr>
        <p:spPr>
          <a:xfrm>
            <a:off x="7698056" y="2327231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serine</a:t>
            </a:r>
            <a:endParaRPr/>
          </a:p>
        </p:txBody>
      </p:sp>
      <p:cxnSp>
        <p:nvCxnSpPr>
          <p:cNvPr id="889" name="Google Shape;889;p50"/>
          <p:cNvCxnSpPr/>
          <p:nvPr/>
        </p:nvCxnSpPr>
        <p:spPr>
          <a:xfrm>
            <a:off x="2155522" y="251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90" name="Google Shape;890;p50"/>
          <p:cNvCxnSpPr>
            <a:stCxn id="888" idx="0"/>
          </p:cNvCxnSpPr>
          <p:nvPr/>
        </p:nvCxnSpPr>
        <p:spPr>
          <a:xfrm rot="10800000">
            <a:off x="8078128" y="1981331"/>
            <a:ext cx="0" cy="345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91" name="Google Shape;891;p50"/>
          <p:cNvCxnSpPr/>
          <p:nvPr/>
        </p:nvCxnSpPr>
        <p:spPr>
          <a:xfrm rot="10800000">
            <a:off x="7467600" y="1981200"/>
            <a:ext cx="610529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92" name="Google Shape;892;p50"/>
          <p:cNvCxnSpPr/>
          <p:nvPr/>
        </p:nvCxnSpPr>
        <p:spPr>
          <a:xfrm>
            <a:off x="7467600" y="1981200"/>
            <a:ext cx="0" cy="34603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93" name="Google Shape;893;p50"/>
          <p:cNvCxnSpPr/>
          <p:nvPr/>
        </p:nvCxnSpPr>
        <p:spPr>
          <a:xfrm>
            <a:off x="7315200" y="234427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4" name="Google Shape;894;p50"/>
          <p:cNvSpPr txBox="1"/>
          <p:nvPr/>
        </p:nvSpPr>
        <p:spPr>
          <a:xfrm>
            <a:off x="304800" y="1143000"/>
            <a:ext cx="52209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Flux (24hr fasted) – demand control</a:t>
            </a:r>
            <a:endParaRPr/>
          </a:p>
        </p:txBody>
      </p:sp>
      <p:sp>
        <p:nvSpPr>
          <p:cNvPr id="895" name="Google Shape;895;p50"/>
          <p:cNvSpPr/>
          <p:nvPr/>
        </p:nvSpPr>
        <p:spPr>
          <a:xfrm>
            <a:off x="98122" y="6135469"/>
            <a:ext cx="8817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Biochem. J. (1988) 256, 97-101 (Printed in Great Britain) Control analysis of mammalian serine biosynthesis, Fell and Snell.</a:t>
            </a:r>
            <a:endParaRPr/>
          </a:p>
        </p:txBody>
      </p:sp>
      <p:sp>
        <p:nvSpPr>
          <p:cNvPr id="896" name="Google Shape;896;p50"/>
          <p:cNvSpPr/>
          <p:nvPr/>
        </p:nvSpPr>
        <p:spPr>
          <a:xfrm>
            <a:off x="0" y="4953000"/>
            <a:ext cx="2153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3-phosphoglycerate</a:t>
            </a:r>
            <a:endParaRPr/>
          </a:p>
        </p:txBody>
      </p:sp>
      <p:cxnSp>
        <p:nvCxnSpPr>
          <p:cNvPr id="897" name="Google Shape;897;p50"/>
          <p:cNvCxnSpPr>
            <a:endCxn id="896" idx="0"/>
          </p:cNvCxnSpPr>
          <p:nvPr/>
        </p:nvCxnSpPr>
        <p:spPr>
          <a:xfrm>
            <a:off x="1076833" y="44958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98" name="Google Shape;898;p50"/>
          <p:cNvCxnSpPr/>
          <p:nvPr/>
        </p:nvCxnSpPr>
        <p:spPr>
          <a:xfrm>
            <a:off x="1066800" y="54102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99" name="Google Shape;899;p50"/>
          <p:cNvSpPr/>
          <p:nvPr/>
        </p:nvSpPr>
        <p:spPr>
          <a:xfrm>
            <a:off x="2590800" y="4970930"/>
            <a:ext cx="2569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phosphohydroxypyruvate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0" name="Google Shape;900;p50"/>
          <p:cNvCxnSpPr/>
          <p:nvPr/>
        </p:nvCxnSpPr>
        <p:spPr>
          <a:xfrm>
            <a:off x="5181600" y="5181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1" name="Google Shape;901;p50"/>
          <p:cNvSpPr/>
          <p:nvPr/>
        </p:nvSpPr>
        <p:spPr>
          <a:xfrm>
            <a:off x="5638800" y="4980784"/>
            <a:ext cx="1580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phosphoserine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2" name="Google Shape;902;p50"/>
          <p:cNvCxnSpPr/>
          <p:nvPr/>
        </p:nvCxnSpPr>
        <p:spPr>
          <a:xfrm>
            <a:off x="7239000" y="51654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3" name="Google Shape;903;p50"/>
          <p:cNvSpPr/>
          <p:nvPr/>
        </p:nvSpPr>
        <p:spPr>
          <a:xfrm>
            <a:off x="7696200" y="4994231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serine</a:t>
            </a:r>
            <a:endParaRPr/>
          </a:p>
        </p:txBody>
      </p:sp>
      <p:cxnSp>
        <p:nvCxnSpPr>
          <p:cNvPr id="904" name="Google Shape;904;p50"/>
          <p:cNvCxnSpPr/>
          <p:nvPr/>
        </p:nvCxnSpPr>
        <p:spPr>
          <a:xfrm>
            <a:off x="2153666" y="5181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05" name="Google Shape;905;p50"/>
          <p:cNvCxnSpPr>
            <a:stCxn id="903" idx="0"/>
          </p:cNvCxnSpPr>
          <p:nvPr/>
        </p:nvCxnSpPr>
        <p:spPr>
          <a:xfrm rot="10800000">
            <a:off x="8076272" y="4648331"/>
            <a:ext cx="0" cy="345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06" name="Google Shape;906;p50"/>
          <p:cNvCxnSpPr/>
          <p:nvPr/>
        </p:nvCxnSpPr>
        <p:spPr>
          <a:xfrm rot="10800000">
            <a:off x="7465744" y="4648200"/>
            <a:ext cx="610529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07" name="Google Shape;907;p50"/>
          <p:cNvCxnSpPr/>
          <p:nvPr/>
        </p:nvCxnSpPr>
        <p:spPr>
          <a:xfrm>
            <a:off x="7465744" y="4648200"/>
            <a:ext cx="0" cy="34603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08" name="Google Shape;908;p50"/>
          <p:cNvCxnSpPr/>
          <p:nvPr/>
        </p:nvCxnSpPr>
        <p:spPr>
          <a:xfrm>
            <a:off x="7313344" y="501127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9" name="Google Shape;909;p50"/>
          <p:cNvSpPr txBox="1"/>
          <p:nvPr/>
        </p:nvSpPr>
        <p:spPr>
          <a:xfrm>
            <a:off x="76200" y="3810000"/>
            <a:ext cx="57433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Flux (Glucose+Ethanol) – supply control</a:t>
            </a:r>
            <a:endParaRPr/>
          </a:p>
        </p:txBody>
      </p:sp>
      <p:sp>
        <p:nvSpPr>
          <p:cNvPr id="910" name="Google Shape;910;p50"/>
          <p:cNvSpPr txBox="1"/>
          <p:nvPr/>
        </p:nvSpPr>
        <p:spPr>
          <a:xfrm>
            <a:off x="3539116" y="3124200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/>
          </a:p>
        </p:txBody>
      </p:sp>
      <p:sp>
        <p:nvSpPr>
          <p:cNvPr id="911" name="Google Shape;911;p50"/>
          <p:cNvSpPr txBox="1"/>
          <p:nvPr/>
        </p:nvSpPr>
        <p:spPr>
          <a:xfrm>
            <a:off x="7120516" y="3119735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0.97</a:t>
            </a:r>
            <a:endParaRPr/>
          </a:p>
        </p:txBody>
      </p:sp>
      <p:sp>
        <p:nvSpPr>
          <p:cNvPr id="912" name="Google Shape;912;p50"/>
          <p:cNvSpPr/>
          <p:nvPr/>
        </p:nvSpPr>
        <p:spPr>
          <a:xfrm rot="-5400000">
            <a:off x="3705732" y="1419733"/>
            <a:ext cx="360934" cy="3200402"/>
          </a:xfrm>
          <a:prstGeom prst="leftBrace">
            <a:avLst>
              <a:gd fmla="val 8333" name="adj1"/>
              <a:gd fmla="val 4979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50"/>
          <p:cNvSpPr txBox="1"/>
          <p:nvPr/>
        </p:nvSpPr>
        <p:spPr>
          <a:xfrm>
            <a:off x="3539118" y="5634335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0.46</a:t>
            </a:r>
            <a:endParaRPr/>
          </a:p>
        </p:txBody>
      </p:sp>
      <p:sp>
        <p:nvSpPr>
          <p:cNvPr id="914" name="Google Shape;914;p50"/>
          <p:cNvSpPr txBox="1"/>
          <p:nvPr/>
        </p:nvSpPr>
        <p:spPr>
          <a:xfrm>
            <a:off x="7120518" y="5629870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0.54</a:t>
            </a:r>
            <a:endParaRPr/>
          </a:p>
        </p:txBody>
      </p:sp>
      <p:sp>
        <p:nvSpPr>
          <p:cNvPr id="915" name="Google Shape;915;p50"/>
          <p:cNvSpPr/>
          <p:nvPr/>
        </p:nvSpPr>
        <p:spPr>
          <a:xfrm rot="-5400000">
            <a:off x="3705734" y="3929868"/>
            <a:ext cx="360934" cy="3200402"/>
          </a:xfrm>
          <a:prstGeom prst="leftBrace">
            <a:avLst>
              <a:gd fmla="val 8333" name="adj1"/>
              <a:gd fmla="val 4979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6" name="Google Shape;9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345" y="3174125"/>
            <a:ext cx="45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345" y="5612525"/>
            <a:ext cx="457200" cy="50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1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7</a:t>
            </a:r>
            <a:endParaRPr b="1"/>
          </a:p>
        </p:txBody>
      </p:sp>
      <p:pic>
        <p:nvPicPr>
          <p:cNvPr descr="TP_tmp.emf" id="923" name="Google Shape;92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1"/>
          <p:cNvSpPr txBox="1"/>
          <p:nvPr/>
        </p:nvSpPr>
        <p:spPr>
          <a:xfrm>
            <a:off x="76200" y="1600200"/>
            <a:ext cx="8915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regulated by feedback control are insensitive to changes in their enzyme activity.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rate limiting steps such as Phosphofructokinase in glycolysis are not rate limiting.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2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8</a:t>
            </a:r>
            <a:endParaRPr b="1"/>
          </a:p>
        </p:txBody>
      </p:sp>
      <p:pic>
        <p:nvPicPr>
          <p:cNvPr descr="TP_tmp.emf" id="930" name="Google Shape;9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52"/>
          <p:cNvSpPr txBox="1"/>
          <p:nvPr/>
        </p:nvSpPr>
        <p:spPr>
          <a:xfrm>
            <a:off x="609600" y="1371600"/>
            <a:ext cx="7696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Metabolic feedback and the rarer feed-forward loops ensure homeostasis of metabolites through the control of supply and demand.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Further</a:t>
            </a:r>
            <a:r>
              <a:rPr lang="en-US"/>
              <a:t> </a:t>
            </a:r>
            <a:r>
              <a:rPr lang="en-US"/>
              <a:t>Information</a:t>
            </a:r>
            <a:endParaRPr/>
          </a:p>
        </p:txBody>
      </p:sp>
      <p:sp>
        <p:nvSpPr>
          <p:cNvPr id="937" name="Google Shape;937;p54"/>
          <p:cNvSpPr txBox="1"/>
          <p:nvPr>
            <p:ph idx="1" type="body"/>
          </p:nvPr>
        </p:nvSpPr>
        <p:spPr>
          <a:xfrm>
            <a:off x="289950" y="1417650"/>
            <a:ext cx="2761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Wikipedia</a:t>
            </a:r>
            <a:endParaRPr/>
          </a:p>
          <a:p>
            <a:pPr indent="-139648" lvl="0" marL="34284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938" name="Google Shape;9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1" y="1725525"/>
            <a:ext cx="2761625" cy="35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600" y="2386529"/>
            <a:ext cx="2374800" cy="339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50" y="2257777"/>
            <a:ext cx="2462950" cy="34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4"/>
          <p:cNvSpPr txBox="1"/>
          <p:nvPr>
            <p:ph idx="1" type="body"/>
          </p:nvPr>
        </p:nvSpPr>
        <p:spPr>
          <a:xfrm>
            <a:off x="384975" y="5779100"/>
            <a:ext cx="328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2. Fell, at archive.org</a:t>
            </a:r>
            <a:endParaRPr sz="2600"/>
          </a:p>
        </p:txBody>
      </p:sp>
      <p:sp>
        <p:nvSpPr>
          <p:cNvPr id="942" name="Google Shape;942;p54"/>
          <p:cNvSpPr txBox="1"/>
          <p:nvPr>
            <p:ph idx="1" type="body"/>
          </p:nvPr>
        </p:nvSpPr>
        <p:spPr>
          <a:xfrm>
            <a:off x="3714800" y="5779100"/>
            <a:ext cx="328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3</a:t>
            </a:r>
            <a:r>
              <a:rPr lang="en-US" sz="2600"/>
              <a:t>. Sauro, Amazon, and gumroad (pdf)</a:t>
            </a:r>
            <a:endParaRPr sz="2600"/>
          </a:p>
        </p:txBody>
      </p:sp>
      <p:sp>
        <p:nvSpPr>
          <p:cNvPr id="943" name="Google Shape;943;p54"/>
          <p:cNvSpPr txBox="1"/>
          <p:nvPr>
            <p:ph idx="1" type="body"/>
          </p:nvPr>
        </p:nvSpPr>
        <p:spPr>
          <a:xfrm>
            <a:off x="6223000" y="4973500"/>
            <a:ext cx="328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3</a:t>
            </a:r>
            <a:r>
              <a:rPr lang="en-US" sz="2500"/>
              <a:t>. Ingalls: Amazon, and his web site</a:t>
            </a:r>
            <a:r>
              <a:rPr lang="en-US" sz="2900"/>
              <a:t> (pdf)</a:t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5"/>
          <p:cNvSpPr txBox="1"/>
          <p:nvPr>
            <p:ph type="title"/>
          </p:nvPr>
        </p:nvSpPr>
        <p:spPr>
          <a:xfrm>
            <a:off x="152400" y="152400"/>
            <a:ext cx="67818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Linear Chain: Front Loading</a:t>
            </a:r>
            <a:endParaRPr/>
          </a:p>
        </p:txBody>
      </p:sp>
      <p:sp>
        <p:nvSpPr>
          <p:cNvPr id="949" name="Google Shape;949;p55"/>
          <p:cNvSpPr/>
          <p:nvPr/>
        </p:nvSpPr>
        <p:spPr>
          <a:xfrm>
            <a:off x="304800" y="1143000"/>
            <a:ext cx="7239000" cy="36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simple linear chain:</a:t>
            </a:r>
            <a:endParaRPr/>
          </a:p>
        </p:txBody>
      </p:sp>
      <p:pic>
        <p:nvPicPr>
          <p:cNvPr descr="TP_tmp.png" id="950" name="Google Shape;95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1" y="1981201"/>
            <a:ext cx="5029200" cy="31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052" y="3048000"/>
            <a:ext cx="63627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572000"/>
            <a:ext cx="34290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55"/>
          <p:cNvSpPr txBox="1"/>
          <p:nvPr/>
        </p:nvSpPr>
        <p:spPr>
          <a:xfrm>
            <a:off x="990010" y="5562600"/>
            <a:ext cx="66432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steps near the start of a pathway have more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over the flux than later steps.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6"/>
          <p:cNvSpPr txBox="1"/>
          <p:nvPr>
            <p:ph type="title"/>
          </p:nvPr>
        </p:nvSpPr>
        <p:spPr>
          <a:xfrm>
            <a:off x="152400" y="152400"/>
            <a:ext cx="8534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Linear Chain: Steps at Equilibrium</a:t>
            </a:r>
            <a:endParaRPr/>
          </a:p>
        </p:txBody>
      </p:sp>
      <p:sp>
        <p:nvSpPr>
          <p:cNvPr id="959" name="Google Shape;959;p56"/>
          <p:cNvSpPr/>
          <p:nvPr/>
        </p:nvSpPr>
        <p:spPr>
          <a:xfrm>
            <a:off x="304800" y="1143000"/>
            <a:ext cx="7239000" cy="36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simple linear chain:</a:t>
            </a:r>
            <a:endParaRPr/>
          </a:p>
        </p:txBody>
      </p:sp>
      <p:pic>
        <p:nvPicPr>
          <p:cNvPr descr="TP_tmp.png" id="960" name="Google Shape;9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1" y="1981201"/>
            <a:ext cx="5029200" cy="31898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6"/>
          <p:cNvSpPr txBox="1"/>
          <p:nvPr/>
        </p:nvSpPr>
        <p:spPr>
          <a:xfrm>
            <a:off x="389494" y="5562600"/>
            <a:ext cx="78443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steps very close to equilibrium carry little flux control.</a:t>
            </a:r>
            <a:endParaRPr/>
          </a:p>
        </p:txBody>
      </p:sp>
      <p:pic>
        <p:nvPicPr>
          <p:cNvPr descr="TP_tmp.png" id="962" name="Google Shape;96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9004" y="2708856"/>
            <a:ext cx="3623993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box{If } q_i \ll 1 \mbox{ then } C^J_i \approx 0 " id="963" name="Google Shape;96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9084" y="4156120"/>
            <a:ext cx="4210316" cy="49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Perturbations</a:t>
            </a:r>
            <a:endParaRPr/>
          </a:p>
        </p:txBody>
      </p: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600200"/>
            <a:ext cx="3978548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"/>
          <p:cNvSpPr/>
          <p:nvPr/>
        </p:nvSpPr>
        <p:spPr>
          <a:xfrm>
            <a:off x="3352800" y="3352800"/>
            <a:ext cx="2590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6096000" y="3352801"/>
            <a:ext cx="533400" cy="2667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096000" y="3352800"/>
            <a:ext cx="533400" cy="1447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457200" y="2655194"/>
            <a:ext cx="3280742" cy="13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activity of 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enzyme, e.g. PFK - gene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change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of an inhibitor (drug)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440706" y="4495800"/>
            <a:ext cx="3750294" cy="1631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effect does this have on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concentration of fluxes and/or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metabolite concentrations?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Pyruvate or Krebs Cycle Flux?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I</a:t>
            </a:r>
            <a:endParaRPr b="1"/>
          </a:p>
        </p:txBody>
      </p:sp>
      <p:pic>
        <p:nvPicPr>
          <p:cNvPr descr="TP_tmp.emf"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/>
          <p:nvPr/>
        </p:nvSpPr>
        <p:spPr>
          <a:xfrm>
            <a:off x="702131" y="2819400"/>
            <a:ext cx="7696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behavior of a part or set of parts only makes sense when related to its functional context.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ctrTitle"/>
          </p:nvPr>
        </p:nvSpPr>
        <p:spPr>
          <a:xfrm>
            <a:off x="685800" y="76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2(a)</a:t>
            </a:r>
            <a:endParaRPr b="1"/>
          </a:p>
        </p:txBody>
      </p:sp>
      <p:pic>
        <p:nvPicPr>
          <p:cNvPr descr="TP_tmp.emf"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 txBox="1"/>
          <p:nvPr/>
        </p:nvSpPr>
        <p:spPr>
          <a:xfrm>
            <a:off x="609600" y="1371600"/>
            <a:ext cx="7696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living cell is a molecular democracy with a distributed decision making apparatus. </a:t>
            </a:r>
            <a:endParaRPr/>
          </a:p>
        </p:txBody>
      </p:sp>
      <p:pic>
        <p:nvPicPr>
          <p:cNvPr descr="pathway-1b" id="219" name="Google Shape;2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604836"/>
            <a:ext cx="5486400" cy="387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ctrTitle"/>
          </p:nvPr>
        </p:nvSpPr>
        <p:spPr>
          <a:xfrm>
            <a:off x="685800" y="76201"/>
            <a:ext cx="7772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Principle 2(b) </a:t>
            </a:r>
            <a:endParaRPr b="1"/>
          </a:p>
        </p:txBody>
      </p:sp>
      <p:pic>
        <p:nvPicPr>
          <p:cNvPr descr="TP_tmp.emf"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1" y="3175000"/>
            <a:ext cx="43538" cy="43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 txBox="1"/>
          <p:nvPr/>
        </p:nvSpPr>
        <p:spPr>
          <a:xfrm>
            <a:off x="609600" y="1219200"/>
            <a:ext cx="7696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living cell does not operate like a digital computer, with a program and sequential operation. </a:t>
            </a:r>
            <a:endParaRPr/>
          </a:p>
        </p:txBody>
      </p:sp>
      <p:pic>
        <p:nvPicPr>
          <p:cNvPr descr="pathway-1b" id="227" name="Google Shape;2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2150" y="3048000"/>
            <a:ext cx="4991100" cy="352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2007-02-20T04:18:48Z</dcterms:created>
  <dc:creator>hsauro</dc:creator>
</cp:coreProperties>
</file>