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handoutMasterIdLst>
    <p:handoutMasterId r:id="rId59"/>
  </p:handoutMasterIdLst>
  <p:sldIdLst>
    <p:sldId id="256" r:id="rId2"/>
    <p:sldId id="257" r:id="rId3"/>
    <p:sldId id="316" r:id="rId4"/>
    <p:sldId id="317" r:id="rId5"/>
    <p:sldId id="266" r:id="rId6"/>
    <p:sldId id="268" r:id="rId7"/>
    <p:sldId id="269" r:id="rId8"/>
    <p:sldId id="270" r:id="rId9"/>
    <p:sldId id="271" r:id="rId10"/>
    <p:sldId id="284" r:id="rId11"/>
    <p:sldId id="283" r:id="rId12"/>
    <p:sldId id="272" r:id="rId13"/>
    <p:sldId id="273" r:id="rId14"/>
    <p:sldId id="274" r:id="rId15"/>
    <p:sldId id="285" r:id="rId16"/>
    <p:sldId id="275" r:id="rId17"/>
    <p:sldId id="276" r:id="rId18"/>
    <p:sldId id="278" r:id="rId19"/>
    <p:sldId id="311" r:id="rId20"/>
    <p:sldId id="279" r:id="rId21"/>
    <p:sldId id="277" r:id="rId22"/>
    <p:sldId id="293" r:id="rId23"/>
    <p:sldId id="294" r:id="rId24"/>
    <p:sldId id="313" r:id="rId25"/>
    <p:sldId id="280" r:id="rId26"/>
    <p:sldId id="281" r:id="rId27"/>
    <p:sldId id="282" r:id="rId28"/>
    <p:sldId id="286" r:id="rId29"/>
    <p:sldId id="287" r:id="rId30"/>
    <p:sldId id="288" r:id="rId31"/>
    <p:sldId id="297" r:id="rId32"/>
    <p:sldId id="298" r:id="rId33"/>
    <p:sldId id="309" r:id="rId34"/>
    <p:sldId id="314" r:id="rId35"/>
    <p:sldId id="290" r:id="rId36"/>
    <p:sldId id="312" r:id="rId37"/>
    <p:sldId id="291" r:id="rId38"/>
    <p:sldId id="292" r:id="rId39"/>
    <p:sldId id="295" r:id="rId40"/>
    <p:sldId id="296" r:id="rId41"/>
    <p:sldId id="299" r:id="rId42"/>
    <p:sldId id="300" r:id="rId43"/>
    <p:sldId id="301" r:id="rId44"/>
    <p:sldId id="302" r:id="rId45"/>
    <p:sldId id="303" r:id="rId46"/>
    <p:sldId id="305" r:id="rId47"/>
    <p:sldId id="315" r:id="rId48"/>
    <p:sldId id="306" r:id="rId49"/>
    <p:sldId id="307" r:id="rId50"/>
    <p:sldId id="308" r:id="rId51"/>
    <p:sldId id="310" r:id="rId52"/>
    <p:sldId id="259" r:id="rId53"/>
    <p:sldId id="260" r:id="rId54"/>
    <p:sldId id="261" r:id="rId55"/>
    <p:sldId id="262" r:id="rId56"/>
    <p:sldId id="263" r:id="rId57"/>
    <p:sldId id="26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0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739C2F0E-2DF1-4852-B954-E5CD829F6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50E03983-B8D1-4BFE-840A-76FDBD17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0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8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8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0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AE32E24-4F15-43A2-962A-5A9B95692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7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8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E35D-FCF9-4754-8922-3F103E5E08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1EC2-3891-4C22-9029-8A2C6ED2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52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94488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Negative Feedback Dissected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Herbert 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Sauro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Washington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Bioengineering</a:t>
            </a:r>
          </a:p>
        </p:txBody>
      </p:sp>
      <p:sp>
        <p:nvSpPr>
          <p:cNvPr id="4" name="AutoShape 2" descr="Image result for uw logo"/>
          <p:cNvSpPr>
            <a:spLocks noChangeAspect="1" noChangeArrowheads="1"/>
          </p:cNvSpPr>
          <p:nvPr/>
        </p:nvSpPr>
        <p:spPr bwMode="auto">
          <a:xfrm>
            <a:off x="155574" y="-144463"/>
            <a:ext cx="2519665" cy="251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4" y="-47468"/>
            <a:ext cx="10515600" cy="794602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Single Gene: Frequency Response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6" y="2470062"/>
            <a:ext cx="5230038" cy="3248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87" y="2553628"/>
            <a:ext cx="5201428" cy="31646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483" y="747134"/>
            <a:ext cx="3971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2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524001"/>
            <a:ext cx="6467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1"/>
            <a:ext cx="60769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524" y="-47468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Example: Gene Cascade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753" y="1714500"/>
            <a:ext cx="4191000" cy="435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102" y="1708338"/>
            <a:ext cx="3441299" cy="391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318294"/>
            <a:ext cx="6467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540543" y="921175"/>
            <a:ext cx="3534935" cy="7620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4524" y="-47468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Gene cascade: Frequency 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905001"/>
            <a:ext cx="6280965" cy="25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5" y="5058937"/>
            <a:ext cx="6467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839" y="2582088"/>
            <a:ext cx="381000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566" y="3592550"/>
            <a:ext cx="466725" cy="30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4524" y="-47468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Single Gene: Frequency Response</a:t>
            </a:r>
            <a:endParaRPr lang="en-US" sz="27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 Plots with respect to x2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91" y="1603639"/>
            <a:ext cx="422093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01" y="4211444"/>
            <a:ext cx="4255168" cy="246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01" y="1690688"/>
            <a:ext cx="4459879" cy="10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87776" y="57912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45601"/>
            <a:ext cx="2336393" cy="1451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131" y="4654286"/>
            <a:ext cx="2600713" cy="15823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24524" y="-47468"/>
                <a:ext cx="10515600" cy="7946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7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Bode Plots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2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lang="en-US" sz="27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4" y="-47468"/>
                <a:ext cx="10515600" cy="794602"/>
              </a:xfrm>
              <a:prstGeom prst="rect">
                <a:avLst/>
              </a:prstGeom>
              <a:blipFill>
                <a:blip r:embed="rId7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8" y="1335601"/>
            <a:ext cx="4862907" cy="11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58" y="681038"/>
            <a:ext cx="3429000" cy="1009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2888594"/>
            <a:ext cx="4400550" cy="666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" y="3516377"/>
            <a:ext cx="3286125" cy="485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25" y="4039349"/>
            <a:ext cx="4991100" cy="447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4524" y="-47468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Gene cascade: Behavior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70" y="1626770"/>
            <a:ext cx="422093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209800" y="2310595"/>
            <a:ext cx="264696" cy="2646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35" y="4676775"/>
            <a:ext cx="2667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39001" y="1307068"/>
            <a:ext cx="471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changes are with respect to the steady state. </a:t>
            </a:r>
          </a:p>
          <a:p>
            <a:r>
              <a:rPr lang="en-US" dirty="0"/>
              <a:t>Using the final value theorem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86000" y="2434545"/>
            <a:ext cx="3810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012" y="3141245"/>
            <a:ext cx="52197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824" y="5395454"/>
            <a:ext cx="21240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062" y="2053601"/>
            <a:ext cx="2895600" cy="5810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24524" y="-47468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Frequency Response at H(0)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Zero Frequency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2" y="1548394"/>
            <a:ext cx="75628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332" y="1800690"/>
            <a:ext cx="25717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07" y="3217592"/>
            <a:ext cx="3048000" cy="1181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94497" y="1416205"/>
            <a:ext cx="3383930" cy="331353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4524" y="-47468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Bode Plots Gene: Frequency 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and Unscaled Sensitivities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08" y="1914408"/>
            <a:ext cx="19145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20" y="3271603"/>
            <a:ext cx="224790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450" y="2650156"/>
            <a:ext cx="4687999" cy="13196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4524" y="-47468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Bode Plots Gene: Frequency 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Transfer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0" y="1690688"/>
            <a:ext cx="10430107" cy="46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09749" y="810713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722" y="77389"/>
            <a:ext cx="292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Negative Feedback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0706" y="1006288"/>
            <a:ext cx="5540298" cy="508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Amino Acid Biosynthesis: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55" y="1863314"/>
            <a:ext cx="5102628" cy="41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8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Transfer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690688"/>
            <a:ext cx="632460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98" y="3468688"/>
            <a:ext cx="4886325" cy="2428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58300" y="4371277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Elasticities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760734" y="3871705"/>
            <a:ext cx="348476" cy="14608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0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19" y="248618"/>
            <a:ext cx="10515600" cy="1073730"/>
          </a:xfrm>
        </p:spPr>
        <p:txBody>
          <a:bodyPr>
            <a:normAutofit/>
          </a:bodyPr>
          <a:lstStyle/>
          <a:p>
            <a:r>
              <a:rPr lang="en-US" dirty="0"/>
              <a:t>Scaled Transfer Functions: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21" y="1765608"/>
            <a:ext cx="70512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31" y="2815682"/>
            <a:ext cx="59578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8" y="4516243"/>
            <a:ext cx="644703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605345"/>
            <a:ext cx="50405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2600" y="4135244"/>
                <a:ext cx="498450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Scaled Transfer Functions (all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=1)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35244"/>
                <a:ext cx="4984506" cy="490199"/>
              </a:xfrm>
              <a:prstGeom prst="rect">
                <a:avLst/>
              </a:prstGeom>
              <a:blipFill rotWithShape="0">
                <a:blip r:embed="rId6"/>
                <a:stretch>
                  <a:fillRect l="-1958" t="-8642" r="-1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09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Scaled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16216"/>
            <a:ext cx="78867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73" y="3620134"/>
            <a:ext cx="4354646" cy="111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0" y="2354610"/>
            <a:ext cx="5273818" cy="9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94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>
            <a:normAutofit/>
          </a:bodyPr>
          <a:lstStyle/>
          <a:p>
            <a:r>
              <a:rPr lang="en-US" dirty="0"/>
              <a:t>Elasticity Coefficients (Kinetic Orders)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676401"/>
            <a:ext cx="82010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57801" y="5783453"/>
                <a:ext cx="1904239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𝑣</m:t>
                      </m:r>
                      <m:r>
                        <a:rPr lang="en-US" sz="28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𝑉𝑚</m:t>
                          </m:r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𝐾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83452"/>
                <a:ext cx="1904239" cy="9089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96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Equation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90" y="1970630"/>
            <a:ext cx="5952967" cy="3716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79" y="2143744"/>
            <a:ext cx="2058821" cy="99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383" y="1013618"/>
            <a:ext cx="1745677" cy="710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3508" y="26414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</p:spTree>
    <p:extLst>
      <p:ext uri="{BB962C8B-B14F-4D97-AF65-F5344CB8AC3E}">
        <p14:creationId xmlns:p14="http://schemas.microsoft.com/office/powerpoint/2010/main" val="367243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on scaled coefficients: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85" y="1505413"/>
            <a:ext cx="644703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614" y="3089068"/>
            <a:ext cx="57626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23" y="2624084"/>
            <a:ext cx="13906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54" y="2700284"/>
            <a:ext cx="3048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670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788" y="3759145"/>
            <a:ext cx="4486275" cy="628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78" y="4489216"/>
            <a:ext cx="376237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341" y="4918474"/>
            <a:ext cx="2009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2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on CJ: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8" y="1520243"/>
            <a:ext cx="50405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14" y="2494422"/>
            <a:ext cx="139065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45" y="2570622"/>
            <a:ext cx="3048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991" y="25410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78" y="4489216"/>
            <a:ext cx="3762375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064" y="2872805"/>
            <a:ext cx="62865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456" y="3630694"/>
            <a:ext cx="6753225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1525" y="5179523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42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2562225"/>
            <a:ext cx="23907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7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Feedback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16" y="1576736"/>
            <a:ext cx="4226382" cy="1738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6736"/>
            <a:ext cx="4803388" cy="1783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27" y="3906960"/>
            <a:ext cx="3154749" cy="2543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6818" y="3813717"/>
            <a:ext cx="313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Classical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299779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Feedback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736"/>
            <a:ext cx="5048250" cy="207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286"/>
            <a:ext cx="54102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17" y="2190556"/>
            <a:ext cx="2762250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208" y="2441574"/>
            <a:ext cx="2647950" cy="1809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75" y="3933632"/>
            <a:ext cx="5286375" cy="2200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4163" y="4757270"/>
            <a:ext cx="3267806" cy="7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09749" y="810713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4" y="887799"/>
            <a:ext cx="3736828" cy="58647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722" y="77389"/>
            <a:ext cx="312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Negative Feedback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98503" y="1182029"/>
            <a:ext cx="3343507" cy="508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Glycolysis:</a:t>
            </a:r>
          </a:p>
        </p:txBody>
      </p:sp>
    </p:spTree>
    <p:extLst>
      <p:ext uri="{BB962C8B-B14F-4D97-AF65-F5344CB8AC3E}">
        <p14:creationId xmlns:p14="http://schemas.microsoft.com/office/powerpoint/2010/main" val="127884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Feedback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65125"/>
            <a:ext cx="5048250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86" y="2188667"/>
            <a:ext cx="6462713" cy="3912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070194" y="1683834"/>
            <a:ext cx="0" cy="450509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70194" y="4482790"/>
            <a:ext cx="90324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0269" y="631757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negative feedback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52728" y="4192319"/>
            <a:ext cx="0" cy="2125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69073" y="2802967"/>
            <a:ext cx="7434" cy="12226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4694" y="1727002"/>
            <a:ext cx="1700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of gain, </a:t>
            </a:r>
          </a:p>
          <a:p>
            <a:r>
              <a:rPr lang="en-US" dirty="0"/>
              <a:t>less sensitive </a:t>
            </a:r>
          </a:p>
          <a:p>
            <a:r>
              <a:rPr lang="en-US" dirty="0"/>
              <a:t>to changes in v1</a:t>
            </a: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834839" y="2188667"/>
            <a:ext cx="817465" cy="77755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95785" y="2966224"/>
            <a:ext cx="40523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Transient response is better because</a:t>
            </a:r>
          </a:p>
          <a:p>
            <a:r>
              <a:rPr lang="en-US" dirty="0"/>
              <a:t>change to x are influenced by both</a:t>
            </a:r>
          </a:p>
          <a:p>
            <a:r>
              <a:rPr lang="en-US" dirty="0"/>
              <a:t>V1 and v2.</a:t>
            </a:r>
          </a:p>
          <a:p>
            <a:endParaRPr lang="en-US" dirty="0"/>
          </a:p>
          <a:p>
            <a:r>
              <a:rPr lang="en-US" dirty="0"/>
              <a:t>x is less sensitive to change in v1 because</a:t>
            </a:r>
          </a:p>
          <a:p>
            <a:r>
              <a:rPr lang="en-US" dirty="0"/>
              <a:t>The feedback opposes and changes that</a:t>
            </a:r>
          </a:p>
          <a:p>
            <a:r>
              <a:rPr lang="en-US" dirty="0"/>
              <a:t>v1 can make.</a:t>
            </a:r>
          </a:p>
          <a:p>
            <a:endParaRPr lang="en-US" dirty="0"/>
          </a:p>
          <a:p>
            <a:r>
              <a:rPr lang="en-US" dirty="0"/>
              <a:t>Stability becomes and issue when there</a:t>
            </a:r>
          </a:p>
          <a:p>
            <a:r>
              <a:rPr lang="en-US" dirty="0"/>
              <a:t>Are genes in a cascade and even more </a:t>
            </a:r>
          </a:p>
          <a:p>
            <a:r>
              <a:rPr lang="en-US" dirty="0"/>
              <a:t>so with three genes in a cascade. </a:t>
            </a:r>
          </a:p>
        </p:txBody>
      </p:sp>
    </p:spTree>
    <p:extLst>
      <p:ext uri="{BB962C8B-B14F-4D97-AF65-F5344CB8AC3E}">
        <p14:creationId xmlns:p14="http://schemas.microsoft.com/office/powerpoint/2010/main" val="392698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148"/>
          </a:xfrm>
        </p:spPr>
        <p:txBody>
          <a:bodyPr/>
          <a:lstStyle/>
          <a:p>
            <a:r>
              <a:rPr lang="en-US" dirty="0"/>
              <a:t>Interpretation in terms of classical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70" y="1329086"/>
            <a:ext cx="7724775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36" y="4823599"/>
            <a:ext cx="3609975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38" y="4057417"/>
            <a:ext cx="7743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8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148"/>
          </a:xfrm>
        </p:spPr>
        <p:txBody>
          <a:bodyPr/>
          <a:lstStyle/>
          <a:p>
            <a:r>
              <a:rPr lang="en-US" dirty="0"/>
              <a:t>Interpreting in terms of classical control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147198"/>
            <a:ext cx="671512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77" y="1126274"/>
            <a:ext cx="8410575" cy="181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67" y="5634264"/>
            <a:ext cx="7353300" cy="10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" y="3899673"/>
            <a:ext cx="11153775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399" y="5831970"/>
            <a:ext cx="1819275" cy="523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112" y="5863074"/>
            <a:ext cx="15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Point =</a:t>
            </a:r>
          </a:p>
        </p:txBody>
      </p:sp>
    </p:spTree>
    <p:extLst>
      <p:ext uri="{BB962C8B-B14F-4D97-AF65-F5344CB8AC3E}">
        <p14:creationId xmlns:p14="http://schemas.microsoft.com/office/powerpoint/2010/main" val="141954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148"/>
          </a:xfrm>
        </p:spPr>
        <p:txBody>
          <a:bodyPr/>
          <a:lstStyle/>
          <a:p>
            <a:r>
              <a:rPr lang="en-US" dirty="0"/>
              <a:t>Interpreting in terms of classical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79" y="4593842"/>
            <a:ext cx="3155795" cy="1891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411160" y="6049511"/>
            <a:ext cx="188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steady state: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28" y="1455234"/>
            <a:ext cx="4592819" cy="2809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669" y="1815386"/>
            <a:ext cx="2392039" cy="20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7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31" y="4348975"/>
            <a:ext cx="3391461" cy="21204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20217" y="5508703"/>
            <a:ext cx="2552701" cy="102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148"/>
          </a:xfrm>
        </p:spPr>
        <p:txBody>
          <a:bodyPr/>
          <a:lstStyle/>
          <a:p>
            <a:r>
              <a:rPr lang="en-US" dirty="0"/>
              <a:t>Interpreting in terms of classical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75" y="3592667"/>
            <a:ext cx="2886075" cy="2505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253" y="1467023"/>
            <a:ext cx="3152775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329" y="3168804"/>
            <a:ext cx="1952625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97" y="1272923"/>
            <a:ext cx="36099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8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of a Signal: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2" y="2276010"/>
            <a:ext cx="6067425" cy="3409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79" y="2276010"/>
            <a:ext cx="4086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05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of a Signal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53" y="2213401"/>
            <a:ext cx="4086225" cy="3590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0589"/>
            <a:ext cx="3733800" cy="28765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639229" y="389177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5100" y="4115460"/>
            <a:ext cx="25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Strength</a:t>
            </a:r>
          </a:p>
        </p:txBody>
      </p:sp>
    </p:spTree>
    <p:extLst>
      <p:ext uri="{BB962C8B-B14F-4D97-AF65-F5344CB8AC3E}">
        <p14:creationId xmlns:p14="http://schemas.microsoft.com/office/powerpoint/2010/main" val="198039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719"/>
          </a:xfrm>
        </p:spPr>
        <p:txBody>
          <a:bodyPr/>
          <a:lstStyle/>
          <a:p>
            <a:r>
              <a:rPr lang="en-US" dirty="0"/>
              <a:t>Negative Feedback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65" y="326095"/>
            <a:ext cx="376237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0" y="1177160"/>
            <a:ext cx="5546570" cy="929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908" y="2364112"/>
            <a:ext cx="6558544" cy="1636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27" y="4176712"/>
            <a:ext cx="6410325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70" y="5776679"/>
            <a:ext cx="3800475" cy="857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776679"/>
            <a:ext cx="3829050" cy="714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732" y="5424487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feedback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8220" y="5443075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feedback</a:t>
            </a:r>
          </a:p>
        </p:txBody>
      </p:sp>
    </p:spTree>
    <p:extLst>
      <p:ext uri="{BB962C8B-B14F-4D97-AF65-F5344CB8AC3E}">
        <p14:creationId xmlns:p14="http://schemas.microsoft.com/office/powerpoint/2010/main" val="1329276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719"/>
          </a:xfrm>
        </p:spPr>
        <p:txBody>
          <a:bodyPr/>
          <a:lstStyle/>
          <a:p>
            <a:r>
              <a:rPr lang="en-US" dirty="0"/>
              <a:t>Negative Feedback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65" y="326095"/>
            <a:ext cx="376237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0" y="1177160"/>
            <a:ext cx="5546570" cy="929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908" y="2364112"/>
            <a:ext cx="6558544" cy="1636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27" y="4176712"/>
            <a:ext cx="6410325" cy="1247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70" y="5776679"/>
            <a:ext cx="3800475" cy="857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776679"/>
            <a:ext cx="3829050" cy="714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732" y="5424487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feedback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8220" y="5443075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feedback</a:t>
            </a:r>
          </a:p>
        </p:txBody>
      </p:sp>
      <p:sp>
        <p:nvSpPr>
          <p:cNvPr id="3" name="Oval 2"/>
          <p:cNvSpPr/>
          <p:nvPr/>
        </p:nvSpPr>
        <p:spPr>
          <a:xfrm>
            <a:off x="9757316" y="1037064"/>
            <a:ext cx="401444" cy="4014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5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58497" y="73821"/>
            <a:ext cx="10515600" cy="992982"/>
          </a:xfrm>
        </p:spPr>
        <p:txBody>
          <a:bodyPr/>
          <a:lstStyle/>
          <a:p>
            <a:r>
              <a:rPr lang="en-US" altLang="en-US" dirty="0"/>
              <a:t>Effect of Negative Feedback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76" y="3149600"/>
            <a:ext cx="471328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1295401"/>
            <a:ext cx="7328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5000 simulations of a 4 step linear pathway. Randomizing</a:t>
            </a:r>
          </a:p>
          <a:p>
            <a:r>
              <a:rPr lang="en-US" sz="2400" dirty="0"/>
              <a:t>rate constants while keeping </a:t>
            </a:r>
            <a:r>
              <a:rPr lang="en-US" sz="2400" dirty="0" err="1"/>
              <a:t>Keqs</a:t>
            </a:r>
            <a:r>
              <a:rPr lang="en-US" sz="2400" dirty="0"/>
              <a:t> fixed.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1146" y="4050268"/>
            <a:ext cx="1274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Frequency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1463" y="6412468"/>
            <a:ext cx="21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 Coefficient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2" y="2286001"/>
            <a:ext cx="6591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010400" y="50292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00600" y="49530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343400"/>
            <a:ext cx="0" cy="533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43400" y="3657600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1" y="46482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1" y="496466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1930" y="42672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6801" y="351686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0718" y="5791200"/>
            <a:ext cx="235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Front loading</a:t>
            </a:r>
          </a:p>
        </p:txBody>
      </p:sp>
    </p:spTree>
    <p:extLst>
      <p:ext uri="{BB962C8B-B14F-4D97-AF65-F5344CB8AC3E}">
        <p14:creationId xmlns:p14="http://schemas.microsoft.com/office/powerpoint/2010/main" val="10519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3" y="3122000"/>
            <a:ext cx="10720039" cy="2702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84" y="1494264"/>
            <a:ext cx="7626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The classical picture of control from </a:t>
            </a: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engineering control theory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81" y="-26447"/>
            <a:ext cx="6385931" cy="78472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Classical Control Theory </a:t>
            </a:r>
          </a:p>
        </p:txBody>
      </p:sp>
    </p:spTree>
    <p:extLst>
      <p:ext uri="{BB962C8B-B14F-4D97-AF65-F5344CB8AC3E}">
        <p14:creationId xmlns:p14="http://schemas.microsoft.com/office/powerpoint/2010/main" val="1606784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9" y="3121879"/>
            <a:ext cx="4738179" cy="3251941"/>
          </a:xfrm>
          <a:prstGeom prst="rect">
            <a:avLst/>
          </a:prstGeom>
        </p:spPr>
      </p:pic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5245" y="197859"/>
            <a:ext cx="10515600" cy="870876"/>
          </a:xfrm>
        </p:spPr>
        <p:txBody>
          <a:bodyPr/>
          <a:lstStyle/>
          <a:p>
            <a:r>
              <a:rPr lang="en-US" altLang="en-US" dirty="0"/>
              <a:t>Effect of Negative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375" y="1161587"/>
            <a:ext cx="7328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5000 simulations of a 4 step linear pathway. Randomizing</a:t>
            </a:r>
          </a:p>
          <a:p>
            <a:r>
              <a:rPr lang="en-US" sz="2400" dirty="0"/>
              <a:t>rate constants while keeping </a:t>
            </a:r>
            <a:r>
              <a:rPr lang="en-US" sz="2400" dirty="0" err="1"/>
              <a:t>Keqs</a:t>
            </a:r>
            <a:r>
              <a:rPr lang="en-US" sz="2400" dirty="0"/>
              <a:t> fixed.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1146" y="4050268"/>
            <a:ext cx="1274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Frequency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1463" y="6412468"/>
            <a:ext cx="21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 Coefficient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95" y="2219094"/>
            <a:ext cx="6591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8181336" y="4039787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71463" y="36809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14737" y="386560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838063" y="3865602"/>
            <a:ext cx="5334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431364" y="2709446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612995" y="3077275"/>
            <a:ext cx="38248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612995" y="2718852"/>
            <a:ext cx="0" cy="353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1820" y="2709446"/>
            <a:ext cx="403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307" y="3840783"/>
            <a:ext cx="1647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32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Explanation for Front Loading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29598"/>
            <a:ext cx="4419600" cy="355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0" y="1447800"/>
            <a:ext cx="5238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19800" y="3352800"/>
            <a:ext cx="838200" cy="5334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495800"/>
            <a:ext cx="838200" cy="5334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5638800"/>
            <a:ext cx="838200" cy="5334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8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Explanation for Front Loading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0" y="1573306"/>
            <a:ext cx="5238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6" y="3467100"/>
            <a:ext cx="2359479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67101"/>
            <a:ext cx="2133600" cy="65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80" y="4281238"/>
            <a:ext cx="2124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72" y="4376896"/>
            <a:ext cx="1420501" cy="95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3606226"/>
                <a:ext cx="2938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𝑣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𝑆</m:t>
                      </m:r>
                      <m:r>
                        <a:rPr lang="en-US" sz="32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06225"/>
                <a:ext cx="29388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46610" y="5783373"/>
            <a:ext cx="679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forward path has a higher gain than the reverse path, hence linear</a:t>
            </a:r>
          </a:p>
          <a:p>
            <a:r>
              <a:rPr lang="en-US" dirty="0"/>
              <a:t>pathways without negative feedback display front loading. </a:t>
            </a:r>
          </a:p>
        </p:txBody>
      </p:sp>
    </p:spTree>
    <p:extLst>
      <p:ext uri="{BB962C8B-B14F-4D97-AF65-F5344CB8AC3E}">
        <p14:creationId xmlns:p14="http://schemas.microsoft.com/office/powerpoint/2010/main" val="24902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Numerator of the Flux Transfer Function gives Information on the Signal Propagation Paths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85" y="4953001"/>
            <a:ext cx="50577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71" y="2779094"/>
            <a:ext cx="6172200" cy="14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1" y="4343401"/>
            <a:ext cx="334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Elementary Signal Modes</a:t>
            </a:r>
          </a:p>
        </p:txBody>
      </p:sp>
    </p:spTree>
    <p:extLst>
      <p:ext uri="{BB962C8B-B14F-4D97-AF65-F5344CB8AC3E}">
        <p14:creationId xmlns:p14="http://schemas.microsoft.com/office/powerpoint/2010/main" val="867714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Numerator of the Flux Transfer Function gives Information on the Signal Propagation Paths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505076"/>
            <a:ext cx="50577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495800"/>
            <a:ext cx="7696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76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4171" y="274638"/>
            <a:ext cx="11390812" cy="17065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Perturbation Paths through a signaling network</a:t>
            </a:r>
            <a:endParaRPr lang="en-US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58" y="2362200"/>
            <a:ext cx="220354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2057400" cy="207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2" y="2362199"/>
            <a:ext cx="2224088" cy="20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88" y="4648201"/>
            <a:ext cx="1944712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640179"/>
            <a:ext cx="205263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101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776869" y="330394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dirty="0"/>
              <a:t>But many systems are stochastic?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531600" y="5975196"/>
            <a:ext cx="872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Kim, Qian, and </a:t>
            </a:r>
            <a:r>
              <a:rPr lang="en-US" dirty="0" err="1"/>
              <a:t>Sauro</a:t>
            </a:r>
            <a:r>
              <a:rPr lang="en-US" dirty="0"/>
              <a:t>. Nonlinear Biochemical Signal Processing via Noise Propagation. Journal of Chemical Physics 139:144108 (2013)</a:t>
            </a:r>
          </a:p>
        </p:txBody>
      </p:sp>
    </p:spTree>
    <p:extLst>
      <p:ext uri="{BB962C8B-B14F-4D97-AF65-F5344CB8AC3E}">
        <p14:creationId xmlns:p14="http://schemas.microsoft.com/office/powerpoint/2010/main" val="3029872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dirty="0"/>
              <a:t>Stochastic Focusing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790700"/>
            <a:ext cx="89058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3064" y="6172200"/>
            <a:ext cx="4057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err="1"/>
              <a:t>Paulsson</a:t>
            </a:r>
            <a:r>
              <a:rPr lang="fr-FR" sz="2000" dirty="0"/>
              <a:t>, et al. PNAS 97, 7148 (2000)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43063" y="5562601"/>
            <a:ext cx="872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Kim, Qian, and </a:t>
            </a:r>
            <a:r>
              <a:rPr lang="en-US" dirty="0" err="1"/>
              <a:t>Sauro</a:t>
            </a:r>
            <a:r>
              <a:rPr lang="en-US" dirty="0"/>
              <a:t>. Nonlinear Biochemical Signal Processing via Noise Propagation. Journal of Chemical Physics 139:144108 (2013)</a:t>
            </a:r>
          </a:p>
        </p:txBody>
      </p:sp>
    </p:spTree>
    <p:extLst>
      <p:ext uri="{BB962C8B-B14F-4D97-AF65-F5344CB8AC3E}">
        <p14:creationId xmlns:p14="http://schemas.microsoft.com/office/powerpoint/2010/main" val="108347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Michaelis-Menten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03656" y="1143001"/>
                <a:ext cx="1156279" cy="837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𝐾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55" y="1143000"/>
                <a:ext cx="1156279" cy="8374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1458" y="5715001"/>
            <a:ext cx="3880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Black = Deterministic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8344" y="5710536"/>
            <a:ext cx="185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Elasticity plot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20" y="2513704"/>
            <a:ext cx="7924800" cy="316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30" y="3727189"/>
            <a:ext cx="1304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802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/>
              <a:t>Simple Inhibition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787263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03655" y="1143001"/>
                <a:ext cx="1324530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𝐾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55" y="1143000"/>
                <a:ext cx="1324530" cy="9089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1458" y="5715001"/>
            <a:ext cx="3880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Black = Deterministic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8344" y="5710536"/>
            <a:ext cx="185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Elasticity plot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6248401"/>
            <a:ext cx="665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SD = Stochastic Defocusing; SF = Stochastic Focusing</a:t>
            </a:r>
          </a:p>
        </p:txBody>
      </p:sp>
    </p:spTree>
    <p:extLst>
      <p:ext uri="{BB962C8B-B14F-4D97-AF65-F5344CB8AC3E}">
        <p14:creationId xmlns:p14="http://schemas.microsoft.com/office/powerpoint/2010/main" val="218081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975" y="112684"/>
            <a:ext cx="8686800" cy="4453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 Theory of Biochemical  Network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341865"/>
            <a:ext cx="2838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027"/>
          <p:cNvSpPr>
            <a:spLocks noChangeShapeType="1"/>
          </p:cNvSpPr>
          <p:nvPr/>
        </p:nvSpPr>
        <p:spPr bwMode="auto">
          <a:xfrm flipH="1" flipV="1">
            <a:off x="5949616" y="2164023"/>
            <a:ext cx="838200" cy="1219200"/>
          </a:xfrm>
          <a:prstGeom prst="line">
            <a:avLst/>
          </a:prstGeom>
          <a:ln>
            <a:solidFill>
              <a:srgbClr val="FF0000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1028"/>
          <p:cNvSpPr>
            <a:spLocks noChangeShapeType="1"/>
          </p:cNvSpPr>
          <p:nvPr/>
        </p:nvSpPr>
        <p:spPr bwMode="auto">
          <a:xfrm flipV="1">
            <a:off x="4724400" y="2180065"/>
            <a:ext cx="762000" cy="1219200"/>
          </a:xfrm>
          <a:prstGeom prst="line">
            <a:avLst/>
          </a:prstGeom>
          <a:ln>
            <a:solidFill>
              <a:srgbClr val="FF0000"/>
            </a:solidFill>
            <a:headEnd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 Box 1029"/>
          <p:cNvSpPr txBox="1">
            <a:spLocks noChangeArrowheads="1"/>
          </p:cNvSpPr>
          <p:nvPr/>
        </p:nvSpPr>
        <p:spPr bwMode="auto">
          <a:xfrm>
            <a:off x="6559550" y="3551666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Verdana" pitchFamily="34" charset="0"/>
              </a:rPr>
              <a:t>Rate Vector</a:t>
            </a: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3070226" y="3323066"/>
            <a:ext cx="2492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Verdana" pitchFamily="34" charset="0"/>
              </a:rPr>
              <a:t>Stoichiometry,</a:t>
            </a:r>
          </a:p>
          <a:p>
            <a:pPr algn="ctr"/>
            <a:r>
              <a:rPr lang="en-US" altLang="en-US" sz="2000">
                <a:latin typeface="Verdana" pitchFamily="34" charset="0"/>
              </a:rPr>
              <a:t>Network Topology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0" y="5033206"/>
            <a:ext cx="4969262" cy="1433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1" y="5431058"/>
            <a:ext cx="5744248" cy="78549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43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SF on a Sigmoid Rate Law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43" y="3581400"/>
            <a:ext cx="764224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57800" y="1447801"/>
                <a:ext cx="1660134" cy="121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𝐾</m:t>
                          </m:r>
                          <m:r>
                            <a:rPr lang="en-US" sz="3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447800"/>
                <a:ext cx="1660134" cy="12109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1" y="2971800"/>
            <a:ext cx="462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Noise reduces the </a:t>
            </a:r>
            <a:r>
              <a:rPr lang="en-US" sz="2800" dirty="0" err="1"/>
              <a:t>sigmoidicity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664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0515600" cy="828055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3074" name="Picture 2" descr="http://www.nsf.gov/images/logos/ns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7" y="467658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nigm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www.crabtreecompany.com/img/large/FS-GMS-01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07" y="4811517"/>
            <a:ext cx="2478899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1376" y="2029522"/>
            <a:ext cx="680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Brian Ingalls – Waterloo</a:t>
            </a:r>
          </a:p>
          <a:p>
            <a:pPr marL="342900" indent="-342900">
              <a:buAutoNum type="arabicPeriod"/>
            </a:pPr>
            <a:r>
              <a:rPr lang="en-US" sz="2400" dirty="0"/>
              <a:t>Kyle Medley – Graduate at UW</a:t>
            </a:r>
          </a:p>
          <a:p>
            <a:pPr marL="342900" indent="-342900">
              <a:buAutoNum type="arabicPeriod"/>
            </a:pPr>
            <a:r>
              <a:rPr lang="en-US" sz="2400" dirty="0"/>
              <a:t>Kyung Kim – UW, Bioengineering (Stochastic work)</a:t>
            </a:r>
          </a:p>
        </p:txBody>
      </p:sp>
    </p:spTree>
    <p:extLst>
      <p:ext uri="{BB962C8B-B14F-4D97-AF65-F5344CB8AC3E}">
        <p14:creationId xmlns:p14="http://schemas.microsoft.com/office/powerpoint/2010/main" val="114551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46" y="153254"/>
            <a:ext cx="10515600" cy="894963"/>
          </a:xfrm>
        </p:spPr>
        <p:txBody>
          <a:bodyPr/>
          <a:lstStyle/>
          <a:p>
            <a:r>
              <a:rPr lang="en-US" dirty="0"/>
              <a:t>We’re trying to understand this:</a:t>
            </a:r>
          </a:p>
        </p:txBody>
      </p:sp>
      <p:pic>
        <p:nvPicPr>
          <p:cNvPr id="4" name="Picture 22" descr="http://us.expasy.org/biomap/images/pathway-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1"/>
            <a:ext cx="7474426" cy="52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31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12"/>
            <a:ext cx="10515600" cy="906114"/>
          </a:xfrm>
        </p:spPr>
        <p:txBody>
          <a:bodyPr/>
          <a:lstStyle/>
          <a:p>
            <a:r>
              <a:rPr lang="en-US" dirty="0"/>
              <a:t>Let’s start with something simpler</a:t>
            </a:r>
          </a:p>
        </p:txBody>
      </p:sp>
      <p:pic>
        <p:nvPicPr>
          <p:cNvPr id="4" name="Picture 22" descr="http://us.expasy.org/biomap/images/pathway-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1"/>
            <a:ext cx="7474426" cy="52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682121" y="4006076"/>
            <a:ext cx="229001" cy="90884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7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 with something simpler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86747" y="2594521"/>
            <a:ext cx="9144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7945" y="2209801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90076" y="2584033"/>
            <a:ext cx="914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211067" y="2263161"/>
            <a:ext cx="1575680" cy="6253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77348" y="2227788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3810000"/>
            <a:ext cx="40290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794248" y="2187389"/>
            <a:ext cx="58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</a:t>
            </a:r>
          </a:p>
        </p:txBody>
      </p:sp>
    </p:spTree>
    <p:extLst>
      <p:ext uri="{BB962C8B-B14F-4D97-AF65-F5344CB8AC3E}">
        <p14:creationId xmlns:p14="http://schemas.microsoft.com/office/powerpoint/2010/main" val="529445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another step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67947" y="1931133"/>
            <a:ext cx="9144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9145" y="1546413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71276" y="1920645"/>
            <a:ext cx="914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92267" y="1599773"/>
            <a:ext cx="1575680" cy="6253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41756" y="1931133"/>
            <a:ext cx="9144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1" y="1573307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45085" y="1947539"/>
            <a:ext cx="914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66076" y="1626667"/>
            <a:ext cx="1575680" cy="6253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18512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18512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8208" y="1538972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53370" y="20036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78578" y="1546413"/>
            <a:ext cx="58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7178" y="1524001"/>
            <a:ext cx="58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33570" y="17750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21476" y="17750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285858" y="3352801"/>
            <a:ext cx="73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this is where things start going downhill rapidly </a:t>
            </a:r>
          </a:p>
        </p:txBody>
      </p:sp>
    </p:spTree>
    <p:extLst>
      <p:ext uri="{BB962C8B-B14F-4D97-AF65-F5344CB8AC3E}">
        <p14:creationId xmlns:p14="http://schemas.microsoft.com/office/powerpoint/2010/main" val="2205217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another step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67947" y="1931133"/>
            <a:ext cx="9144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89145" y="1546413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71276" y="1920645"/>
            <a:ext cx="914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92267" y="1599773"/>
            <a:ext cx="1575680" cy="6253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41756" y="1931133"/>
            <a:ext cx="9144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1" y="1573307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45085" y="1947539"/>
            <a:ext cx="914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66076" y="1626667"/>
            <a:ext cx="1575680" cy="6253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18512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18512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8208" y="1538972"/>
            <a:ext cx="57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53370" y="20036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78578" y="1546413"/>
            <a:ext cx="58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7178" y="1524001"/>
            <a:ext cx="588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33570" y="17750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21476" y="177501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6691" y="3918228"/>
            <a:ext cx="6996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Q1. Which enzyme would be the best candidate to overexpress if </a:t>
            </a:r>
          </a:p>
          <a:p>
            <a:r>
              <a:rPr lang="en-US" sz="2000" dirty="0"/>
              <a:t>we wanted to maximize the flux?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6692" y="4572000"/>
            <a:ext cx="727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Q2. If we can overexpress both enzymes what is the optimal relative</a:t>
            </a:r>
          </a:p>
          <a:p>
            <a:r>
              <a:rPr lang="en-US" sz="2000" dirty="0"/>
              <a:t>increase in E1 and E2 that maximizes the flux?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1" y="5235714"/>
            <a:ext cx="778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Q3. If we can overexpress both enzymes but the total E1+E2 is fixed what</a:t>
            </a:r>
          </a:p>
          <a:p>
            <a:r>
              <a:rPr lang="en-US" sz="2000" dirty="0"/>
              <a:t>is the optimal distribution in E1 and E2 that maximizes the flux?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8016" y="2667001"/>
            <a:ext cx="775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S1 and S3 are </a:t>
            </a:r>
            <a:r>
              <a:rPr lang="en-US" sz="2000" u="sng" dirty="0"/>
              <a:t>fixed</a:t>
            </a:r>
            <a:r>
              <a:rPr lang="en-US" sz="2000" dirty="0"/>
              <a:t> (at 0.5 </a:t>
            </a:r>
            <a:r>
              <a:rPr lang="en-US" sz="2000" dirty="0" err="1"/>
              <a:t>mM</a:t>
            </a:r>
            <a:r>
              <a:rPr lang="en-US" sz="2000" dirty="0"/>
              <a:t> and 0 </a:t>
            </a:r>
            <a:r>
              <a:rPr lang="en-US" sz="2000" dirty="0" err="1"/>
              <a:t>mM</a:t>
            </a:r>
            <a:r>
              <a:rPr lang="en-US" sz="2000" dirty="0"/>
              <a:t>) and steady state concentration of S2 = 0.25 </a:t>
            </a:r>
            <a:r>
              <a:rPr lang="en-US" sz="2000" dirty="0" err="1"/>
              <a:t>mM</a:t>
            </a:r>
            <a:r>
              <a:rPr lang="en-US" sz="2000" dirty="0"/>
              <a:t> and the </a:t>
            </a:r>
            <a:r>
              <a:rPr lang="en-US" sz="2000" dirty="0" err="1"/>
              <a:t>Keq</a:t>
            </a:r>
            <a:r>
              <a:rPr lang="en-US" sz="2000" dirty="0"/>
              <a:t> for each reaction is 1.5 and 0.75 respectively.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31910" y="6096000"/>
            <a:ext cx="5850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PS You’re not allowed to run a computer simulation, </a:t>
            </a:r>
          </a:p>
          <a:p>
            <a:r>
              <a:rPr lang="en-US" sz="2000" dirty="0"/>
              <a:t>you may use a non-programmable calculator.</a:t>
            </a:r>
          </a:p>
        </p:txBody>
      </p:sp>
    </p:spTree>
    <p:extLst>
      <p:ext uri="{BB962C8B-B14F-4D97-AF65-F5344CB8AC3E}">
        <p14:creationId xmlns:p14="http://schemas.microsoft.com/office/powerpoint/2010/main" val="3079126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4953000" y="3505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071" y="304800"/>
            <a:ext cx="8229600" cy="1143000"/>
          </a:xfrm>
        </p:spPr>
        <p:txBody>
          <a:bodyPr/>
          <a:lstStyle/>
          <a:p>
            <a:r>
              <a:rPr lang="en-US" dirty="0"/>
              <a:t>Add some more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15400" y="3505200"/>
            <a:ext cx="9144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67600" y="3505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00800" y="3541059"/>
            <a:ext cx="4572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75692" y="3307977"/>
            <a:ext cx="1010509" cy="4010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58000" y="3103759"/>
            <a:ext cx="647512" cy="867607"/>
            <a:chOff x="4211903" y="2209800"/>
            <a:chExt cx="647512" cy="867607"/>
          </a:xfrm>
        </p:grpSpPr>
        <p:sp>
          <p:nvSpPr>
            <p:cNvPr id="5" name="TextBox 4"/>
            <p:cNvSpPr txBox="1"/>
            <p:nvPr/>
          </p:nvSpPr>
          <p:spPr>
            <a:xfrm>
              <a:off x="4211903" y="2209800"/>
              <a:ext cx="5725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6359" y="2492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390292" y="3307977"/>
            <a:ext cx="1010509" cy="4010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924801" y="3307977"/>
            <a:ext cx="1010509" cy="40104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64914" y="3101789"/>
            <a:ext cx="740486" cy="867607"/>
            <a:chOff x="4211903" y="2209800"/>
            <a:chExt cx="740486" cy="867607"/>
          </a:xfrm>
        </p:grpSpPr>
        <p:sp>
          <p:nvSpPr>
            <p:cNvPr id="27" name="TextBox 26"/>
            <p:cNvSpPr txBox="1"/>
            <p:nvPr/>
          </p:nvSpPr>
          <p:spPr>
            <a:xfrm>
              <a:off x="4211903" y="2209800"/>
              <a:ext cx="5725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359" y="2492632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775114" y="3083860"/>
            <a:ext cx="740486" cy="867607"/>
            <a:chOff x="4211903" y="2209800"/>
            <a:chExt cx="740486" cy="867607"/>
          </a:xfrm>
        </p:grpSpPr>
        <p:sp>
          <p:nvSpPr>
            <p:cNvPr id="30" name="TextBox 29"/>
            <p:cNvSpPr txBox="1"/>
            <p:nvPr/>
          </p:nvSpPr>
          <p:spPr>
            <a:xfrm>
              <a:off x="4211903" y="2209800"/>
              <a:ext cx="5725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66359" y="2492632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 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3886200" y="3527612"/>
            <a:ext cx="4572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62200" y="3505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790888" y="3124201"/>
            <a:ext cx="647512" cy="867607"/>
            <a:chOff x="4211903" y="2209800"/>
            <a:chExt cx="647512" cy="867607"/>
          </a:xfrm>
        </p:grpSpPr>
        <p:sp>
          <p:nvSpPr>
            <p:cNvPr id="35" name="TextBox 34"/>
            <p:cNvSpPr txBox="1"/>
            <p:nvPr/>
          </p:nvSpPr>
          <p:spPr>
            <a:xfrm>
              <a:off x="4211903" y="2209800"/>
              <a:ext cx="5725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66359" y="249263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17092" y="3213847"/>
            <a:ext cx="616709" cy="609600"/>
            <a:chOff x="1468777" y="3733800"/>
            <a:chExt cx="616709" cy="609600"/>
          </a:xfrm>
        </p:grpSpPr>
        <p:sp>
          <p:nvSpPr>
            <p:cNvPr id="37" name="TextBox 36"/>
            <p:cNvSpPr txBox="1"/>
            <p:nvPr/>
          </p:nvSpPr>
          <p:spPr>
            <a:xfrm>
              <a:off x="1468777" y="3733800"/>
              <a:ext cx="478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6400" y="3881735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31692" y="3200400"/>
            <a:ext cx="616709" cy="609600"/>
            <a:chOff x="1468777" y="3733800"/>
            <a:chExt cx="616709" cy="609600"/>
          </a:xfrm>
        </p:grpSpPr>
        <p:sp>
          <p:nvSpPr>
            <p:cNvPr id="41" name="TextBox 40"/>
            <p:cNvSpPr txBox="1"/>
            <p:nvPr/>
          </p:nvSpPr>
          <p:spPr>
            <a:xfrm>
              <a:off x="1468777" y="3733800"/>
              <a:ext cx="478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00" y="3881735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146292" y="3200400"/>
            <a:ext cx="616709" cy="609600"/>
            <a:chOff x="1468777" y="3733800"/>
            <a:chExt cx="616709" cy="609600"/>
          </a:xfrm>
        </p:grpSpPr>
        <p:sp>
          <p:nvSpPr>
            <p:cNvPr id="44" name="TextBox 43"/>
            <p:cNvSpPr txBox="1"/>
            <p:nvPr/>
          </p:nvSpPr>
          <p:spPr>
            <a:xfrm>
              <a:off x="1468777" y="3733800"/>
              <a:ext cx="478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6400" y="3881735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64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08" y="1505003"/>
            <a:ext cx="4422154" cy="841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57" y="2578908"/>
            <a:ext cx="9773809" cy="1411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0652" y="6147204"/>
            <a:ext cx="3438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Move into the Laplace Domain: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4630611"/>
            <a:ext cx="4133850" cy="107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6662" y="4984108"/>
            <a:ext cx="367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Time Invariant System (LTI)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7975" y="112684"/>
            <a:ext cx="8686800" cy="445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 Theory of Biochemical  Network</a:t>
            </a:r>
          </a:p>
        </p:txBody>
      </p:sp>
    </p:spTree>
    <p:extLst>
      <p:ext uri="{BB962C8B-B14F-4D97-AF65-F5344CB8AC3E}">
        <p14:creationId xmlns:p14="http://schemas.microsoft.com/office/powerpoint/2010/main" val="15907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58" y="-200720"/>
            <a:ext cx="10238678" cy="1021065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Linearize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Move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Laplace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Domain</a:t>
            </a:r>
            <a:endParaRPr lang="en-US" altLang="en-US" sz="27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74" y="4585623"/>
            <a:ext cx="268605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435" y="5389208"/>
            <a:ext cx="3705721" cy="1346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246979" y="3634483"/>
            <a:ext cx="4219575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835885" y="1946420"/>
            <a:ext cx="6798306" cy="14655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3571528"/>
            <a:ext cx="6740051" cy="12904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93583" y="3560378"/>
            <a:ext cx="3512631" cy="137961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014304" y="1792712"/>
            <a:ext cx="6798306" cy="14655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4258" y="-200720"/>
            <a:ext cx="10238678" cy="102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Linearize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Move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Laplace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Domain</a:t>
            </a:r>
            <a:endParaRPr lang="en-US" altLang="en-US" sz="27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49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07" y="3840783"/>
            <a:ext cx="164782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03" y="3236063"/>
            <a:ext cx="26670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25" y="4978904"/>
            <a:ext cx="516255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306369" y="1122535"/>
            <a:ext cx="3534935" cy="762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190" y="1564426"/>
            <a:ext cx="3971925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669" y="3236063"/>
            <a:ext cx="2819400" cy="15430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2192000" cy="657922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675434" y="0"/>
            <a:ext cx="1516566" cy="657922"/>
          </a:xfrm>
          <a:prstGeom prst="rect">
            <a:avLst/>
          </a:prstGeom>
          <a:solidFill>
            <a:srgbClr val="2D3E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34" y="-44603"/>
            <a:ext cx="10515600" cy="791736"/>
          </a:xfrm>
        </p:spPr>
        <p:txBody>
          <a:bodyPr/>
          <a:lstStyle/>
          <a:p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Example:</a:t>
            </a:r>
            <a:r>
              <a:rPr lang="en-US" dirty="0"/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en-US" dirty="0"/>
              <a:t> </a:t>
            </a:r>
            <a:r>
              <a:rPr lang="en-US" sz="27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Gene</a:t>
            </a:r>
          </a:p>
        </p:txBody>
      </p:sp>
    </p:spTree>
    <p:extLst>
      <p:ext uri="{BB962C8B-B14F-4D97-AF65-F5344CB8AC3E}">
        <p14:creationId xmlns:p14="http://schemas.microsoft.com/office/powerpoint/2010/main" val="337426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515073</TotalTime>
  <Words>853</Words>
  <Application>Microsoft Office PowerPoint</Application>
  <PresentationFormat>Widescreen</PresentationFormat>
  <Paragraphs>185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Verdana</vt:lpstr>
      <vt:lpstr>Office Theme</vt:lpstr>
      <vt:lpstr>Negative Feedback Dissected</vt:lpstr>
      <vt:lpstr>PowerPoint Presentation</vt:lpstr>
      <vt:lpstr>PowerPoint Presentation</vt:lpstr>
      <vt:lpstr>Classical Control Theory </vt:lpstr>
      <vt:lpstr>Control Theory of Biochemical  Network</vt:lpstr>
      <vt:lpstr>PowerPoint Presentation</vt:lpstr>
      <vt:lpstr>Linearize and Move into the Laplace Domain</vt:lpstr>
      <vt:lpstr>PowerPoint Presentation</vt:lpstr>
      <vt:lpstr>Example: Single Gene</vt:lpstr>
      <vt:lpstr>Single Gene: Frequency Response</vt:lpstr>
      <vt:lpstr>PowerPoint Presentation</vt:lpstr>
      <vt:lpstr>PowerPoint Presentation</vt:lpstr>
      <vt:lpstr>PowerPoint Presentation</vt:lpstr>
      <vt:lpstr>Bode Plots with respect to x2</vt:lpstr>
      <vt:lpstr>PowerPoint Presentation</vt:lpstr>
      <vt:lpstr>PowerPoint Presentation</vt:lpstr>
      <vt:lpstr>At Zero Frequency</vt:lpstr>
      <vt:lpstr>Scaled and Unscaled Sensitivities</vt:lpstr>
      <vt:lpstr>Scaled Transfer Function</vt:lpstr>
      <vt:lpstr>Scaled Transfer Function</vt:lpstr>
      <vt:lpstr>Scaled Transfer Functions:</vt:lpstr>
      <vt:lpstr>Scaled Coefficients (ϵ_p=1)</vt:lpstr>
      <vt:lpstr>Elasticity Coefficients (Kinetic Orders)</vt:lpstr>
      <vt:lpstr>Hill Equation</vt:lpstr>
      <vt:lpstr>Constraints on scaled coefficients:</vt:lpstr>
      <vt:lpstr>Constraints on CJ:</vt:lpstr>
      <vt:lpstr>Constraints:</vt:lpstr>
      <vt:lpstr>Negative Feedback</vt:lpstr>
      <vt:lpstr>Negative Feedback</vt:lpstr>
      <vt:lpstr>Negative Feedback</vt:lpstr>
      <vt:lpstr>Interpretation in terms of classical control</vt:lpstr>
      <vt:lpstr>Interpreting in terms of classical control</vt:lpstr>
      <vt:lpstr>Interpreting in terms of classical control</vt:lpstr>
      <vt:lpstr>Interpreting in terms of classical control</vt:lpstr>
      <vt:lpstr>Tracking of a Signal: Example</vt:lpstr>
      <vt:lpstr>Tracking of a Signal</vt:lpstr>
      <vt:lpstr>Negative Feedback</vt:lpstr>
      <vt:lpstr>Negative Feedback</vt:lpstr>
      <vt:lpstr>Effect of Negative Feedback</vt:lpstr>
      <vt:lpstr>Effect of Negative Feedback</vt:lpstr>
      <vt:lpstr>Explanation for Front Loading</vt:lpstr>
      <vt:lpstr>Explanation for Front Loading</vt:lpstr>
      <vt:lpstr>The Numerator of the Flux Transfer Function gives Information on the Signal Propagation Paths</vt:lpstr>
      <vt:lpstr>The Numerator of the Flux Transfer Function gives Information on the Signal Propagation Paths</vt:lpstr>
      <vt:lpstr>Perturbation Paths through a signaling network</vt:lpstr>
      <vt:lpstr>But many systems are stochastic?</vt:lpstr>
      <vt:lpstr>Stochastic Focusing</vt:lpstr>
      <vt:lpstr>Simple Michaelis-Menten</vt:lpstr>
      <vt:lpstr>Simple Inhibition</vt:lpstr>
      <vt:lpstr>Effect of SF on a Sigmoid Rate Law</vt:lpstr>
      <vt:lpstr>Acknowledgements</vt:lpstr>
      <vt:lpstr>We’re trying to understand this:</vt:lpstr>
      <vt:lpstr>Let’s start with something simpler</vt:lpstr>
      <vt:lpstr>Let’s start with something simpler</vt:lpstr>
      <vt:lpstr>Add another step</vt:lpstr>
      <vt:lpstr>Add another step</vt:lpstr>
      <vt:lpstr>Add some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Feedback Dissected</dc:title>
  <dc:creator>hsauro</dc:creator>
  <cp:lastModifiedBy>Herbert Sauro</cp:lastModifiedBy>
  <cp:revision>40</cp:revision>
  <cp:lastPrinted>2019-04-23T16:29:59Z</cp:lastPrinted>
  <dcterms:created xsi:type="dcterms:W3CDTF">2016-03-06T22:47:19Z</dcterms:created>
  <dcterms:modified xsi:type="dcterms:W3CDTF">2023-04-26T16:16:15Z</dcterms:modified>
</cp:coreProperties>
</file>