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F5FA"/>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7" d="100"/>
          <a:sy n="77" d="100"/>
        </p:scale>
        <p:origin x="233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FD0D4D-5E4B-4B7F-BBDC-76ACF549EB73}" type="datetimeFigureOut">
              <a:rPr lang="en-GB" smtClean="0"/>
              <a:t>24/01/2020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4C94F15-51DC-4EFE-9BA8-B2142B235FFE}" type="slidenum">
              <a:rPr lang="en-GB" smtClean="0"/>
              <a:t>‹#›</a:t>
            </a:fld>
            <a:endParaRPr lang="en-GB"/>
          </a:p>
        </p:txBody>
      </p:sp>
    </p:spTree>
    <p:extLst>
      <p:ext uri="{BB962C8B-B14F-4D97-AF65-F5344CB8AC3E}">
        <p14:creationId xmlns:p14="http://schemas.microsoft.com/office/powerpoint/2010/main" val="3468025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D0D4D-5E4B-4B7F-BBDC-76ACF549EB73}" type="datetimeFigureOut">
              <a:rPr lang="en-GB" smtClean="0"/>
              <a:t>24/01/2020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4C94F15-51DC-4EFE-9BA8-B2142B235FFE}" type="slidenum">
              <a:rPr lang="en-GB" smtClean="0"/>
              <a:t>‹#›</a:t>
            </a:fld>
            <a:endParaRPr lang="en-GB"/>
          </a:p>
        </p:txBody>
      </p:sp>
    </p:spTree>
    <p:extLst>
      <p:ext uri="{BB962C8B-B14F-4D97-AF65-F5344CB8AC3E}">
        <p14:creationId xmlns:p14="http://schemas.microsoft.com/office/powerpoint/2010/main" val="3287268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D0D4D-5E4B-4B7F-BBDC-76ACF549EB73}" type="datetimeFigureOut">
              <a:rPr lang="en-GB" smtClean="0"/>
              <a:t>24/01/2020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4C94F15-51DC-4EFE-9BA8-B2142B235FFE}" type="slidenum">
              <a:rPr lang="en-GB" smtClean="0"/>
              <a:t>‹#›</a:t>
            </a:fld>
            <a:endParaRPr lang="en-GB"/>
          </a:p>
        </p:txBody>
      </p:sp>
    </p:spTree>
    <p:extLst>
      <p:ext uri="{BB962C8B-B14F-4D97-AF65-F5344CB8AC3E}">
        <p14:creationId xmlns:p14="http://schemas.microsoft.com/office/powerpoint/2010/main" val="3276580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D0D4D-5E4B-4B7F-BBDC-76ACF549EB73}" type="datetimeFigureOut">
              <a:rPr lang="en-GB" smtClean="0"/>
              <a:t>24/01/2020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4C94F15-51DC-4EFE-9BA8-B2142B235FFE}" type="slidenum">
              <a:rPr lang="en-GB" smtClean="0"/>
              <a:t>‹#›</a:t>
            </a:fld>
            <a:endParaRPr lang="en-GB"/>
          </a:p>
        </p:txBody>
      </p:sp>
    </p:spTree>
    <p:extLst>
      <p:ext uri="{BB962C8B-B14F-4D97-AF65-F5344CB8AC3E}">
        <p14:creationId xmlns:p14="http://schemas.microsoft.com/office/powerpoint/2010/main" val="287435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FD0D4D-5E4B-4B7F-BBDC-76ACF549EB73}" type="datetimeFigureOut">
              <a:rPr lang="en-GB" smtClean="0"/>
              <a:t>24/01/2020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4C94F15-51DC-4EFE-9BA8-B2142B235FFE}" type="slidenum">
              <a:rPr lang="en-GB" smtClean="0"/>
              <a:t>‹#›</a:t>
            </a:fld>
            <a:endParaRPr lang="en-GB"/>
          </a:p>
        </p:txBody>
      </p:sp>
    </p:spTree>
    <p:extLst>
      <p:ext uri="{BB962C8B-B14F-4D97-AF65-F5344CB8AC3E}">
        <p14:creationId xmlns:p14="http://schemas.microsoft.com/office/powerpoint/2010/main" val="2119060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FD0D4D-5E4B-4B7F-BBDC-76ACF549EB73}" type="datetimeFigureOut">
              <a:rPr lang="en-GB" smtClean="0"/>
              <a:t>24/01/2020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4C94F15-51DC-4EFE-9BA8-B2142B235FFE}" type="slidenum">
              <a:rPr lang="en-GB" smtClean="0"/>
              <a:t>‹#›</a:t>
            </a:fld>
            <a:endParaRPr lang="en-GB"/>
          </a:p>
        </p:txBody>
      </p:sp>
    </p:spTree>
    <p:extLst>
      <p:ext uri="{BB962C8B-B14F-4D97-AF65-F5344CB8AC3E}">
        <p14:creationId xmlns:p14="http://schemas.microsoft.com/office/powerpoint/2010/main" val="667176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FD0D4D-5E4B-4B7F-BBDC-76ACF549EB73}" type="datetimeFigureOut">
              <a:rPr lang="en-GB" smtClean="0"/>
              <a:t>24/01/2020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4C94F15-51DC-4EFE-9BA8-B2142B235FFE}" type="slidenum">
              <a:rPr lang="en-GB" smtClean="0"/>
              <a:t>‹#›</a:t>
            </a:fld>
            <a:endParaRPr lang="en-GB"/>
          </a:p>
        </p:txBody>
      </p:sp>
    </p:spTree>
    <p:extLst>
      <p:ext uri="{BB962C8B-B14F-4D97-AF65-F5344CB8AC3E}">
        <p14:creationId xmlns:p14="http://schemas.microsoft.com/office/powerpoint/2010/main" val="808022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FD0D4D-5E4B-4B7F-BBDC-76ACF549EB73}" type="datetimeFigureOut">
              <a:rPr lang="en-GB" smtClean="0"/>
              <a:t>24/01/2020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4C94F15-51DC-4EFE-9BA8-B2142B235FFE}" type="slidenum">
              <a:rPr lang="en-GB" smtClean="0"/>
              <a:t>‹#›</a:t>
            </a:fld>
            <a:endParaRPr lang="en-GB"/>
          </a:p>
        </p:txBody>
      </p:sp>
    </p:spTree>
    <p:extLst>
      <p:ext uri="{BB962C8B-B14F-4D97-AF65-F5344CB8AC3E}">
        <p14:creationId xmlns:p14="http://schemas.microsoft.com/office/powerpoint/2010/main" val="2504418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FD0D4D-5E4B-4B7F-BBDC-76ACF549EB73}" type="datetimeFigureOut">
              <a:rPr lang="en-GB" smtClean="0"/>
              <a:t>24/01/2020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4C94F15-51DC-4EFE-9BA8-B2142B235FFE}" type="slidenum">
              <a:rPr lang="en-GB" smtClean="0"/>
              <a:t>‹#›</a:t>
            </a:fld>
            <a:endParaRPr lang="en-GB"/>
          </a:p>
        </p:txBody>
      </p:sp>
    </p:spTree>
    <p:extLst>
      <p:ext uri="{BB962C8B-B14F-4D97-AF65-F5344CB8AC3E}">
        <p14:creationId xmlns:p14="http://schemas.microsoft.com/office/powerpoint/2010/main" val="4280032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8FD0D4D-5E4B-4B7F-BBDC-76ACF549EB73}" type="datetimeFigureOut">
              <a:rPr lang="en-GB" smtClean="0"/>
              <a:t>24/01/2020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4C94F15-51DC-4EFE-9BA8-B2142B235FFE}" type="slidenum">
              <a:rPr lang="en-GB" smtClean="0"/>
              <a:t>‹#›</a:t>
            </a:fld>
            <a:endParaRPr lang="en-GB"/>
          </a:p>
        </p:txBody>
      </p:sp>
    </p:spTree>
    <p:extLst>
      <p:ext uri="{BB962C8B-B14F-4D97-AF65-F5344CB8AC3E}">
        <p14:creationId xmlns:p14="http://schemas.microsoft.com/office/powerpoint/2010/main" val="3402192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8FD0D4D-5E4B-4B7F-BBDC-76ACF549EB73}" type="datetimeFigureOut">
              <a:rPr lang="en-GB" smtClean="0"/>
              <a:t>24/01/2020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4C94F15-51DC-4EFE-9BA8-B2142B235FFE}" type="slidenum">
              <a:rPr lang="en-GB" smtClean="0"/>
              <a:t>‹#›</a:t>
            </a:fld>
            <a:endParaRPr lang="en-GB"/>
          </a:p>
        </p:txBody>
      </p:sp>
    </p:spTree>
    <p:extLst>
      <p:ext uri="{BB962C8B-B14F-4D97-AF65-F5344CB8AC3E}">
        <p14:creationId xmlns:p14="http://schemas.microsoft.com/office/powerpoint/2010/main" val="1390857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D8FD0D4D-5E4B-4B7F-BBDC-76ACF549EB73}" type="datetimeFigureOut">
              <a:rPr lang="en-GB" smtClean="0"/>
              <a:t>24/01/2020</a:t>
            </a:fld>
            <a:endParaRPr lang="en-GB"/>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84C94F15-51DC-4EFE-9BA8-B2142B235FFE}" type="slidenum">
              <a:rPr lang="en-GB" smtClean="0"/>
              <a:t>‹#›</a:t>
            </a:fld>
            <a:endParaRPr lang="en-GB"/>
          </a:p>
        </p:txBody>
      </p:sp>
    </p:spTree>
    <p:extLst>
      <p:ext uri="{BB962C8B-B14F-4D97-AF65-F5344CB8AC3E}">
        <p14:creationId xmlns:p14="http://schemas.microsoft.com/office/powerpoint/2010/main" val="35482415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344F3114-D5A9-453A-8514-A9A187215634}"/>
              </a:ext>
            </a:extLst>
          </p:cNvPr>
          <p:cNvGrpSpPr/>
          <p:nvPr/>
        </p:nvGrpSpPr>
        <p:grpSpPr>
          <a:xfrm>
            <a:off x="0" y="0"/>
            <a:ext cx="6858000" cy="9906000"/>
            <a:chOff x="0" y="0"/>
            <a:chExt cx="6858000" cy="9906000"/>
          </a:xfrm>
        </p:grpSpPr>
        <p:grpSp>
          <p:nvGrpSpPr>
            <p:cNvPr id="9" name="Group 8">
              <a:extLst>
                <a:ext uri="{FF2B5EF4-FFF2-40B4-BE49-F238E27FC236}">
                  <a16:creationId xmlns:a16="http://schemas.microsoft.com/office/drawing/2014/main" id="{064CF26B-F483-4048-BA87-B58179DFD86C}"/>
                </a:ext>
              </a:extLst>
            </p:cNvPr>
            <p:cNvGrpSpPr/>
            <p:nvPr/>
          </p:nvGrpSpPr>
          <p:grpSpPr>
            <a:xfrm>
              <a:off x="0" y="0"/>
              <a:ext cx="6858000" cy="9906000"/>
              <a:chOff x="0" y="0"/>
              <a:chExt cx="6858000" cy="9906000"/>
            </a:xfrm>
          </p:grpSpPr>
          <p:sp>
            <p:nvSpPr>
              <p:cNvPr id="4" name="Rectangle 3">
                <a:extLst>
                  <a:ext uri="{FF2B5EF4-FFF2-40B4-BE49-F238E27FC236}">
                    <a16:creationId xmlns:a16="http://schemas.microsoft.com/office/drawing/2014/main" id="{561A12EC-9DCB-4E97-9D26-784348F6CB35}"/>
                  </a:ext>
                </a:extLst>
              </p:cNvPr>
              <p:cNvSpPr/>
              <p:nvPr/>
            </p:nvSpPr>
            <p:spPr>
              <a:xfrm>
                <a:off x="0" y="0"/>
                <a:ext cx="6858000" cy="2962332"/>
              </a:xfrm>
              <a:prstGeom prst="rect">
                <a:avLst/>
              </a:prstGeom>
              <a:solidFill>
                <a:srgbClr val="D2F5FA"/>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3200" b="1" dirty="0">
                  <a:solidFill>
                    <a:schemeClr val="tx1"/>
                  </a:solidFill>
                </a:endParaRPr>
              </a:p>
            </p:txBody>
          </p:sp>
          <p:sp>
            <p:nvSpPr>
              <p:cNvPr id="5" name="Rectangle 4">
                <a:extLst>
                  <a:ext uri="{FF2B5EF4-FFF2-40B4-BE49-F238E27FC236}">
                    <a16:creationId xmlns:a16="http://schemas.microsoft.com/office/drawing/2014/main" id="{5F6FC76F-52A0-4B94-B5FC-7D2AF6D5643D}"/>
                  </a:ext>
                </a:extLst>
              </p:cNvPr>
              <p:cNvSpPr/>
              <p:nvPr/>
            </p:nvSpPr>
            <p:spPr>
              <a:xfrm>
                <a:off x="0" y="0"/>
                <a:ext cx="6858000" cy="99060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4" name="Group 13">
              <a:extLst>
                <a:ext uri="{FF2B5EF4-FFF2-40B4-BE49-F238E27FC236}">
                  <a16:creationId xmlns:a16="http://schemas.microsoft.com/office/drawing/2014/main" id="{8751317C-6B4E-49A1-828B-607D694B8FCD}"/>
                </a:ext>
              </a:extLst>
            </p:cNvPr>
            <p:cNvGrpSpPr/>
            <p:nvPr/>
          </p:nvGrpSpPr>
          <p:grpSpPr>
            <a:xfrm>
              <a:off x="231648" y="3142160"/>
              <a:ext cx="6376416" cy="1563952"/>
              <a:chOff x="231648" y="3142160"/>
              <a:chExt cx="6376416" cy="1563952"/>
            </a:xfrm>
          </p:grpSpPr>
          <p:sp>
            <p:nvSpPr>
              <p:cNvPr id="12" name="Rectangle 11">
                <a:extLst>
                  <a:ext uri="{FF2B5EF4-FFF2-40B4-BE49-F238E27FC236}">
                    <a16:creationId xmlns:a16="http://schemas.microsoft.com/office/drawing/2014/main" id="{D26C1100-7713-48B5-B904-F0E92E8F546C}"/>
                  </a:ext>
                </a:extLst>
              </p:cNvPr>
              <p:cNvSpPr/>
              <p:nvPr/>
            </p:nvSpPr>
            <p:spPr>
              <a:xfrm>
                <a:off x="231648" y="3157728"/>
                <a:ext cx="6376416" cy="1548384"/>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a:solidFill>
                    <a:schemeClr val="tx1"/>
                  </a:solidFill>
                </a:endParaRPr>
              </a:p>
              <a:p>
                <a:endParaRPr lang="en-US" sz="1100" dirty="0">
                  <a:solidFill>
                    <a:schemeClr val="tx1"/>
                  </a:solidFill>
                </a:endParaRPr>
              </a:p>
              <a:p>
                <a:r>
                  <a:rPr lang="en-US" sz="1100" dirty="0">
                    <a:solidFill>
                      <a:schemeClr val="tx1"/>
                    </a:solidFill>
                  </a:rPr>
                  <a:t>The SBML layout and render extensions enable SBML models to encode information about the graphical depiction of model elements. The “Layout extension provides information about the positions of model elements, whilst the “Render extension describes their physical characteristics, such as their shape, color, line width, and font attributes. </a:t>
                </a:r>
                <a:r>
                  <a:rPr lang="en-US" sz="1100" dirty="0" err="1">
                    <a:solidFill>
                      <a:schemeClr val="tx1"/>
                    </a:solidFill>
                  </a:rPr>
                  <a:t>Libsbml</a:t>
                </a:r>
                <a:r>
                  <a:rPr lang="en-US" sz="1100" dirty="0">
                    <a:solidFill>
                      <a:schemeClr val="tx1"/>
                    </a:solidFill>
                  </a:rPr>
                  <a:t>-draw is a Python library that supports the SBML Layout and Render extensions by automating the generation of layout information for SBML models. This is done using a C/C++ backend library </a:t>
                </a:r>
                <a:r>
                  <a:rPr lang="en-GB" sz="1100" dirty="0">
                    <a:solidFill>
                      <a:schemeClr val="tx1"/>
                    </a:solidFill>
                  </a:rPr>
                  <a:t>called SBNW (unpublished work).</a:t>
                </a:r>
              </a:p>
            </p:txBody>
          </p:sp>
          <p:sp>
            <p:nvSpPr>
              <p:cNvPr id="13" name="Rectangle 12">
                <a:extLst>
                  <a:ext uri="{FF2B5EF4-FFF2-40B4-BE49-F238E27FC236}">
                    <a16:creationId xmlns:a16="http://schemas.microsoft.com/office/drawing/2014/main" id="{CF1B9D48-CD7D-4E01-826B-28FE1CE2DD3C}"/>
                  </a:ext>
                </a:extLst>
              </p:cNvPr>
              <p:cNvSpPr/>
              <p:nvPr/>
            </p:nvSpPr>
            <p:spPr>
              <a:xfrm>
                <a:off x="231648" y="3142160"/>
                <a:ext cx="6376416" cy="359664"/>
              </a:xfrm>
              <a:prstGeom prst="rect">
                <a:avLst/>
              </a:prstGeom>
              <a:solidFill>
                <a:schemeClr val="bg1">
                  <a:lumMod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chemeClr val="tx1"/>
                    </a:solidFill>
                  </a:rPr>
                  <a:t>Abstract</a:t>
                </a:r>
              </a:p>
            </p:txBody>
          </p:sp>
        </p:grpSp>
        <p:grpSp>
          <p:nvGrpSpPr>
            <p:cNvPr id="15" name="Group 14">
              <a:extLst>
                <a:ext uri="{FF2B5EF4-FFF2-40B4-BE49-F238E27FC236}">
                  <a16:creationId xmlns:a16="http://schemas.microsoft.com/office/drawing/2014/main" id="{A4BE0421-A7E9-40F3-A3A6-F61C3A462063}"/>
                </a:ext>
              </a:extLst>
            </p:cNvPr>
            <p:cNvGrpSpPr/>
            <p:nvPr/>
          </p:nvGrpSpPr>
          <p:grpSpPr>
            <a:xfrm>
              <a:off x="231648" y="5078471"/>
              <a:ext cx="3102865" cy="4574822"/>
              <a:chOff x="231648" y="3142160"/>
              <a:chExt cx="6376416" cy="1563952"/>
            </a:xfrm>
          </p:grpSpPr>
          <p:sp>
            <p:nvSpPr>
              <p:cNvPr id="16" name="Rectangle 15">
                <a:extLst>
                  <a:ext uri="{FF2B5EF4-FFF2-40B4-BE49-F238E27FC236}">
                    <a16:creationId xmlns:a16="http://schemas.microsoft.com/office/drawing/2014/main" id="{636E1297-840A-4A72-A2DA-A28521AA5F58}"/>
                  </a:ext>
                </a:extLst>
              </p:cNvPr>
              <p:cNvSpPr/>
              <p:nvPr/>
            </p:nvSpPr>
            <p:spPr>
              <a:xfrm>
                <a:off x="231648" y="3157728"/>
                <a:ext cx="6376416" cy="1548384"/>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Rectangle 16">
                <a:extLst>
                  <a:ext uri="{FF2B5EF4-FFF2-40B4-BE49-F238E27FC236}">
                    <a16:creationId xmlns:a16="http://schemas.microsoft.com/office/drawing/2014/main" id="{892311CD-B944-4F08-91B6-58F9319C61D2}"/>
                  </a:ext>
                </a:extLst>
              </p:cNvPr>
              <p:cNvSpPr/>
              <p:nvPr/>
            </p:nvSpPr>
            <p:spPr>
              <a:xfrm>
                <a:off x="231648" y="3142160"/>
                <a:ext cx="6376416" cy="231150"/>
              </a:xfrm>
              <a:prstGeom prst="rect">
                <a:avLst/>
              </a:prstGeom>
              <a:solidFill>
                <a:schemeClr val="bg1">
                  <a:lumMod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chemeClr val="tx1"/>
                    </a:solidFill>
                  </a:rPr>
                  <a:t>Example 1</a:t>
                </a:r>
              </a:p>
            </p:txBody>
          </p:sp>
        </p:grpSp>
        <p:grpSp>
          <p:nvGrpSpPr>
            <p:cNvPr id="21" name="Group 20">
              <a:extLst>
                <a:ext uri="{FF2B5EF4-FFF2-40B4-BE49-F238E27FC236}">
                  <a16:creationId xmlns:a16="http://schemas.microsoft.com/office/drawing/2014/main" id="{3F5D87CC-E648-41E6-AA68-FC0AC153A314}"/>
                </a:ext>
              </a:extLst>
            </p:cNvPr>
            <p:cNvGrpSpPr/>
            <p:nvPr/>
          </p:nvGrpSpPr>
          <p:grpSpPr>
            <a:xfrm>
              <a:off x="3523488" y="5078471"/>
              <a:ext cx="3084576" cy="4574822"/>
              <a:chOff x="231648" y="3142160"/>
              <a:chExt cx="6376416" cy="1563952"/>
            </a:xfrm>
          </p:grpSpPr>
          <p:sp>
            <p:nvSpPr>
              <p:cNvPr id="22" name="Rectangle 21">
                <a:extLst>
                  <a:ext uri="{FF2B5EF4-FFF2-40B4-BE49-F238E27FC236}">
                    <a16:creationId xmlns:a16="http://schemas.microsoft.com/office/drawing/2014/main" id="{F2553D72-6EAD-4093-B872-693D366D3680}"/>
                  </a:ext>
                </a:extLst>
              </p:cNvPr>
              <p:cNvSpPr/>
              <p:nvPr/>
            </p:nvSpPr>
            <p:spPr>
              <a:xfrm>
                <a:off x="231648" y="3157728"/>
                <a:ext cx="6376416" cy="1548384"/>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52E28BF2-D03E-409D-937E-FE3F07C25C21}"/>
                  </a:ext>
                </a:extLst>
              </p:cNvPr>
              <p:cNvSpPr/>
              <p:nvPr/>
            </p:nvSpPr>
            <p:spPr>
              <a:xfrm>
                <a:off x="231648" y="3142160"/>
                <a:ext cx="6376416" cy="231150"/>
              </a:xfrm>
              <a:prstGeom prst="rect">
                <a:avLst/>
              </a:prstGeom>
              <a:solidFill>
                <a:schemeClr val="bg1">
                  <a:lumMod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chemeClr val="tx1"/>
                    </a:solidFill>
                  </a:rPr>
                  <a:t>Example 2</a:t>
                </a:r>
              </a:p>
            </p:txBody>
          </p:sp>
        </p:grpSp>
      </p:grpSp>
      <p:pic>
        <p:nvPicPr>
          <p:cNvPr id="7" name="Picture 6" descr="A close up of a sign&#10;&#10;Description automatically generated">
            <a:extLst>
              <a:ext uri="{FF2B5EF4-FFF2-40B4-BE49-F238E27FC236}">
                <a16:creationId xmlns:a16="http://schemas.microsoft.com/office/drawing/2014/main" id="{F1D49114-E7A7-41E4-9AD5-D302D36AA1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7364" y="114739"/>
            <a:ext cx="4423271" cy="1313689"/>
          </a:xfrm>
          <a:prstGeom prst="rect">
            <a:avLst/>
          </a:prstGeom>
        </p:spPr>
      </p:pic>
      <p:sp>
        <p:nvSpPr>
          <p:cNvPr id="8" name="TextBox 7">
            <a:extLst>
              <a:ext uri="{FF2B5EF4-FFF2-40B4-BE49-F238E27FC236}">
                <a16:creationId xmlns:a16="http://schemas.microsoft.com/office/drawing/2014/main" id="{BF930307-64D8-4F7F-AA54-262A1086392D}"/>
              </a:ext>
            </a:extLst>
          </p:cNvPr>
          <p:cNvSpPr txBox="1"/>
          <p:nvPr/>
        </p:nvSpPr>
        <p:spPr>
          <a:xfrm>
            <a:off x="-304800" y="1543167"/>
            <a:ext cx="7714488" cy="954107"/>
          </a:xfrm>
          <a:prstGeom prst="rect">
            <a:avLst/>
          </a:prstGeom>
          <a:noFill/>
        </p:spPr>
        <p:txBody>
          <a:bodyPr wrap="square" rtlCol="0">
            <a:spAutoFit/>
          </a:bodyPr>
          <a:lstStyle/>
          <a:p>
            <a:pPr algn="ctr"/>
            <a:r>
              <a:rPr lang="en-GB" sz="2800" b="1" dirty="0"/>
              <a:t>Reproducibility of SBML network diagrams</a:t>
            </a:r>
          </a:p>
          <a:p>
            <a:pPr algn="ctr"/>
            <a:endParaRPr lang="en-GB" sz="2800" dirty="0"/>
          </a:p>
        </p:txBody>
      </p:sp>
      <p:sp>
        <p:nvSpPr>
          <p:cNvPr id="10" name="TextBox 9">
            <a:extLst>
              <a:ext uri="{FF2B5EF4-FFF2-40B4-BE49-F238E27FC236}">
                <a16:creationId xmlns:a16="http://schemas.microsoft.com/office/drawing/2014/main" id="{CE17A91C-F35D-4AF8-813F-8EC474CB554C}"/>
              </a:ext>
            </a:extLst>
          </p:cNvPr>
          <p:cNvSpPr txBox="1"/>
          <p:nvPr/>
        </p:nvSpPr>
        <p:spPr>
          <a:xfrm>
            <a:off x="-551688" y="2145028"/>
            <a:ext cx="7961376" cy="584775"/>
          </a:xfrm>
          <a:prstGeom prst="rect">
            <a:avLst/>
          </a:prstGeom>
          <a:noFill/>
        </p:spPr>
        <p:txBody>
          <a:bodyPr wrap="square" rtlCol="0">
            <a:spAutoFit/>
          </a:bodyPr>
          <a:lstStyle/>
          <a:p>
            <a:pPr algn="ctr"/>
            <a:r>
              <a:rPr lang="en-GB" b="1" dirty="0"/>
              <a:t>Natale Hawkins</a:t>
            </a:r>
            <a:r>
              <a:rPr lang="en-GB" b="1" baseline="30000" dirty="0"/>
              <a:t>1</a:t>
            </a:r>
            <a:r>
              <a:rPr lang="en-GB" b="1" dirty="0"/>
              <a:t> J. Kyle Medley</a:t>
            </a:r>
            <a:r>
              <a:rPr lang="en-GB" b="1" baseline="30000" dirty="0"/>
              <a:t>1</a:t>
            </a:r>
            <a:r>
              <a:rPr lang="en-GB" b="1" dirty="0"/>
              <a:t> Kiri Choi</a:t>
            </a:r>
            <a:r>
              <a:rPr lang="en-GB" b="1" baseline="30000" dirty="0"/>
              <a:t>1</a:t>
            </a:r>
            <a:r>
              <a:rPr lang="en-GB" b="1" dirty="0"/>
              <a:t> Herbert Sauro</a:t>
            </a:r>
            <a:r>
              <a:rPr lang="en-GB" b="1" baseline="30000" dirty="0"/>
              <a:t>1</a:t>
            </a:r>
          </a:p>
          <a:p>
            <a:pPr algn="ctr"/>
            <a:r>
              <a:rPr lang="en-US" sz="1400" baseline="30000" dirty="0"/>
              <a:t>1</a:t>
            </a:r>
            <a:r>
              <a:rPr lang="en-US" sz="1400" dirty="0"/>
              <a:t>University of Washington, Department of Bioengineering</a:t>
            </a:r>
            <a:endParaRPr lang="en-GB" dirty="0"/>
          </a:p>
        </p:txBody>
      </p:sp>
      <p:sp>
        <p:nvSpPr>
          <p:cNvPr id="11" name="Rectangle 10">
            <a:extLst>
              <a:ext uri="{FF2B5EF4-FFF2-40B4-BE49-F238E27FC236}">
                <a16:creationId xmlns:a16="http://schemas.microsoft.com/office/drawing/2014/main" id="{46F929C9-4274-497C-AA76-B643AA85A679}"/>
              </a:ext>
            </a:extLst>
          </p:cNvPr>
          <p:cNvSpPr/>
          <p:nvPr/>
        </p:nvSpPr>
        <p:spPr>
          <a:xfrm>
            <a:off x="0" y="2962332"/>
            <a:ext cx="6858000" cy="1990668"/>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8722919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TotalTime>
  <Words>125</Words>
  <Application>Microsoft Office PowerPoint</Application>
  <PresentationFormat>A4 Paper (210x297 mm)</PresentationFormat>
  <Paragraphs>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Ciaran Welsh</dc:creator>
  <cp:lastModifiedBy>Ciaran Welsh</cp:lastModifiedBy>
  <cp:revision>5</cp:revision>
  <dcterms:created xsi:type="dcterms:W3CDTF">2020-01-24T18:10:39Z</dcterms:created>
  <dcterms:modified xsi:type="dcterms:W3CDTF">2020-01-24T18:33:25Z</dcterms:modified>
</cp:coreProperties>
</file>