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5FA"/>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0" d="100"/>
          <a:sy n="200" d="100"/>
        </p:scale>
        <p:origin x="372" y="-3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46802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2872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27658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8743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D0D4D-5E4B-4B7F-BBDC-76ACF549EB73}" type="datetimeFigureOut">
              <a:rPr lang="en-GB" smtClean="0"/>
              <a:t>24/01/2020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11906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66717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D0D4D-5E4B-4B7F-BBDC-76ACF549EB73}" type="datetimeFigureOut">
              <a:rPr lang="en-GB" smtClean="0"/>
              <a:t>24/01/2020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80802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D0D4D-5E4B-4B7F-BBDC-76ACF549EB73}" type="datetimeFigureOut">
              <a:rPr lang="en-GB" smtClean="0"/>
              <a:t>24/01/2020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250441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D0D4D-5E4B-4B7F-BBDC-76ACF549EB73}" type="datetimeFigureOut">
              <a:rPr lang="en-GB" smtClean="0"/>
              <a:t>24/01/2020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428003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340219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FD0D4D-5E4B-4B7F-BBDC-76ACF549EB73}" type="datetimeFigureOut">
              <a:rPr lang="en-GB" smtClean="0"/>
              <a:t>24/01/2020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C94F15-51DC-4EFE-9BA8-B2142B235FFE}" type="slidenum">
              <a:rPr lang="en-GB" smtClean="0"/>
              <a:t>‹#›</a:t>
            </a:fld>
            <a:endParaRPr lang="en-GB"/>
          </a:p>
        </p:txBody>
      </p:sp>
    </p:spTree>
    <p:extLst>
      <p:ext uri="{BB962C8B-B14F-4D97-AF65-F5344CB8AC3E}">
        <p14:creationId xmlns:p14="http://schemas.microsoft.com/office/powerpoint/2010/main" val="139085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8FD0D4D-5E4B-4B7F-BBDC-76ACF549EB73}" type="datetimeFigureOut">
              <a:rPr lang="en-GB" smtClean="0"/>
              <a:t>24/01/2020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4C94F15-51DC-4EFE-9BA8-B2142B235FFE}" type="slidenum">
              <a:rPr lang="en-GB" smtClean="0"/>
              <a:t>‹#›</a:t>
            </a:fld>
            <a:endParaRPr lang="en-GB"/>
          </a:p>
        </p:txBody>
      </p:sp>
    </p:spTree>
    <p:extLst>
      <p:ext uri="{BB962C8B-B14F-4D97-AF65-F5344CB8AC3E}">
        <p14:creationId xmlns:p14="http://schemas.microsoft.com/office/powerpoint/2010/main" val="354824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44F3114-D5A9-453A-8514-A9A187215634}"/>
              </a:ext>
            </a:extLst>
          </p:cNvPr>
          <p:cNvGrpSpPr/>
          <p:nvPr/>
        </p:nvGrpSpPr>
        <p:grpSpPr>
          <a:xfrm>
            <a:off x="0" y="0"/>
            <a:ext cx="6858000" cy="9906000"/>
            <a:chOff x="0" y="0"/>
            <a:chExt cx="6858000" cy="9906000"/>
          </a:xfrm>
        </p:grpSpPr>
        <p:grpSp>
          <p:nvGrpSpPr>
            <p:cNvPr id="9" name="Group 8">
              <a:extLst>
                <a:ext uri="{FF2B5EF4-FFF2-40B4-BE49-F238E27FC236}">
                  <a16:creationId xmlns:a16="http://schemas.microsoft.com/office/drawing/2014/main" id="{064CF26B-F483-4048-BA87-B58179DFD86C}"/>
                </a:ext>
              </a:extLst>
            </p:cNvPr>
            <p:cNvGrpSpPr/>
            <p:nvPr/>
          </p:nvGrpSpPr>
          <p:grpSpPr>
            <a:xfrm>
              <a:off x="0" y="0"/>
              <a:ext cx="6858000" cy="9906000"/>
              <a:chOff x="0" y="0"/>
              <a:chExt cx="6858000" cy="9906000"/>
            </a:xfrm>
          </p:grpSpPr>
          <p:sp>
            <p:nvSpPr>
              <p:cNvPr id="4" name="Rectangle 3">
                <a:extLst>
                  <a:ext uri="{FF2B5EF4-FFF2-40B4-BE49-F238E27FC236}">
                    <a16:creationId xmlns:a16="http://schemas.microsoft.com/office/drawing/2014/main" id="{561A12EC-9DCB-4E97-9D26-784348F6CB35}"/>
                  </a:ext>
                </a:extLst>
              </p:cNvPr>
              <p:cNvSpPr/>
              <p:nvPr/>
            </p:nvSpPr>
            <p:spPr>
              <a:xfrm>
                <a:off x="0" y="0"/>
                <a:ext cx="6858000" cy="2962332"/>
              </a:xfrm>
              <a:prstGeom prst="rect">
                <a:avLst/>
              </a:prstGeom>
              <a:solidFill>
                <a:srgbClr val="D2F5F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tx1"/>
                  </a:solidFill>
                </a:endParaRPr>
              </a:p>
            </p:txBody>
          </p:sp>
          <p:sp>
            <p:nvSpPr>
              <p:cNvPr id="5" name="Rectangle 4">
                <a:extLst>
                  <a:ext uri="{FF2B5EF4-FFF2-40B4-BE49-F238E27FC236}">
                    <a16:creationId xmlns:a16="http://schemas.microsoft.com/office/drawing/2014/main" id="{5F6FC76F-52A0-4B94-B5FC-7D2AF6D5643D}"/>
                  </a:ext>
                </a:extLst>
              </p:cNvPr>
              <p:cNvSpPr/>
              <p:nvPr/>
            </p:nvSpPr>
            <p:spPr>
              <a:xfrm>
                <a:off x="0" y="0"/>
                <a:ext cx="6858000" cy="9906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8751317C-6B4E-49A1-828B-607D694B8FCD}"/>
                </a:ext>
              </a:extLst>
            </p:cNvPr>
            <p:cNvGrpSpPr/>
            <p:nvPr/>
          </p:nvGrpSpPr>
          <p:grpSpPr>
            <a:xfrm>
              <a:off x="231648" y="3142160"/>
              <a:ext cx="6376416" cy="1563952"/>
              <a:chOff x="231648" y="3142160"/>
              <a:chExt cx="6376416" cy="1563952"/>
            </a:xfrm>
          </p:grpSpPr>
          <p:sp>
            <p:nvSpPr>
              <p:cNvPr id="12" name="Rectangle 11">
                <a:extLst>
                  <a:ext uri="{FF2B5EF4-FFF2-40B4-BE49-F238E27FC236}">
                    <a16:creationId xmlns:a16="http://schemas.microsoft.com/office/drawing/2014/main" id="{D26C1100-7713-48B5-B904-F0E92E8F546C}"/>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endParaRPr lang="en-US" sz="1100" dirty="0">
                  <a:solidFill>
                    <a:schemeClr val="tx1"/>
                  </a:solidFill>
                </a:endParaRPr>
              </a:p>
              <a:p>
                <a:r>
                  <a:rPr lang="en-US" sz="1100" dirty="0">
                    <a:solidFill>
                      <a:schemeClr val="tx1"/>
                    </a:solidFill>
                  </a:rPr>
                  <a:t>The SBML layout and render extensions enable SBML models to encode information about the graphical depiction of model elements. The “Layout” extension provides information about the positions of model elements, whilst the “Render” extension describes their physical characteristics, such as their shape, color, line width, and font attributes. </a:t>
                </a:r>
                <a:r>
                  <a:rPr lang="en-US" sz="1100" dirty="0" err="1">
                    <a:solidFill>
                      <a:schemeClr val="tx1"/>
                    </a:solidFill>
                  </a:rPr>
                  <a:t>Libsbml</a:t>
                </a:r>
                <a:r>
                  <a:rPr lang="en-US" sz="1100" dirty="0">
                    <a:solidFill>
                      <a:schemeClr val="tx1"/>
                    </a:solidFill>
                  </a:rPr>
                  <a:t>-draw is a Python library that supports the SBML Layout and Render extensions. </a:t>
                </a:r>
                <a:r>
                  <a:rPr lang="en-US" sz="1100" dirty="0" err="1">
                    <a:solidFill>
                      <a:schemeClr val="tx1"/>
                    </a:solidFill>
                  </a:rPr>
                  <a:t>Libsbml</a:t>
                </a:r>
                <a:r>
                  <a:rPr lang="en-US" sz="1100" dirty="0">
                    <a:solidFill>
                      <a:schemeClr val="tx1"/>
                    </a:solidFill>
                  </a:rPr>
                  <a:t>-draw uses a C/C++ backend library called SBNW (unpublished work) and a Python user interface for manipulating the physical characteristics of SBML models. The rendering information </a:t>
                </a:r>
                <a:r>
                  <a:rPr lang="en-US" sz="1100">
                    <a:solidFill>
                      <a:schemeClr val="tx1"/>
                    </a:solidFill>
                  </a:rPr>
                  <a:t>can then </a:t>
                </a:r>
                <a:r>
                  <a:rPr lang="en-US" sz="1100" dirty="0">
                    <a:solidFill>
                      <a:schemeClr val="tx1"/>
                    </a:solidFill>
                  </a:rPr>
                  <a:t>saved back to the SBML model, thus enabling the reproduction of the SBML diagram. </a:t>
                </a:r>
              </a:p>
            </p:txBody>
          </p:sp>
          <p:sp>
            <p:nvSpPr>
              <p:cNvPr id="13" name="Rectangle 12">
                <a:extLst>
                  <a:ext uri="{FF2B5EF4-FFF2-40B4-BE49-F238E27FC236}">
                    <a16:creationId xmlns:a16="http://schemas.microsoft.com/office/drawing/2014/main" id="{CF1B9D48-CD7D-4E01-826B-28FE1CE2DD3C}"/>
                  </a:ext>
                </a:extLst>
              </p:cNvPr>
              <p:cNvSpPr/>
              <p:nvPr/>
            </p:nvSpPr>
            <p:spPr>
              <a:xfrm>
                <a:off x="231648" y="3142160"/>
                <a:ext cx="6376416" cy="35966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Abstract</a:t>
                </a:r>
              </a:p>
            </p:txBody>
          </p:sp>
        </p:grpSp>
        <p:grpSp>
          <p:nvGrpSpPr>
            <p:cNvPr id="15" name="Group 14">
              <a:extLst>
                <a:ext uri="{FF2B5EF4-FFF2-40B4-BE49-F238E27FC236}">
                  <a16:creationId xmlns:a16="http://schemas.microsoft.com/office/drawing/2014/main" id="{A4BE0421-A7E9-40F3-A3A6-F61C3A462063}"/>
                </a:ext>
              </a:extLst>
            </p:cNvPr>
            <p:cNvGrpSpPr/>
            <p:nvPr/>
          </p:nvGrpSpPr>
          <p:grpSpPr>
            <a:xfrm>
              <a:off x="231648" y="5078471"/>
              <a:ext cx="3102865" cy="4574822"/>
              <a:chOff x="231648" y="3142160"/>
              <a:chExt cx="6376416" cy="1563952"/>
            </a:xfrm>
          </p:grpSpPr>
          <p:sp>
            <p:nvSpPr>
              <p:cNvPr id="16" name="Rectangle 15">
                <a:extLst>
                  <a:ext uri="{FF2B5EF4-FFF2-40B4-BE49-F238E27FC236}">
                    <a16:creationId xmlns:a16="http://schemas.microsoft.com/office/drawing/2014/main" id="{636E1297-840A-4A72-A2DA-A28521AA5F58}"/>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892311CD-B944-4F08-91B6-58F9319C61D2}"/>
                  </a:ext>
                </a:extLst>
              </p:cNvPr>
              <p:cNvSpPr/>
              <p:nvPr/>
            </p:nvSpPr>
            <p:spPr>
              <a:xfrm>
                <a:off x="231648" y="3142160"/>
                <a:ext cx="6376416" cy="23115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Example 1</a:t>
                </a:r>
              </a:p>
            </p:txBody>
          </p:sp>
        </p:grpSp>
        <p:grpSp>
          <p:nvGrpSpPr>
            <p:cNvPr id="21" name="Group 20">
              <a:extLst>
                <a:ext uri="{FF2B5EF4-FFF2-40B4-BE49-F238E27FC236}">
                  <a16:creationId xmlns:a16="http://schemas.microsoft.com/office/drawing/2014/main" id="{3F5D87CC-E648-41E6-AA68-FC0AC153A314}"/>
                </a:ext>
              </a:extLst>
            </p:cNvPr>
            <p:cNvGrpSpPr/>
            <p:nvPr/>
          </p:nvGrpSpPr>
          <p:grpSpPr>
            <a:xfrm>
              <a:off x="3523488" y="5078471"/>
              <a:ext cx="3084576" cy="4574822"/>
              <a:chOff x="231648" y="3142160"/>
              <a:chExt cx="6376416" cy="1563952"/>
            </a:xfrm>
          </p:grpSpPr>
          <p:sp>
            <p:nvSpPr>
              <p:cNvPr id="22" name="Rectangle 21">
                <a:extLst>
                  <a:ext uri="{FF2B5EF4-FFF2-40B4-BE49-F238E27FC236}">
                    <a16:creationId xmlns:a16="http://schemas.microsoft.com/office/drawing/2014/main" id="{F2553D72-6EAD-4093-B872-693D366D3680}"/>
                  </a:ext>
                </a:extLst>
              </p:cNvPr>
              <p:cNvSpPr/>
              <p:nvPr/>
            </p:nvSpPr>
            <p:spPr>
              <a:xfrm>
                <a:off x="231648" y="3157728"/>
                <a:ext cx="6376416" cy="154838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52E28BF2-D03E-409D-937E-FE3F07C25C21}"/>
                  </a:ext>
                </a:extLst>
              </p:cNvPr>
              <p:cNvSpPr/>
              <p:nvPr/>
            </p:nvSpPr>
            <p:spPr>
              <a:xfrm>
                <a:off x="231648" y="3142160"/>
                <a:ext cx="6376416" cy="23115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Example 2</a:t>
                </a:r>
              </a:p>
            </p:txBody>
          </p:sp>
        </p:grpSp>
      </p:grpSp>
      <p:pic>
        <p:nvPicPr>
          <p:cNvPr id="7" name="Picture 6" descr="A close up of a sign&#10;&#10;Description automatically generated">
            <a:extLst>
              <a:ext uri="{FF2B5EF4-FFF2-40B4-BE49-F238E27FC236}">
                <a16:creationId xmlns:a16="http://schemas.microsoft.com/office/drawing/2014/main" id="{F1D49114-E7A7-41E4-9AD5-D302D36AA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64" y="114739"/>
            <a:ext cx="4423271" cy="1313689"/>
          </a:xfrm>
          <a:prstGeom prst="rect">
            <a:avLst/>
          </a:prstGeom>
        </p:spPr>
      </p:pic>
      <p:sp>
        <p:nvSpPr>
          <p:cNvPr id="8" name="TextBox 7">
            <a:extLst>
              <a:ext uri="{FF2B5EF4-FFF2-40B4-BE49-F238E27FC236}">
                <a16:creationId xmlns:a16="http://schemas.microsoft.com/office/drawing/2014/main" id="{BF930307-64D8-4F7F-AA54-262A1086392D}"/>
              </a:ext>
            </a:extLst>
          </p:cNvPr>
          <p:cNvSpPr txBox="1"/>
          <p:nvPr/>
        </p:nvSpPr>
        <p:spPr>
          <a:xfrm>
            <a:off x="-304800" y="1543167"/>
            <a:ext cx="7714488" cy="954107"/>
          </a:xfrm>
          <a:prstGeom prst="rect">
            <a:avLst/>
          </a:prstGeom>
          <a:noFill/>
        </p:spPr>
        <p:txBody>
          <a:bodyPr wrap="square" rtlCol="0">
            <a:spAutoFit/>
          </a:bodyPr>
          <a:lstStyle/>
          <a:p>
            <a:pPr algn="ctr"/>
            <a:r>
              <a:rPr lang="en-GB" sz="2800" b="1" dirty="0"/>
              <a:t>Reproducibility of SBML network diagrams</a:t>
            </a:r>
          </a:p>
          <a:p>
            <a:pPr algn="ctr"/>
            <a:endParaRPr lang="en-GB" sz="2800" dirty="0"/>
          </a:p>
        </p:txBody>
      </p:sp>
      <p:sp>
        <p:nvSpPr>
          <p:cNvPr id="10" name="TextBox 9">
            <a:extLst>
              <a:ext uri="{FF2B5EF4-FFF2-40B4-BE49-F238E27FC236}">
                <a16:creationId xmlns:a16="http://schemas.microsoft.com/office/drawing/2014/main" id="{CE17A91C-F35D-4AF8-813F-8EC474CB554C}"/>
              </a:ext>
            </a:extLst>
          </p:cNvPr>
          <p:cNvSpPr txBox="1"/>
          <p:nvPr/>
        </p:nvSpPr>
        <p:spPr>
          <a:xfrm>
            <a:off x="-551688" y="2145028"/>
            <a:ext cx="7961376" cy="584775"/>
          </a:xfrm>
          <a:prstGeom prst="rect">
            <a:avLst/>
          </a:prstGeom>
          <a:noFill/>
        </p:spPr>
        <p:txBody>
          <a:bodyPr wrap="square" rtlCol="0">
            <a:spAutoFit/>
          </a:bodyPr>
          <a:lstStyle/>
          <a:p>
            <a:pPr algn="ctr"/>
            <a:r>
              <a:rPr lang="en-GB" b="1" dirty="0"/>
              <a:t>Natale Hawkins</a:t>
            </a:r>
            <a:r>
              <a:rPr lang="en-GB" b="1" baseline="30000" dirty="0"/>
              <a:t>1</a:t>
            </a:r>
            <a:r>
              <a:rPr lang="en-GB" b="1" dirty="0"/>
              <a:t> J. Kyle Medley</a:t>
            </a:r>
            <a:r>
              <a:rPr lang="en-GB" b="1" baseline="30000" dirty="0"/>
              <a:t>1</a:t>
            </a:r>
            <a:r>
              <a:rPr lang="en-GB" b="1" dirty="0"/>
              <a:t> Kiri Choi</a:t>
            </a:r>
            <a:r>
              <a:rPr lang="en-GB" b="1" baseline="30000" dirty="0"/>
              <a:t>1</a:t>
            </a:r>
            <a:r>
              <a:rPr lang="en-GB" b="1" dirty="0"/>
              <a:t> Herbert Sauro</a:t>
            </a:r>
            <a:r>
              <a:rPr lang="en-GB" b="1" baseline="30000" dirty="0"/>
              <a:t>1</a:t>
            </a:r>
          </a:p>
          <a:p>
            <a:pPr algn="ctr"/>
            <a:r>
              <a:rPr lang="en-US" sz="1400" baseline="30000" dirty="0"/>
              <a:t>1</a:t>
            </a:r>
            <a:r>
              <a:rPr lang="en-US" sz="1400" dirty="0"/>
              <a:t>University of Washington, Department of Bioengineering</a:t>
            </a:r>
            <a:endParaRPr lang="en-GB" dirty="0"/>
          </a:p>
        </p:txBody>
      </p:sp>
      <p:sp>
        <p:nvSpPr>
          <p:cNvPr id="11" name="Rectangle 10">
            <a:extLst>
              <a:ext uri="{FF2B5EF4-FFF2-40B4-BE49-F238E27FC236}">
                <a16:creationId xmlns:a16="http://schemas.microsoft.com/office/drawing/2014/main" id="{46F929C9-4274-497C-AA76-B643AA85A679}"/>
              </a:ext>
            </a:extLst>
          </p:cNvPr>
          <p:cNvSpPr/>
          <p:nvPr/>
        </p:nvSpPr>
        <p:spPr>
          <a:xfrm>
            <a:off x="0" y="2962332"/>
            <a:ext cx="6858000" cy="199066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837FF16E-D2F4-4164-BB4B-8E175A9B2E7E}"/>
              </a:ext>
            </a:extLst>
          </p:cNvPr>
          <p:cNvPicPr>
            <a:picLocks noChangeAspect="1"/>
          </p:cNvPicPr>
          <p:nvPr/>
        </p:nvPicPr>
        <p:blipFill>
          <a:blip r:embed="rId3"/>
          <a:stretch>
            <a:fillRect/>
          </a:stretch>
        </p:blipFill>
        <p:spPr>
          <a:xfrm>
            <a:off x="249936" y="8404002"/>
            <a:ext cx="3084577" cy="1249291"/>
          </a:xfrm>
          <a:prstGeom prst="rect">
            <a:avLst/>
          </a:prstGeom>
        </p:spPr>
      </p:pic>
      <p:pic>
        <p:nvPicPr>
          <p:cNvPr id="26" name="Picture 25">
            <a:extLst>
              <a:ext uri="{FF2B5EF4-FFF2-40B4-BE49-F238E27FC236}">
                <a16:creationId xmlns:a16="http://schemas.microsoft.com/office/drawing/2014/main" id="{B90D5260-2F93-47E1-ADEA-4A5BAA4D837C}"/>
              </a:ext>
            </a:extLst>
          </p:cNvPr>
          <p:cNvPicPr>
            <a:picLocks noChangeAspect="1"/>
          </p:cNvPicPr>
          <p:nvPr/>
        </p:nvPicPr>
        <p:blipFill>
          <a:blip r:embed="rId4"/>
          <a:stretch>
            <a:fillRect/>
          </a:stretch>
        </p:blipFill>
        <p:spPr>
          <a:xfrm>
            <a:off x="3553078" y="8415100"/>
            <a:ext cx="3000122" cy="1249291"/>
          </a:xfrm>
          <a:prstGeom prst="rect">
            <a:avLst/>
          </a:prstGeom>
        </p:spPr>
      </p:pic>
      <p:pic>
        <p:nvPicPr>
          <p:cNvPr id="30" name="Picture 29" descr="A close up of a logo&#10;&#10;Description automatically generated">
            <a:extLst>
              <a:ext uri="{FF2B5EF4-FFF2-40B4-BE49-F238E27FC236}">
                <a16:creationId xmlns:a16="http://schemas.microsoft.com/office/drawing/2014/main" id="{D1ED451A-F6C4-4E9C-9885-FC77A1617C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391" y="6053267"/>
            <a:ext cx="2502170" cy="1919413"/>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7B349C82-E70A-4573-8CE4-9F3B6681DE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718" y="5800163"/>
            <a:ext cx="1889759" cy="2425622"/>
          </a:xfrm>
          <a:prstGeom prst="rect">
            <a:avLst/>
          </a:prstGeom>
        </p:spPr>
      </p:pic>
    </p:spTree>
    <p:extLst>
      <p:ext uri="{BB962C8B-B14F-4D97-AF65-F5344CB8AC3E}">
        <p14:creationId xmlns:p14="http://schemas.microsoft.com/office/powerpoint/2010/main" val="4087229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150</Words>
  <Application>Microsoft Office PowerPoint</Application>
  <PresentationFormat>A4 Paper (210x297 mm)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Ciaran Welsh</dc:creator>
  <cp:lastModifiedBy>Ciaran Welsh</cp:lastModifiedBy>
  <cp:revision>15</cp:revision>
  <dcterms:created xsi:type="dcterms:W3CDTF">2020-01-24T18:10:39Z</dcterms:created>
  <dcterms:modified xsi:type="dcterms:W3CDTF">2020-01-24T19:52:14Z</dcterms:modified>
</cp:coreProperties>
</file>