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Encode Sans Condensed Thin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2E5D91-76AA-44E5-9EFE-0E93EBB65446}">
  <a:tblStyle styleId="{BB2E5D91-76AA-44E5-9EFE-0E93EBB65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ncodeSansCondensedTh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CondensedTh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Emphasize that the parameters permeate the model.</a:t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6a297f6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6a297f6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36a297f6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humility about the problem being addressed.</a:t>
            </a:r>
            <a:endParaRPr/>
          </a:p>
        </p:txBody>
      </p:sp>
      <p:sp>
        <p:nvSpPr>
          <p:cNvPr id="177" name="Google Shape;17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Exhaustive search is a search algorithm that looks at all combinations of parameter settings.</a:t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753" y="5945854"/>
            <a:ext cx="18288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112" y="6354234"/>
            <a:ext cx="3386667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4" y="4006085"/>
            <a:ext cx="3045737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7" name="Google Shape;107;p16"/>
          <p:cNvPicPr preferRelativeResize="0"/>
          <p:nvPr/>
        </p:nvPicPr>
        <p:blipFill rotWithShape="1">
          <a:blip r:embed="rId3">
            <a:alphaModFix amt="85000"/>
          </a:blip>
          <a:srcRect b="35276" l="0" r="0" t="0"/>
          <a:stretch/>
        </p:blipFill>
        <p:spPr>
          <a:xfrm>
            <a:off x="6647234" y="5928416"/>
            <a:ext cx="71336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895675" y="214057"/>
            <a:ext cx="10827137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Parameter Fitting: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9" name="Google Shape;109;p16"/>
          <p:cNvSpPr txBox="1"/>
          <p:nvPr/>
        </p:nvSpPr>
        <p:spPr>
          <a:xfrm>
            <a:off x="2267093" y="4200848"/>
            <a:ext cx="826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Herbert M Sauro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Bioengineering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094" y="5939821"/>
            <a:ext cx="2075101" cy="3429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11" name="Google Shape;11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8783" y="5930993"/>
            <a:ext cx="2172454" cy="3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Factors Affecting Complexity of Fitting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52400" y="1825625"/>
            <a:ext cx="79935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Fitting surface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parameters, number of levels (settings)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Starting point for the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Search algorithm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200" y="4374830"/>
            <a:ext cx="3509901" cy="21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2795" y="1995725"/>
            <a:ext cx="2687750" cy="18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9110525" y="1690813"/>
            <a:ext cx="2232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parameters, 1 species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9049750" y="3923013"/>
            <a:ext cx="2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Glycolytic Oscillations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-269125" y="5013450"/>
            <a:ext cx="88332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Parameter fitting is an exploratory data analysis (EDA).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SBstoat is a tool that supports fitting EDA.</a:t>
            </a:r>
            <a:endParaRPr b="1"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What’s Parameter Fitting? Why important?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118872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4844975" y="5936825"/>
            <a:ext cx="4079700" cy="354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5683175" y="6291425"/>
            <a:ext cx="4079700" cy="30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title"/>
          </p:nvPr>
        </p:nvSpPr>
        <p:spPr>
          <a:xfrm>
            <a:off x="838200" y="-24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Wolf2000 Model of Glycolytic Oscillations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50" y="788375"/>
            <a:ext cx="11655777" cy="25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50" y="3944125"/>
            <a:ext cx="2839132" cy="2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7282" y="4041000"/>
            <a:ext cx="2240687" cy="26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80150" y="3428575"/>
            <a:ext cx="76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Parameters and their settings in the published work.</a:t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6550" y="4395725"/>
            <a:ext cx="5320949" cy="22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58522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87478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433600" y="1216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824000" y="1368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852200" y="1597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2896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899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9378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5474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92050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0424200" y="1978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166400" y="2130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261400" y="2359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480600" y="2511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568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6614200" y="2740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889800" y="28928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871000" y="3121450"/>
            <a:ext cx="5568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566200" y="987850"/>
            <a:ext cx="1192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Fitting Basics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 values of parameters that make the model fit observed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US"/>
              <a:t>Residuals</a:t>
            </a:r>
            <a:endParaRPr b="1"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Difference between observed values of data (floating species) and simulated values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Generic Algorithm for Kinetic Model Parameter Fitting</a:t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  <p:sp>
        <p:nvSpPr>
          <p:cNvPr id="169" name="Google Shape;169;p20"/>
          <p:cNvSpPr txBox="1"/>
          <p:nvPr/>
        </p:nvSpPr>
        <p:spPr>
          <a:xfrm>
            <a:off x="804850" y="1791100"/>
            <a:ext cx="966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describes time evolution of species concentrations and fluxes based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parameters to be estimated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observedValues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course values of species concentrations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04850" y="3035350"/>
            <a:ext cx="96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good choice of the values for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04850" y="3848500"/>
            <a:ext cx="966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until good estimate or exceed runtime limits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settings = new assignment of values to parametersToEstimate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simulationResults = run model using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residuals = observedValues - simulationResults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the sum of squares of residuals is smaller than previous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parameterEstimates = settings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alpha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residuals are very small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AutoNum type="romanL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 parameterEstimates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139425" y="4471775"/>
            <a:ext cx="5953200" cy="18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9250125" y="4362575"/>
            <a:ext cx="18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search algorithm</a:t>
            </a:r>
            <a:endParaRPr b="1" i="0" sz="1500" u="none" cap="none" strike="noStrike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6" y="1661275"/>
            <a:ext cx="9412354" cy="4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779250" y="6090625"/>
            <a:ext cx="1072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in Systems Biology almost always have many more than five parameters.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1: Fitting a large number of parameters to a small dataset.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6684725" y="4386525"/>
            <a:ext cx="9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1903-1957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81950" y="136525"/>
            <a:ext cx="11547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Concern 2: Computational Complexity of Parameter Fitting Using Exhaustive Search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291050" y="2420050"/>
            <a:ext cx="211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Parameters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81950" y="4168475"/>
            <a:ext cx="117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 Settings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(levels)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1462225"/>
            <a:ext cx="8571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1 microsecond for a simulation (single assignment of parameter settings).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log10(# hours) - time to simulate all combinations of parameter settings.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457200" y="27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{BB2E5D91-76AA-44E5-9EFE-0E93EBB65446}</a:tableStyleId>
              </a:tblPr>
              <a:tblGrid>
                <a:gridCol w="1185650"/>
                <a:gridCol w="1064900"/>
                <a:gridCol w="944150"/>
                <a:gridCol w="944150"/>
                <a:gridCol w="955125"/>
                <a:gridCol w="955125"/>
                <a:gridCol w="955125"/>
                <a:gridCol w="95512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975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4E79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-8.4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47C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6B8B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97A8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EEE0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-8.1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980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7692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ADB6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76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4877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-7.8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5F83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8199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C3C4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48.2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</a:t>
                      </a:r>
                      <a:endParaRPr b="1" sz="19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2"/>
          <p:cNvGraphicFramePr/>
          <p:nvPr/>
        </p:nvGraphicFramePr>
        <p:xfrm>
          <a:off x="95250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{BB2E5D91-76AA-44E5-9EFE-0E93EBB65446}</a:tableStyleId>
              </a:tblPr>
              <a:tblGrid>
                <a:gridCol w="1600200"/>
                <a:gridCol w="81915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-3.56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0070C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B16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603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905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century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5.94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of Universe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38200" y="-168275"/>
            <a:ext cx="1109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2 Parameters</a:t>
            </a:r>
            <a:endParaRPr/>
          </a:p>
        </p:txBody>
      </p:sp>
      <p:pic>
        <p:nvPicPr>
          <p:cNvPr descr="X_0  \rightarrow x \rightarrow X_1" id="202" name="Google Shape;202;p23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900" y="1967200"/>
            <a:ext cx="3884624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dot{x} = k_1 X_0 - k_2 x" id="203" name="Google Shape;203;p23" title="MathEquation,#000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627" y="1967200"/>
            <a:ext cx="4312556" cy="6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298" y="2837225"/>
            <a:ext cx="4173375" cy="3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9597" y="2837225"/>
            <a:ext cx="4173375" cy="28761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6215125" y="5894900"/>
            <a:ext cx="595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Convex fitting surface. Gradient descent finds the best fit. 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Avoids computational complexity of exhaustive search.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71525" y="1031350"/>
            <a:ext cx="1101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Fitting Surface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Sum of square of residuals vs. parameter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Residuals = simulation results using the true settings parameters minus the results using other settings.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349000" y="2652275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501675" y="2603300"/>
            <a:ext cx="1937100" cy="41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2925" y="6047300"/>
            <a:ext cx="5957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fitting surface is a “road map” for a search algorithm.</a:t>
            </a:r>
            <a:endParaRPr b="1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3125" y="797525"/>
            <a:ext cx="4603251" cy="19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>
            <p:ph type="title"/>
          </p:nvPr>
        </p:nvSpPr>
        <p:spPr>
          <a:xfrm>
            <a:off x="838200" y="60325"/>
            <a:ext cx="10515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Fitting Surface: Wolf Model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29650"/>
            <a:ext cx="6240825" cy="386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7079025" y="4559950"/>
            <a:ext cx="491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can get stuck in ridges.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56900" y="2349700"/>
            <a:ext cx="472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Combinations of J2_k, J1_Ki</a:t>
            </a:r>
            <a:endParaRPr b="1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