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Encode Sans Condensed Thin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953015-12F6-406D-BB8F-5101CC1A1730}">
  <a:tblStyle styleId="{21953015-12F6-406D-BB8F-5101CC1A17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ncodeSansCondensedThin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EncodeSansCondensedThin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7fcdf21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e17fcdf2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e17fcdf2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7fcdf21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17fcdf21c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 flipH="1" rot="10800000">
            <a:off x="8167688" y="6348413"/>
            <a:ext cx="585787" cy="396875"/>
          </a:xfrm>
          <a:prstGeom prst="trapezoid">
            <a:avLst>
              <a:gd fmla="val 25000" name="adj"/>
            </a:avLst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_W-Logo_RGB.png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  <a:defRPr b="1" i="0" sz="5000">
                <a:solidFill>
                  <a:schemeClr val="lt2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7" name="Google Shape;37;p4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4.png"/><Relationship Id="rId2" Type="http://schemas.openxmlformats.org/officeDocument/2006/relationships/image" Target="../media/image4.jp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" name="Google Shape;11;p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"/>
            <p:cNvSpPr/>
            <p:nvPr/>
          </p:nvSpPr>
          <p:spPr>
            <a:xfrm flipH="1" rot="10800000">
              <a:off x="8045450" y="6222997"/>
              <a:ext cx="733146" cy="494505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W_W-Logo_RGB.png"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cap="flat" cmpd="sng" w="22225">
            <a:solidFill>
              <a:srgbClr val="3B1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W.Wordmark_ctr.jpg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5" Type="http://schemas.openxmlformats.org/officeDocument/2006/relationships/image" Target="../media/image25.jp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59.png"/><Relationship Id="rId5" Type="http://schemas.openxmlformats.org/officeDocument/2006/relationships/image" Target="../media/image42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Relationship Id="rId8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43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50.png"/><Relationship Id="rId13" Type="http://schemas.openxmlformats.org/officeDocument/2006/relationships/image" Target="../media/image51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Relationship Id="rId9" Type="http://schemas.openxmlformats.org/officeDocument/2006/relationships/image" Target="../media/image47.png"/><Relationship Id="rId15" Type="http://schemas.openxmlformats.org/officeDocument/2006/relationships/image" Target="../media/image54.png"/><Relationship Id="rId14" Type="http://schemas.openxmlformats.org/officeDocument/2006/relationships/image" Target="../media/image53.png"/><Relationship Id="rId16" Type="http://schemas.openxmlformats.org/officeDocument/2006/relationships/image" Target="../media/image61.png"/><Relationship Id="rId5" Type="http://schemas.openxmlformats.org/officeDocument/2006/relationships/image" Target="../media/image57.png"/><Relationship Id="rId6" Type="http://schemas.openxmlformats.org/officeDocument/2006/relationships/image" Target="../media/image46.png"/><Relationship Id="rId7" Type="http://schemas.openxmlformats.org/officeDocument/2006/relationships/image" Target="../media/image49.png"/><Relationship Id="rId8" Type="http://schemas.openxmlformats.org/officeDocument/2006/relationships/image" Target="../media/image5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66.png"/><Relationship Id="rId5" Type="http://schemas.openxmlformats.org/officeDocument/2006/relationships/image" Target="../media/image60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7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102" name="Google Shape;102;p14"/>
          <p:cNvPicPr preferRelativeResize="0"/>
          <p:nvPr/>
        </p:nvPicPr>
        <p:blipFill rotWithShape="1">
          <a:blip r:embed="rId3">
            <a:alphaModFix amt="85000"/>
          </a:blip>
          <a:srcRect b="35275" l="0" r="0" t="0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lang="en-US"/>
              <a:t>Verification and Validation: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 Thin"/>
              <a:buNone/>
            </a:pPr>
            <a:r>
              <a:rPr i="1" lang="en-US"/>
              <a:t>Overview</a:t>
            </a:r>
            <a:endParaRPr i="1"/>
          </a:p>
        </p:txBody>
      </p:sp>
      <p:sp>
        <p:nvSpPr>
          <p:cNvPr id="104" name="Google Shape;104;p14"/>
          <p:cNvSpPr txBox="1"/>
          <p:nvPr/>
        </p:nvSpPr>
        <p:spPr>
          <a:xfrm>
            <a:off x="1700320" y="4200848"/>
            <a:ext cx="620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Herbert M Sauro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b="0" baseline="30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Bioengineering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creen&#10;&#10;Description automatically generated" id="106" name="Google Shape;1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570" l="-3184" r="-254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70" l="-1911" r="-239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/>
          </a:p>
        </p:txBody>
      </p:sp>
      <p:pic>
        <p:nvPicPr>
          <p:cNvPr descr="ATP structure + function" id="205" name="Google Shape;20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enosine diphosphate - Wikipedia" id="206" name="Google Shape;20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Chart&#10;&#10;Description automatically generated with medium confidence" id="207" name="Google Shape;20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208" name="Google Shape;208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6217920" y="1422130"/>
            <a:ext cx="629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6" name="Google Shape;216;p23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TP structure + function" id="234" name="Google Shape;2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090" r="-90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3329" l="-29166" r="-29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Chart&#10;&#10;Description automatically generated" id="240" name="Google Shape;24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5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25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cap="flat" cmpd="sng" w="12700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25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cap="flat" cmpd="sng" w="12700">
                <a:solidFill>
                  <a:srgbClr val="4A7DBA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sx="1000" rotWithShape="0" dist="23000" sy="10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cap="flat" cmpd="sng" w="12700">
                <a:solidFill>
                  <a:srgbClr val="4A7DBA"/>
                </a:solidFill>
                <a:prstDash val="dash"/>
                <a:round/>
                <a:headEnd len="sm" w="sm" type="none"/>
                <a:tailEnd len="sm" w="sm" type="none"/>
              </a:ln>
              <a:effectLst>
                <a:outerShdw sx="1000" rotWithShape="0" dist="23000" sy="1000">
                  <a:srgbClr val="000000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/>
              </a:p>
            </p:txBody>
          </p:sp>
          <p:cxnSp>
            <p:nvCxnSpPr>
              <p:cNvPr id="247" name="Google Shape;247;p25"/>
              <p:cNvCxnSpPr>
                <a:stCxn id="246" idx="0"/>
              </p:cNvCxnSpPr>
              <p:nvPr/>
            </p:nvCxnSpPr>
            <p:spPr>
              <a:xfrm flipH="1" rot="10800000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8" name="Google Shape;248;p25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49" name="Google Shape;249;p25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50" name="Google Shape;250;p25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251" name="Google Shape;251;p25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cap="flat" cmpd="sng" w="12700">
              <a:solidFill>
                <a:srgbClr val="4A7DBA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9" name="Google Shape;259;p26"/>
          <p:cNvGraphicFramePr/>
          <p:nvPr/>
        </p:nvGraphicFramePr>
        <p:xfrm>
          <a:off x="369571" y="3771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{21953015-12F6-406D-BB8F-5101CC1A1730}</a:tableStyleId>
              </a:tblPr>
              <a:tblGrid>
                <a:gridCol w="1151325"/>
                <a:gridCol w="681125"/>
                <a:gridCol w="709125"/>
                <a:gridCol w="64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0" name="Google Shape;260;p26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823" l="-2403" r="-192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61" name="Google Shape;261;p26"/>
          <p:cNvGraphicFramePr/>
          <p:nvPr/>
        </p:nvGraphicFramePr>
        <p:xfrm>
          <a:off x="4646194" y="3821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{21953015-12F6-406D-BB8F-5101CC1A1730}</a:tableStyleId>
              </a:tblPr>
              <a:tblGrid>
                <a:gridCol w="989150"/>
                <a:gridCol w="989150"/>
                <a:gridCol w="989150"/>
                <a:gridCol w="98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 + 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2" name="Google Shape;262;p26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570" l="-3821" r="-25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63" name="Google Shape;263;p26"/>
          <p:cNvGraphicFramePr/>
          <p:nvPr/>
        </p:nvGraphicFramePr>
        <p:xfrm>
          <a:off x="4798594" y="5494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{21953015-12F6-406D-BB8F-5101CC1A1730}</a:tableStyleId>
              </a:tblPr>
              <a:tblGrid>
                <a:gridCol w="989150"/>
                <a:gridCol w="989150"/>
                <a:gridCol w="989150"/>
                <a:gridCol w="98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Equal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B050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0000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4" name="Google Shape;264;p26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/>
          </a:p>
        </p:txBody>
      </p:sp>
      <p:cxnSp>
        <p:nvCxnSpPr>
          <p:cNvPr id="265" name="Google Shape;265;p26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266" name="Google Shape;266;p26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Molecule</a:t>
            </a:r>
            <a:endParaRPr b="1"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274" name="Google Shape;2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27"/>
          <p:cNvGraphicFramePr/>
          <p:nvPr/>
        </p:nvGraphicFramePr>
        <p:xfrm>
          <a:off x="882756" y="2011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{21953015-12F6-406D-BB8F-5101CC1A1730}</a:tableStyleId>
              </a:tblPr>
              <a:tblGrid>
                <a:gridCol w="1151325"/>
                <a:gridCol w="681125"/>
                <a:gridCol w="709125"/>
                <a:gridCol w="643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Moiety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281" name="Google Shape;2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0" l="-7404" r="-3083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7820" l="-9300" r="-3875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5" name="Google Shape;285;p28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457" l="-825" r="0" t="-27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827" l="-7404" r="-3083" t="-208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2" l="-9301" r="-3100" t="-217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577" l="-614" r="0" t="-32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999" l="-1072" r="-214" t="-37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664" l="-758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7994" l="-7184" r="-1793" t="-2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7994" l="-10253" r="-2563" t="-2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09" name="Google Shape;3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ixed-Integer Linear Programming (MILP) Problem for Generator Bids –  Kathleen West" id="311" name="Google Shape;3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5073" l="-28225" r="-805" t="-1491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8119" l="-55082" r="-2539" t="-1444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77" l="-54620" r="-1678" t="-1444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3" name="Google Shape;323;p31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88" l="-639" r="-19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/>
          </a:p>
        </p:txBody>
      </p:sp>
      <p:grpSp>
        <p:nvGrpSpPr>
          <p:cNvPr id="325" name="Google Shape;325;p31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31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31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54997" l="-2596" r="-3461" t="-24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9995" l="-1753" r="-3068" t="-24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1" name="Google Shape;331;p31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1872" l="0" r="-1929" t="-15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5534857" y="648763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99986" l="-34313" r="-16666" t="-1449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5999" l="-577" r="-115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6" name="Google Shape;336;p31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664" l="0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47615" l="-2840" r="-4544" t="-190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4680619" y="1048113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47820" l="-6747" r="-2453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7129758" y="1048113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47820" l="-8526" r="-3874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1" name="Google Shape;341;p31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/>
          </a:p>
        </p:txBody>
      </p:sp>
      <p:sp>
        <p:nvSpPr>
          <p:cNvPr id="342" name="Google Shape;342;p31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4542" l="-7404" r="-3083" t="-272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7820" l="-9301" r="-3100" t="-260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791" l="0" r="0" t="-17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354" name="Google Shape;354;p32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356" name="Google Shape;356;p32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58" name="Google Shape;358;p32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/>
          </a:p>
        </p:txBody>
      </p:sp>
      <p:sp>
        <p:nvSpPr>
          <p:cNvPr id="359" name="Google Shape;359;p32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592" l="0" r="-30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0" name="Google Shape;360;p32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/>
          </a:p>
        </p:txBody>
      </p:sp>
      <p:sp>
        <p:nvSpPr>
          <p:cNvPr id="361" name="Google Shape;361;p32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7690" l="-220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ypes of Software Testing | Two Main Types of Software Testing"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33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370" name="Google Shape;3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34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&#10;&#10;Description automatically generated" id="377" name="Google Shape;3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4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7" name="Google Shape;387;p35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descr="A picture containing text&#10;&#10;Description automatically generated" id="388" name="Google Shape;38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5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35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/>
          </a:p>
        </p:txBody>
      </p:sp>
      <p:sp>
        <p:nvSpPr>
          <p:cNvPr id="391" name="Google Shape;391;p35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/>
          </a:p>
        </p:txBody>
      </p:sp>
      <p:sp>
        <p:nvSpPr>
          <p:cNvPr id="392" name="Google Shape;392;p35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4932548" y="1204923"/>
            <a:ext cx="2176272" cy="602115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/>
          </a:p>
        </p:txBody>
      </p:sp>
      <p:sp>
        <p:nvSpPr>
          <p:cNvPr id="394" name="Google Shape;394;p35"/>
          <p:cNvSpPr txBox="1"/>
          <p:nvPr/>
        </p:nvSpPr>
        <p:spPr>
          <a:xfrm>
            <a:off x="7231408" y="1321314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/>
          </a:p>
        </p:txBody>
      </p:sp>
      <p:cxnSp>
        <p:nvCxnSpPr>
          <p:cNvPr id="395" name="Google Shape;395;p35"/>
          <p:cNvCxnSpPr>
            <a:stCxn id="393" idx="2"/>
            <a:endCxn id="393" idx="4"/>
          </p:cNvCxnSpPr>
          <p:nvPr/>
        </p:nvCxnSpPr>
        <p:spPr>
          <a:xfrm>
            <a:off x="4932548" y="1505981"/>
            <a:ext cx="1088100" cy="301200"/>
          </a:xfrm>
          <a:prstGeom prst="bentConnector4">
            <a:avLst>
              <a:gd fmla="val -21009" name="adj1"/>
              <a:gd fmla="val 276032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35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6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descr="A picture containing text&#10;&#10;Description automatically generated" id="402" name="Google Shape;40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36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sx="1000" rotWithShape="0" dist="23000" sy="10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6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406" name="Google Shape;40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407" name="Google Shape;40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6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37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416" name="Google Shape;4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7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4" name="Google Shape;124;p16"/>
          <p:cNvGraphicFramePr/>
          <p:nvPr/>
        </p:nvGraphicFramePr>
        <p:xfrm>
          <a:off x="457200" y="9972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{21953015-12F6-406D-BB8F-5101CC1A1730}</a:tableStyleId>
              </a:tblPr>
              <a:tblGrid>
                <a:gridCol w="1637550"/>
                <a:gridCol w="2102350"/>
                <a:gridCol w="147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No. Modules (Files)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Lines of Code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Package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~6,000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~4,000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~10,000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Diagram&#10;&#10;Description automatically generated"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nter image description here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3" name="Google Shape;143;p18"/>
          <p:cNvGraphicFramePr/>
          <p:nvPr/>
        </p:nvGraphicFramePr>
        <p:xfrm>
          <a:off x="3694176" y="244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{21953015-12F6-406D-BB8F-5101CC1A1730}</a:tableStyleId>
              </a:tblPr>
              <a:tblGrid>
                <a:gridCol w="1637550"/>
                <a:gridCol w="2102350"/>
                <a:gridCol w="147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Modules (Files)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Lines of Code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Package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~6,000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codes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~4,000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~10,000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Text&#10;&#10;Description automatically generated"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/>
          </a:p>
        </p:txBody>
      </p:sp>
      <p:cxnSp>
        <p:nvCxnSpPr>
          <p:cNvPr id="147" name="Google Shape;147;p18"/>
          <p:cNvCxnSpPr>
            <a:stCxn id="146" idx="3"/>
          </p:cNvCxnSpPr>
          <p:nvPr/>
        </p:nvCxnSpPr>
        <p:spPr>
          <a:xfrm flipH="1" rot="10800000">
            <a:off x="3292861" y="1172238"/>
            <a:ext cx="401400" cy="24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8" name="Google Shape;148;p18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18"/>
          <p:cNvCxnSpPr>
            <a:stCxn id="150" idx="0"/>
            <a:endCxn id="151" idx="0"/>
          </p:cNvCxnSpPr>
          <p:nvPr/>
        </p:nvCxnSpPr>
        <p:spPr>
          <a:xfrm flipH="1" rot="5400000">
            <a:off x="3361896" y="1258776"/>
            <a:ext cx="1908000" cy="5096400"/>
          </a:xfrm>
          <a:prstGeom prst="bentConnector3">
            <a:avLst>
              <a:gd fmla="val 11197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  <p:sp>
        <p:nvSpPr>
          <p:cNvPr id="153" name="Google Shape;153;p18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/>
          </a:p>
        </p:txBody>
      </p:sp>
      <p:cxnSp>
        <p:nvCxnSpPr>
          <p:cNvPr id="155" name="Google Shape;155;p18"/>
          <p:cNvCxnSpPr>
            <a:stCxn id="154" idx="3"/>
          </p:cNvCxnSpPr>
          <p:nvPr/>
        </p:nvCxnSpPr>
        <p:spPr>
          <a:xfrm flipH="1" rot="10800000">
            <a:off x="3429000" y="5248662"/>
            <a:ext cx="1449000" cy="414600"/>
          </a:xfrm>
          <a:prstGeom prst="bentConnector3">
            <a:avLst>
              <a:gd fmla="val 5000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  <p:cxnSp>
        <p:nvCxnSpPr>
          <p:cNvPr id="156" name="Google Shape;156;p18"/>
          <p:cNvCxnSpPr>
            <a:stCxn id="154" idx="3"/>
            <a:endCxn id="149" idx="2"/>
          </p:cNvCxnSpPr>
          <p:nvPr/>
        </p:nvCxnSpPr>
        <p:spPr>
          <a:xfrm flipH="1" rot="10800000">
            <a:off x="3429000" y="5519862"/>
            <a:ext cx="1542300" cy="1434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sx="1000" rotWithShape="0" dist="20000" sy="1000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/>
          </a:p>
        </p:txBody>
      </p:sp>
      <p:pic>
        <p:nvPicPr>
          <p:cNvPr descr="Text&#10;&#10;Description automatically generated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chat or text message&#10;&#10;Description automatically generated" id="166" name="Google Shape;1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82" name="Google Shape;1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415625" y="4949450"/>
            <a:ext cx="63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Exercise: Why does [P] increase without bound?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