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D86C35-96E0-43DC-B862-F6F609612BB4}">
  <a:tblStyle styleId="{E1D86C35-96E0-43DC-B862-F6F609612BB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W.Wordmark_ctr.jpg"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/>
          <p:nvPr/>
        </p:nvSpPr>
        <p:spPr>
          <a:xfrm flipH="1" rot="10800000">
            <a:off x="8167688" y="6348413"/>
            <a:ext cx="585787" cy="396875"/>
          </a:xfrm>
          <a:prstGeom prst="trapezoid">
            <a:avLst>
              <a:gd fmla="val 25000" name="adj"/>
            </a:avLst>
          </a:prstGeom>
          <a:solidFill>
            <a:srgbClr val="3B1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W_W-Logo_RGB.png" id="24" name="Google Shape;2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"/>
          <p:cNvSpPr txBox="1"/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10" type="dt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2" type="sldNum"/>
          </p:nvPr>
        </p:nvSpPr>
        <p:spPr>
          <a:xfrm>
            <a:off x="6543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7696200" y="63246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W.Wordmark_ctr.jpg" id="35" name="Google Shape;3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" name="Google Shape;36;p4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37" name="Google Shape;37;p4"/>
            <p:cNvSpPr/>
            <p:nvPr/>
          </p:nvSpPr>
          <p:spPr>
            <a:xfrm flipH="1" rot="10800000">
              <a:off x="8045450" y="6222997"/>
              <a:ext cx="733146" cy="494505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UW_W-Logo_RGB.png" id="38" name="Google Shape;38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" name="Google Shape;39;p4"/>
          <p:cNvSpPr txBox="1"/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7331179" y="6248400"/>
            <a:ext cx="5936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7467600" y="6264275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" type="body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6096000" y="62642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400800" y="6324600"/>
            <a:ext cx="16097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image" Target="../media/image9.jp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1" name="Google Shape;11;p1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1"/>
            <p:cNvSpPr/>
            <p:nvPr/>
          </p:nvSpPr>
          <p:spPr>
            <a:xfrm flipH="1" rot="10800000">
              <a:off x="8045450" y="6222997"/>
              <a:ext cx="733146" cy="494505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UW_W-Logo_RGB.png" id="13" name="Google Shape;13;p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1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cap="flat" cmpd="sng" w="22225">
            <a:solidFill>
              <a:srgbClr val="3B18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W.Wordmark_ctr.jpg"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23.png"/><Relationship Id="rId13" Type="http://schemas.openxmlformats.org/officeDocument/2006/relationships/image" Target="../media/image11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5.png"/><Relationship Id="rId1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Relationship Id="rId5" Type="http://schemas.openxmlformats.org/officeDocument/2006/relationships/image" Target="../media/image21.png"/><Relationship Id="rId6" Type="http://schemas.openxmlformats.org/officeDocument/2006/relationships/image" Target="../media/image24.png"/><Relationship Id="rId7" Type="http://schemas.openxmlformats.org/officeDocument/2006/relationships/image" Target="../media/image30.png"/><Relationship Id="rId8" Type="http://schemas.openxmlformats.org/officeDocument/2006/relationships/image" Target="../media/image3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Relationship Id="rId9" Type="http://schemas.openxmlformats.org/officeDocument/2006/relationships/image" Target="../media/image35.png"/><Relationship Id="rId5" Type="http://schemas.openxmlformats.org/officeDocument/2006/relationships/image" Target="../media/image29.png"/><Relationship Id="rId6" Type="http://schemas.openxmlformats.org/officeDocument/2006/relationships/image" Target="../media/image34.png"/><Relationship Id="rId7" Type="http://schemas.openxmlformats.org/officeDocument/2006/relationships/image" Target="../media/image26.png"/><Relationship Id="rId8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ctrTitle"/>
          </p:nvPr>
        </p:nvSpPr>
        <p:spPr>
          <a:xfrm>
            <a:off x="685800" y="533400"/>
            <a:ext cx="8077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Computational Systems Biology for </a:t>
            </a:r>
            <a:br>
              <a:rPr b="1" lang="en-US" sz="3200"/>
            </a:br>
            <a:r>
              <a:rPr b="1" lang="en-US" sz="3200"/>
              <a:t>Medical Applications</a:t>
            </a:r>
            <a:br>
              <a:rPr b="1" lang="en-US" sz="3200"/>
            </a:br>
            <a:br>
              <a:rPr b="1" lang="en-US" sz="3200"/>
            </a:br>
            <a:br>
              <a:rPr b="1" lang="en-US" sz="3200"/>
            </a:br>
            <a:r>
              <a:rPr b="1" lang="en-US" sz="2800" u="sng"/>
              <a:t>Model Fitting-Dealing With Uncertainty</a:t>
            </a:r>
            <a:br>
              <a:rPr b="1" lang="en-US"/>
            </a:br>
            <a:br>
              <a:rPr b="1" lang="en-US"/>
            </a:br>
            <a:endParaRPr i="1"/>
          </a:p>
        </p:txBody>
      </p:sp>
      <p:sp>
        <p:nvSpPr>
          <p:cNvPr id="94" name="Google Shape;94;p13"/>
          <p:cNvSpPr txBox="1"/>
          <p:nvPr>
            <p:ph idx="1" type="subTitle"/>
          </p:nvPr>
        </p:nvSpPr>
        <p:spPr>
          <a:xfrm>
            <a:off x="381000" y="3886200"/>
            <a:ext cx="8382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/>
              <a:t>Joseph L. Hellerstein*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/>
              <a:t>Herbert Sauro**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/>
              <a:t>*eScience Institute, Computer Science &amp; Engineering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/>
              <a:t>**BioEngineering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Support for Cross Validation</a:t>
            </a:r>
            <a:endParaRPr/>
          </a:p>
        </p:txBody>
      </p:sp>
      <p:sp>
        <p:nvSpPr>
          <p:cNvPr id="264" name="Google Shape;264;p22"/>
          <p:cNvSpPr txBox="1"/>
          <p:nvPr>
            <p:ph idx="12" type="sldNum"/>
          </p:nvPr>
        </p:nvSpPr>
        <p:spPr>
          <a:xfrm>
            <a:off x="7696200" y="63246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5" name="Google Shape;265;p22"/>
          <p:cNvSpPr/>
          <p:nvPr/>
        </p:nvSpPr>
        <p:spPr>
          <a:xfrm>
            <a:off x="228600" y="1295400"/>
            <a:ext cx="89154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sklearn.model_selection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train_test_split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sklearn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datasets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sklearn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svm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X, y </a:t>
            </a:r>
            <a:r>
              <a:rPr lang="en-US" sz="2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datasets</a:t>
            </a:r>
            <a:r>
              <a:rPr lang="en-US" sz="2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load_iris(return_X_y</a:t>
            </a:r>
            <a:r>
              <a:rPr lang="en-US" sz="2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2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X_train, X_test, y_train, y_test </a:t>
            </a:r>
            <a:r>
              <a:rPr lang="en-US" sz="2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train_test_split(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X, y, test_size=0.4)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266" name="Google Shape;266;p22"/>
          <p:cNvSpPr txBox="1"/>
          <p:nvPr/>
        </p:nvSpPr>
        <p:spPr>
          <a:xfrm>
            <a:off x="838200" y="4038600"/>
            <a:ext cx="70948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be careful because folds are chosen randomly.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Workflow For Fitting With Uncertainty</a:t>
            </a:r>
            <a:endParaRPr/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7696200" y="63246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iagram&#10;&#10;Description automatically generated" id="101" name="Google Shape;1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9750" y="1524000"/>
            <a:ext cx="55245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Parameter Optimization Summary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1238136" y="838200"/>
            <a:ext cx="17043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Model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5029200" y="838200"/>
            <a:ext cx="26452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Linear Model</a:t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838200" y="1295400"/>
            <a:ext cx="2940036" cy="5232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047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5029200" y="1397758"/>
            <a:ext cx="3014736" cy="4308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2854" l="-210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304800" y="1828800"/>
            <a:ext cx="169469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Observations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304800" y="2619346"/>
            <a:ext cx="26372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Explanatory variables</a:t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304800" y="3409890"/>
            <a:ext cx="367440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Noise (random variable) – i.i.d.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304800" y="3014619"/>
            <a:ext cx="1750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304800" y="2224073"/>
            <a:ext cx="8835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/>
          </a:p>
        </p:txBody>
      </p:sp>
      <p:cxnSp>
        <p:nvCxnSpPr>
          <p:cNvPr id="116" name="Google Shape;116;p15"/>
          <p:cNvCxnSpPr>
            <a:stCxn id="113" idx="3"/>
            <a:endCxn id="109" idx="3"/>
          </p:cNvCxnSpPr>
          <p:nvPr/>
        </p:nvCxnSpPr>
        <p:spPr>
          <a:xfrm rot="10800000">
            <a:off x="3778204" y="1557045"/>
            <a:ext cx="201000" cy="2052900"/>
          </a:xfrm>
          <a:prstGeom prst="bentConnector3">
            <a:avLst>
              <a:gd fmla="val -113731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17" name="Google Shape;117;p15"/>
          <p:cNvCxnSpPr/>
          <p:nvPr/>
        </p:nvCxnSpPr>
        <p:spPr>
          <a:xfrm flipH="1" rot="5400000">
            <a:off x="2043930" y="1975832"/>
            <a:ext cx="895800" cy="581100"/>
          </a:xfrm>
          <a:prstGeom prst="bentConnector3">
            <a:avLst>
              <a:gd fmla="val 49992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18" name="Google Shape;118;p15"/>
          <p:cNvCxnSpPr/>
          <p:nvPr/>
        </p:nvCxnSpPr>
        <p:spPr>
          <a:xfrm flipH="1" rot="10800000">
            <a:off x="633046" y="1633700"/>
            <a:ext cx="317400" cy="275700"/>
          </a:xfrm>
          <a:prstGeom prst="bentConnector3">
            <a:avLst>
              <a:gd fmla="val 49985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19" name="Google Shape;119;p15"/>
          <p:cNvCxnSpPr>
            <a:stCxn id="115" idx="3"/>
          </p:cNvCxnSpPr>
          <p:nvPr/>
        </p:nvCxnSpPr>
        <p:spPr>
          <a:xfrm>
            <a:off x="1188375" y="2424128"/>
            <a:ext cx="9537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0" name="Google Shape;120;p15"/>
          <p:cNvCxnSpPr/>
          <p:nvPr/>
        </p:nvCxnSpPr>
        <p:spPr>
          <a:xfrm rot="10800000">
            <a:off x="1905000" y="1818620"/>
            <a:ext cx="237002" cy="60550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1" name="Google Shape;121;p15"/>
          <p:cNvCxnSpPr/>
          <p:nvPr/>
        </p:nvCxnSpPr>
        <p:spPr>
          <a:xfrm>
            <a:off x="2201310" y="3214674"/>
            <a:ext cx="1463165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2" name="Google Shape;122;p15"/>
          <p:cNvCxnSpPr/>
          <p:nvPr/>
        </p:nvCxnSpPr>
        <p:spPr>
          <a:xfrm rot="10800000">
            <a:off x="2667000" y="1676400"/>
            <a:ext cx="997475" cy="153827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grpSp>
        <p:nvGrpSpPr>
          <p:cNvPr id="123" name="Google Shape;123;p15"/>
          <p:cNvGrpSpPr/>
          <p:nvPr/>
        </p:nvGrpSpPr>
        <p:grpSpPr>
          <a:xfrm>
            <a:off x="4583643" y="1968643"/>
            <a:ext cx="4560357" cy="2984357"/>
            <a:chOff x="4583643" y="2133600"/>
            <a:chExt cx="4560357" cy="2984357"/>
          </a:xfrm>
        </p:grpSpPr>
        <p:pic>
          <p:nvPicPr>
            <p:cNvPr descr="Linear regression" id="124" name="Google Shape;124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661203" y="2478177"/>
              <a:ext cx="3360728" cy="26397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15"/>
            <p:cNvSpPr txBox="1"/>
            <p:nvPr/>
          </p:nvSpPr>
          <p:spPr>
            <a:xfrm>
              <a:off x="7897483" y="3083121"/>
              <a:ext cx="305917" cy="43088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22855" l="-23998" r="-19996" t="-14282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26" name="Google Shape;126;p15"/>
            <p:cNvSpPr txBox="1"/>
            <p:nvPr/>
          </p:nvSpPr>
          <p:spPr>
            <a:xfrm>
              <a:off x="7945807" y="2544692"/>
              <a:ext cx="381963" cy="43088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17141" l="-6451" r="-3224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27" name="Google Shape;127;p15"/>
            <p:cNvSpPr txBox="1"/>
            <p:nvPr/>
          </p:nvSpPr>
          <p:spPr>
            <a:xfrm>
              <a:off x="7582790" y="2133600"/>
              <a:ext cx="11079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residuals</a:t>
              </a:r>
              <a:endParaRPr/>
            </a:p>
          </p:txBody>
        </p:sp>
        <p:sp>
          <p:nvSpPr>
            <p:cNvPr id="128" name="Google Shape;128;p15"/>
            <p:cNvSpPr txBox="1"/>
            <p:nvPr/>
          </p:nvSpPr>
          <p:spPr>
            <a:xfrm>
              <a:off x="8010356" y="3351022"/>
              <a:ext cx="11336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predicted</a:t>
              </a:r>
              <a:endParaRPr/>
            </a:p>
          </p:txBody>
        </p:sp>
        <p:sp>
          <p:nvSpPr>
            <p:cNvPr id="129" name="Google Shape;129;p15"/>
            <p:cNvSpPr txBox="1"/>
            <p:nvPr/>
          </p:nvSpPr>
          <p:spPr>
            <a:xfrm>
              <a:off x="4583643" y="4415068"/>
              <a:ext cx="293157" cy="288733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13041" l="-12499" r="0" t="-21737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30" name="Google Shape;130;p15"/>
            <p:cNvSpPr txBox="1"/>
            <p:nvPr/>
          </p:nvSpPr>
          <p:spPr>
            <a:xfrm>
              <a:off x="7166786" y="3576868"/>
              <a:ext cx="287835" cy="288733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13041" l="-17389" r="-4345" t="-21737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sp>
        <p:nvSpPr>
          <p:cNvPr id="131" name="Google Shape;131;p15"/>
          <p:cNvSpPr txBox="1"/>
          <p:nvPr/>
        </p:nvSpPr>
        <p:spPr>
          <a:xfrm>
            <a:off x="4496739" y="4883177"/>
            <a:ext cx="4238789" cy="1028743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-298" t="-121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4394892" y="5872161"/>
            <a:ext cx="4596708" cy="347403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34480" l="-2202" r="-2201" t="-1379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3" name="Google Shape;133;p15"/>
          <p:cNvSpPr txBox="1"/>
          <p:nvPr/>
        </p:nvSpPr>
        <p:spPr>
          <a:xfrm>
            <a:off x="4395857" y="6281997"/>
            <a:ext cx="2516266" cy="347403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214277" l="-5527" r="-1003" t="-13927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4" name="Google Shape;134;p15"/>
          <p:cNvSpPr txBox="1"/>
          <p:nvPr/>
        </p:nvSpPr>
        <p:spPr>
          <a:xfrm>
            <a:off x="559225" y="4953000"/>
            <a:ext cx="3488455" cy="74751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1666" l="-1811" r="-724" t="-333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5" name="Google Shape;135;p15"/>
          <p:cNvSpPr txBox="1"/>
          <p:nvPr/>
        </p:nvSpPr>
        <p:spPr>
          <a:xfrm>
            <a:off x="1143000" y="5317943"/>
            <a:ext cx="222304" cy="320857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3843" l="-21051" r="-15788" t="-1538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41" name="Google Shape;141;p16"/>
          <p:cNvSpPr txBox="1"/>
          <p:nvPr>
            <p:ph idx="1" type="body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Statistical philosophy for modeling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Assessing model quality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i="1" lang="en-US"/>
              <a:t>R</a:t>
            </a:r>
            <a:r>
              <a:rPr baseline="30000" lang="en-US"/>
              <a:t>2</a:t>
            </a:r>
            <a:r>
              <a:rPr lang="en-US"/>
              <a:t>, Chi-Square, AIC, cross validation</a:t>
            </a:r>
            <a:endParaRPr baseline="30000" i="1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Parameter confidence intervals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Cross validation, bootstrapping</a:t>
            </a:r>
            <a:endParaRPr/>
          </a:p>
        </p:txBody>
      </p:sp>
      <p:sp>
        <p:nvSpPr>
          <p:cNvPr id="142" name="Google Shape;142;p16"/>
          <p:cNvSpPr txBox="1"/>
          <p:nvPr>
            <p:ph idx="12" type="sldNum"/>
          </p:nvPr>
        </p:nvSpPr>
        <p:spPr>
          <a:xfrm>
            <a:off x="7331179" y="6248400"/>
            <a:ext cx="5936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2514600" y="381000"/>
            <a:ext cx="6781800" cy="669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Statistical Philosophy  of Models</a:t>
            </a:r>
            <a:br>
              <a:rPr lang="en-US"/>
            </a:br>
            <a:r>
              <a:rPr i="1" lang="en-US"/>
              <a:t>It’s All About Residuals</a:t>
            </a:r>
            <a:endParaRPr/>
          </a:p>
        </p:txBody>
      </p:sp>
      <p:sp>
        <p:nvSpPr>
          <p:cNvPr id="148" name="Google Shape;148;p17"/>
          <p:cNvSpPr txBox="1"/>
          <p:nvPr>
            <p:ph idx="1" type="body"/>
          </p:nvPr>
        </p:nvSpPr>
        <p:spPr>
          <a:xfrm>
            <a:off x="3437480" y="1752599"/>
            <a:ext cx="5249320" cy="3082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A statistical model is good if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Residuals have small magnitude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Residuals are i.i.d.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Residuals have no pattern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Ideally, residuals are normally distributed</a:t>
            </a:r>
            <a:endParaRPr/>
          </a:p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7331179" y="6248400"/>
            <a:ext cx="5936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0" name="Google Shape;150;p17"/>
          <p:cNvGrpSpPr/>
          <p:nvPr/>
        </p:nvGrpSpPr>
        <p:grpSpPr>
          <a:xfrm>
            <a:off x="292100" y="381000"/>
            <a:ext cx="2451100" cy="1934397"/>
            <a:chOff x="292100" y="381000"/>
            <a:chExt cx="2451100" cy="1934397"/>
          </a:xfrm>
        </p:grpSpPr>
        <p:pic>
          <p:nvPicPr>
            <p:cNvPr id="151" name="Google Shape;151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2100" y="626297"/>
              <a:ext cx="2451100" cy="1689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17"/>
            <p:cNvSpPr txBox="1"/>
            <p:nvPr/>
          </p:nvSpPr>
          <p:spPr>
            <a:xfrm>
              <a:off x="844546" y="381000"/>
              <a:ext cx="16594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Observations</a:t>
              </a:r>
              <a:endParaRPr/>
            </a:p>
          </p:txBody>
        </p:sp>
      </p:grpSp>
      <p:grpSp>
        <p:nvGrpSpPr>
          <p:cNvPr id="153" name="Google Shape;153;p17"/>
          <p:cNvGrpSpPr/>
          <p:nvPr/>
        </p:nvGrpSpPr>
        <p:grpSpPr>
          <a:xfrm>
            <a:off x="279400" y="4465862"/>
            <a:ext cx="2463800" cy="2011138"/>
            <a:chOff x="279400" y="4465862"/>
            <a:chExt cx="2463800" cy="2011138"/>
          </a:xfrm>
        </p:grpSpPr>
        <p:pic>
          <p:nvPicPr>
            <p:cNvPr id="154" name="Google Shape;154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9400" y="4787900"/>
              <a:ext cx="2463800" cy="1689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</p:pic>
        <p:sp>
          <p:nvSpPr>
            <p:cNvPr id="155" name="Google Shape;155;p17"/>
            <p:cNvSpPr txBox="1"/>
            <p:nvPr/>
          </p:nvSpPr>
          <p:spPr>
            <a:xfrm>
              <a:off x="920671" y="4465862"/>
              <a:ext cx="12747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Residuals</a:t>
              </a: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45109" y="2362200"/>
            <a:ext cx="2451100" cy="1988714"/>
            <a:chOff x="345109" y="2362200"/>
            <a:chExt cx="2451100" cy="1988714"/>
          </a:xfrm>
        </p:grpSpPr>
        <p:pic>
          <p:nvPicPr>
            <p:cNvPr id="157" name="Google Shape;157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45109" y="2661814"/>
              <a:ext cx="2451100" cy="1689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17"/>
            <p:cNvSpPr txBox="1"/>
            <p:nvPr/>
          </p:nvSpPr>
          <p:spPr>
            <a:xfrm>
              <a:off x="1132268" y="2362200"/>
              <a:ext cx="8515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609600" y="23622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Assessing Model Quality</a:t>
            </a:r>
            <a:endParaRPr/>
          </a:p>
        </p:txBody>
      </p:sp>
      <p:sp>
        <p:nvSpPr>
          <p:cNvPr id="164" name="Google Shape;164;p18"/>
          <p:cNvSpPr txBox="1"/>
          <p:nvPr>
            <p:ph idx="12" type="sldNum"/>
          </p:nvPr>
        </p:nvSpPr>
        <p:spPr>
          <a:xfrm>
            <a:off x="7696200" y="63246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457200" y="380999"/>
            <a:ext cx="8229600" cy="9905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5312" l="0" r="0" t="-63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304800" y="1447799"/>
            <a:ext cx="4419600" cy="516572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674" l="-2585" r="-344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71" name="Google Shape;171;p19"/>
          <p:cNvSpPr txBox="1"/>
          <p:nvPr>
            <p:ph idx="12" type="sldNum"/>
          </p:nvPr>
        </p:nvSpPr>
        <p:spPr>
          <a:xfrm>
            <a:off x="7331179" y="6248400"/>
            <a:ext cx="5936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72" name="Google Shape;172;p19"/>
          <p:cNvGraphicFramePr/>
          <p:nvPr/>
        </p:nvGraphicFramePr>
        <p:xfrm>
          <a:off x="5029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{E1D86C35-96E0-43DC-B862-F6F609612BB4}</a:tableStyleId>
              </a:tblPr>
              <a:tblGrid>
                <a:gridCol w="1981200"/>
                <a:gridCol w="457200"/>
                <a:gridCol w="609600"/>
                <a:gridCol w="609600"/>
              </a:tblGrid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Considerations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AIC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Residuals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Parameters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Statistical test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Compare models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73" name="Google Shape;17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9322" y="1981200"/>
            <a:ext cx="368300" cy="36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32700" y="1981200"/>
            <a:ext cx="368300" cy="36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83792" y="1981200"/>
            <a:ext cx="423699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10400" y="2438400"/>
            <a:ext cx="423699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0000" y="2379683"/>
            <a:ext cx="368300" cy="36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42300" y="2379683"/>
            <a:ext cx="368300" cy="36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86901" y="2819400"/>
            <a:ext cx="423699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32700" y="2760683"/>
            <a:ext cx="368300" cy="36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10400" y="2819400"/>
            <a:ext cx="423699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53501" y="3200400"/>
            <a:ext cx="423699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86600" y="3217883"/>
            <a:ext cx="368300" cy="36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42300" y="3217883"/>
            <a:ext cx="368300" cy="36351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/>
          <p:nvPr/>
        </p:nvSpPr>
        <p:spPr>
          <a:xfrm>
            <a:off x="5029200" y="1591125"/>
            <a:ext cx="3578400" cy="36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R^2" id="186" name="Google Shape;186;p19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54042" y="1676405"/>
            <a:ext cx="281024" cy="2371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hi^2" id="187" name="Google Shape;187;p19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20012" y="1589852"/>
            <a:ext cx="265176" cy="30704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9"/>
          <p:cNvSpPr txBox="1"/>
          <p:nvPr/>
        </p:nvSpPr>
        <p:spPr>
          <a:xfrm>
            <a:off x="8070775" y="1552750"/>
            <a:ext cx="593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AIC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Cross Validation Summary</a:t>
            </a:r>
            <a:endParaRPr/>
          </a:p>
        </p:txBody>
      </p:sp>
      <p:sp>
        <p:nvSpPr>
          <p:cNvPr id="195" name="Google Shape;195;p20"/>
          <p:cNvSpPr txBox="1"/>
          <p:nvPr>
            <p:ph idx="12" type="sldNum"/>
          </p:nvPr>
        </p:nvSpPr>
        <p:spPr>
          <a:xfrm>
            <a:off x="7696200" y="63246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762000" y="1219200"/>
            <a:ext cx="2971800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Divide full data set into </a:t>
            </a:r>
            <a:r>
              <a:rPr b="1"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Folds</a:t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304800" y="2590800"/>
            <a:ext cx="3657600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Construct </a:t>
            </a:r>
            <a:r>
              <a:rPr b="1"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training data sets and </a:t>
            </a:r>
            <a:r>
              <a:rPr b="1"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test data sets</a:t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457199" y="3962400"/>
            <a:ext cx="3398747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Obtain </a:t>
            </a:r>
            <a:r>
              <a:rPr b="1"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parameter fits and model evaluations</a:t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762000" y="5317435"/>
            <a:ext cx="2971800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 statistics of the evaluations</a:t>
            </a:r>
            <a:endParaRPr/>
          </a:p>
        </p:txBody>
      </p:sp>
      <p:cxnSp>
        <p:nvCxnSpPr>
          <p:cNvPr id="200" name="Google Shape;200;p20"/>
          <p:cNvCxnSpPr/>
          <p:nvPr/>
        </p:nvCxnSpPr>
        <p:spPr>
          <a:xfrm>
            <a:off x="2247900" y="21336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1" name="Google Shape;201;p20"/>
          <p:cNvCxnSpPr/>
          <p:nvPr/>
        </p:nvCxnSpPr>
        <p:spPr>
          <a:xfrm>
            <a:off x="2209800" y="48768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graphicFrame>
        <p:nvGraphicFramePr>
          <p:cNvPr id="202" name="Google Shape;202;p20"/>
          <p:cNvGraphicFramePr/>
          <p:nvPr/>
        </p:nvGraphicFramePr>
        <p:xfrm>
          <a:off x="6024880" y="838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{E1D86C35-96E0-43DC-B862-F6F609612BB4}</a:tableStyleId>
              </a:tblPr>
              <a:tblGrid>
                <a:gridCol w="208275"/>
                <a:gridCol w="208275"/>
                <a:gridCol w="208275"/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203" name="Google Shape;203;p20"/>
          <p:cNvSpPr txBox="1"/>
          <p:nvPr/>
        </p:nvSpPr>
        <p:spPr>
          <a:xfrm>
            <a:off x="5283857" y="1981200"/>
            <a:ext cx="8942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1</a:t>
            </a:r>
            <a:endParaRPr/>
          </a:p>
        </p:txBody>
      </p:sp>
      <p:sp>
        <p:nvSpPr>
          <p:cNvPr id="204" name="Google Shape;204;p20"/>
          <p:cNvSpPr txBox="1"/>
          <p:nvPr/>
        </p:nvSpPr>
        <p:spPr>
          <a:xfrm>
            <a:off x="6218438" y="1981200"/>
            <a:ext cx="8002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1</a:t>
            </a:r>
            <a:endParaRPr/>
          </a:p>
        </p:txBody>
      </p:sp>
      <p:sp>
        <p:nvSpPr>
          <p:cNvPr id="205" name="Google Shape;205;p20"/>
          <p:cNvSpPr txBox="1"/>
          <p:nvPr/>
        </p:nvSpPr>
        <p:spPr>
          <a:xfrm>
            <a:off x="7384164" y="2209800"/>
            <a:ext cx="616836" cy="4659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63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6" name="Google Shape;206;p20"/>
          <p:cNvSpPr txBox="1"/>
          <p:nvPr/>
        </p:nvSpPr>
        <p:spPr>
          <a:xfrm>
            <a:off x="7376928" y="3425718"/>
            <a:ext cx="616836" cy="46666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540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7" name="Google Shape;207;p20"/>
          <p:cNvSpPr txBox="1"/>
          <p:nvPr/>
        </p:nvSpPr>
        <p:spPr>
          <a:xfrm>
            <a:off x="5281868" y="5748913"/>
            <a:ext cx="2673424" cy="74687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1861" l="-189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208" name="Google Shape;208;p20"/>
          <p:cNvCxnSpPr>
            <a:stCxn id="197" idx="2"/>
          </p:cNvCxnSpPr>
          <p:nvPr/>
        </p:nvCxnSpPr>
        <p:spPr>
          <a:xfrm>
            <a:off x="2133600" y="35052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graphicFrame>
        <p:nvGraphicFramePr>
          <p:cNvPr id="209" name="Google Shape;209;p20"/>
          <p:cNvGraphicFramePr/>
          <p:nvPr/>
        </p:nvGraphicFramePr>
        <p:xfrm>
          <a:off x="5207657" y="23520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{E1D86C35-96E0-43DC-B862-F6F609612BB4}</a:tableStyleId>
              </a:tblPr>
              <a:tblGrid>
                <a:gridCol w="208275"/>
                <a:gridCol w="208275"/>
                <a:gridCol w="208275"/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0" name="Google Shape;210;p20"/>
          <p:cNvGraphicFramePr/>
          <p:nvPr/>
        </p:nvGraphicFramePr>
        <p:xfrm>
          <a:off x="6122057" y="2362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{E1D86C35-96E0-43DC-B862-F6F609612BB4}</a:tableStyleId>
              </a:tblPr>
              <a:tblGrid>
                <a:gridCol w="208275"/>
                <a:gridCol w="208275"/>
                <a:gridCol w="208275"/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211" name="Google Shape;211;p20"/>
          <p:cNvSpPr txBox="1"/>
          <p:nvPr/>
        </p:nvSpPr>
        <p:spPr>
          <a:xfrm>
            <a:off x="5283857" y="3206742"/>
            <a:ext cx="8942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2</a:t>
            </a:r>
            <a:endParaRPr/>
          </a:p>
        </p:txBody>
      </p:sp>
      <p:sp>
        <p:nvSpPr>
          <p:cNvPr id="212" name="Google Shape;212;p20"/>
          <p:cNvSpPr txBox="1"/>
          <p:nvPr/>
        </p:nvSpPr>
        <p:spPr>
          <a:xfrm>
            <a:off x="6218438" y="3206742"/>
            <a:ext cx="8002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2</a:t>
            </a:r>
            <a:endParaRPr/>
          </a:p>
        </p:txBody>
      </p:sp>
      <p:graphicFrame>
        <p:nvGraphicFramePr>
          <p:cNvPr id="213" name="Google Shape;213;p20"/>
          <p:cNvGraphicFramePr/>
          <p:nvPr/>
        </p:nvGraphicFramePr>
        <p:xfrm>
          <a:off x="5207657" y="35775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{E1D86C35-96E0-43DC-B862-F6F609612BB4}</a:tableStyleId>
              </a:tblPr>
              <a:tblGrid>
                <a:gridCol w="208275"/>
                <a:gridCol w="208275"/>
                <a:gridCol w="208275"/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4" name="Google Shape;214;p20"/>
          <p:cNvGraphicFramePr/>
          <p:nvPr/>
        </p:nvGraphicFramePr>
        <p:xfrm>
          <a:off x="6122057" y="35877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{E1D86C35-96E0-43DC-B862-F6F609612BB4}</a:tableStyleId>
              </a:tblPr>
              <a:tblGrid>
                <a:gridCol w="208275"/>
                <a:gridCol w="208275"/>
                <a:gridCol w="208275"/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15" name="Google Shape;215;p20"/>
          <p:cNvSpPr txBox="1"/>
          <p:nvPr/>
        </p:nvSpPr>
        <p:spPr>
          <a:xfrm>
            <a:off x="5301592" y="4495800"/>
            <a:ext cx="8942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3</a:t>
            </a:r>
            <a:endParaRPr/>
          </a:p>
        </p:txBody>
      </p:sp>
      <p:sp>
        <p:nvSpPr>
          <p:cNvPr id="216" name="Google Shape;216;p20"/>
          <p:cNvSpPr txBox="1"/>
          <p:nvPr/>
        </p:nvSpPr>
        <p:spPr>
          <a:xfrm>
            <a:off x="6236173" y="4495800"/>
            <a:ext cx="8002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3</a:t>
            </a:r>
            <a:endParaRPr/>
          </a:p>
        </p:txBody>
      </p:sp>
      <p:graphicFrame>
        <p:nvGraphicFramePr>
          <p:cNvPr id="217" name="Google Shape;217;p20"/>
          <p:cNvGraphicFramePr/>
          <p:nvPr/>
        </p:nvGraphicFramePr>
        <p:xfrm>
          <a:off x="5207656" y="487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{E1D86C35-96E0-43DC-B862-F6F609612BB4}</a:tableStyleId>
              </a:tblPr>
              <a:tblGrid>
                <a:gridCol w="208275"/>
                <a:gridCol w="208275"/>
                <a:gridCol w="208275"/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8" name="Google Shape;218;p20"/>
          <p:cNvGraphicFramePr/>
          <p:nvPr/>
        </p:nvGraphicFramePr>
        <p:xfrm>
          <a:off x="6139792" y="487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{E1D86C35-96E0-43DC-B862-F6F609612BB4}</a:tableStyleId>
              </a:tblPr>
              <a:tblGrid>
                <a:gridCol w="208275"/>
                <a:gridCol w="208275"/>
                <a:gridCol w="208275"/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219" name="Google Shape;219;p20"/>
          <p:cNvSpPr txBox="1"/>
          <p:nvPr/>
        </p:nvSpPr>
        <p:spPr>
          <a:xfrm>
            <a:off x="7384164" y="4721823"/>
            <a:ext cx="616836" cy="46852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70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220" name="Google Shape;220;p20"/>
          <p:cNvCxnSpPr/>
          <p:nvPr/>
        </p:nvCxnSpPr>
        <p:spPr>
          <a:xfrm>
            <a:off x="7036457" y="2442780"/>
            <a:ext cx="449963" cy="1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1" name="Google Shape;221;p20"/>
          <p:cNvCxnSpPr/>
          <p:nvPr/>
        </p:nvCxnSpPr>
        <p:spPr>
          <a:xfrm>
            <a:off x="7036457" y="3659051"/>
            <a:ext cx="44272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2" name="Google Shape;222;p20"/>
          <p:cNvCxnSpPr/>
          <p:nvPr/>
        </p:nvCxnSpPr>
        <p:spPr>
          <a:xfrm>
            <a:off x="7018722" y="4956086"/>
            <a:ext cx="467698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3" name="Google Shape;223;p20"/>
          <p:cNvCxnSpPr/>
          <p:nvPr/>
        </p:nvCxnSpPr>
        <p:spPr>
          <a:xfrm>
            <a:off x="4267200" y="1198880"/>
            <a:ext cx="0" cy="512572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graphicFrame>
        <p:nvGraphicFramePr>
          <p:cNvPr id="224" name="Google Shape;224;p20"/>
          <p:cNvGraphicFramePr/>
          <p:nvPr/>
        </p:nvGraphicFramePr>
        <p:xfrm>
          <a:off x="4572000" y="838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{E1D86C35-96E0-43DC-B862-F6F609612BB4}</a:tableStyleId>
              </a:tblPr>
              <a:tblGrid>
                <a:gridCol w="208275"/>
                <a:gridCol w="208275"/>
                <a:gridCol w="208275"/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sp>
        <p:nvSpPr>
          <p:cNvPr id="225" name="Google Shape;225;p20"/>
          <p:cNvSpPr/>
          <p:nvPr/>
        </p:nvSpPr>
        <p:spPr>
          <a:xfrm>
            <a:off x="5560155" y="1087120"/>
            <a:ext cx="307245" cy="13208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0"/>
          <p:cNvSpPr txBox="1"/>
          <p:nvPr/>
        </p:nvSpPr>
        <p:spPr>
          <a:xfrm>
            <a:off x="5281868" y="1544140"/>
            <a:ext cx="6848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grpSp>
        <p:nvGrpSpPr>
          <p:cNvPr id="227" name="Google Shape;227;p20"/>
          <p:cNvGrpSpPr/>
          <p:nvPr/>
        </p:nvGrpSpPr>
        <p:grpSpPr>
          <a:xfrm>
            <a:off x="4598056" y="2256495"/>
            <a:ext cx="735944" cy="3077505"/>
            <a:chOff x="4598056" y="2256495"/>
            <a:chExt cx="735944" cy="3077505"/>
          </a:xfrm>
        </p:grpSpPr>
        <p:sp>
          <p:nvSpPr>
            <p:cNvPr id="228" name="Google Shape;228;p20"/>
            <p:cNvSpPr txBox="1"/>
            <p:nvPr/>
          </p:nvSpPr>
          <p:spPr>
            <a:xfrm>
              <a:off x="4598056" y="2454403"/>
              <a:ext cx="431144" cy="28879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4166" l="-8569" r="-8569" t="-16666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229" name="Google Shape;229;p20"/>
            <p:cNvSpPr txBox="1"/>
            <p:nvPr/>
          </p:nvSpPr>
          <p:spPr>
            <a:xfrm>
              <a:off x="4945155" y="2256495"/>
              <a:ext cx="32252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/>
            </a:p>
          </p:txBody>
        </p:sp>
        <p:sp>
          <p:nvSpPr>
            <p:cNvPr id="230" name="Google Shape;230;p20"/>
            <p:cNvSpPr txBox="1"/>
            <p:nvPr/>
          </p:nvSpPr>
          <p:spPr>
            <a:xfrm>
              <a:off x="4648200" y="3651733"/>
              <a:ext cx="431144" cy="288797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9089" l="-8569" r="-8569" t="-2727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231" name="Google Shape;231;p20"/>
            <p:cNvSpPr txBox="1"/>
            <p:nvPr/>
          </p:nvSpPr>
          <p:spPr>
            <a:xfrm>
              <a:off x="4995299" y="3453825"/>
              <a:ext cx="32252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/>
            </a:p>
          </p:txBody>
        </p:sp>
        <p:sp>
          <p:nvSpPr>
            <p:cNvPr id="232" name="Google Shape;232;p20"/>
            <p:cNvSpPr txBox="1"/>
            <p:nvPr/>
          </p:nvSpPr>
          <p:spPr>
            <a:xfrm>
              <a:off x="4664377" y="4947133"/>
              <a:ext cx="431144" cy="288797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4347" l="-8569" r="-8569" t="-21738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233" name="Google Shape;233;p20"/>
            <p:cNvSpPr txBox="1"/>
            <p:nvPr/>
          </p:nvSpPr>
          <p:spPr>
            <a:xfrm>
              <a:off x="5011476" y="4749225"/>
              <a:ext cx="32252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Choosing Folds</a:t>
            </a:r>
            <a:br>
              <a:rPr lang="en-US"/>
            </a:br>
            <a:r>
              <a:rPr i="1" lang="en-US">
                <a:solidFill>
                  <a:srgbClr val="FF0000"/>
                </a:solidFill>
              </a:rPr>
              <a:t>Choose Wisely</a:t>
            </a:r>
            <a:endParaRPr/>
          </a:p>
        </p:txBody>
      </p:sp>
      <p:sp>
        <p:nvSpPr>
          <p:cNvPr id="239" name="Google Shape;239;p21"/>
          <p:cNvSpPr txBox="1"/>
          <p:nvPr>
            <p:ph idx="12" type="sldNum"/>
          </p:nvPr>
        </p:nvSpPr>
        <p:spPr>
          <a:xfrm>
            <a:off x="7696200" y="63246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0" name="Google Shape;24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072" y="1828800"/>
            <a:ext cx="3902676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4124" y="1981200"/>
            <a:ext cx="3902676" cy="266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21"/>
          <p:cNvGrpSpPr/>
          <p:nvPr/>
        </p:nvGrpSpPr>
        <p:grpSpPr>
          <a:xfrm>
            <a:off x="1143000" y="1828800"/>
            <a:ext cx="3429000" cy="2667000"/>
            <a:chOff x="1143000" y="1828800"/>
            <a:chExt cx="3429000" cy="2667000"/>
          </a:xfrm>
        </p:grpSpPr>
        <p:sp>
          <p:nvSpPr>
            <p:cNvPr id="243" name="Google Shape;243;p21"/>
            <p:cNvSpPr/>
            <p:nvPr/>
          </p:nvSpPr>
          <p:spPr>
            <a:xfrm>
              <a:off x="1143000" y="1828800"/>
              <a:ext cx="1143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2286000" y="1828800"/>
              <a:ext cx="1143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cap="flat" cmpd="sng" w="381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3429000" y="1828800"/>
              <a:ext cx="1143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21"/>
          <p:cNvGrpSpPr/>
          <p:nvPr/>
        </p:nvGrpSpPr>
        <p:grpSpPr>
          <a:xfrm>
            <a:off x="5257800" y="1828800"/>
            <a:ext cx="3429000" cy="2667000"/>
            <a:chOff x="5257800" y="1828800"/>
            <a:chExt cx="3429000" cy="2667000"/>
          </a:xfrm>
        </p:grpSpPr>
        <p:sp>
          <p:nvSpPr>
            <p:cNvPr id="247" name="Google Shape;247;p21"/>
            <p:cNvSpPr/>
            <p:nvPr/>
          </p:nvSpPr>
          <p:spPr>
            <a:xfrm>
              <a:off x="5257800" y="1828800"/>
              <a:ext cx="381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5638800" y="1828800"/>
              <a:ext cx="381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cap="flat" cmpd="sng" w="381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6019800" y="1828800"/>
              <a:ext cx="381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6400800" y="1828800"/>
              <a:ext cx="381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6781800" y="1828800"/>
              <a:ext cx="381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cap="flat" cmpd="sng" w="381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7162800" y="1828800"/>
              <a:ext cx="381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7543800" y="1828800"/>
              <a:ext cx="381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7924800" y="1828800"/>
              <a:ext cx="381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cap="flat" cmpd="sng" w="381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8305800" y="1828800"/>
              <a:ext cx="381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21"/>
          <p:cNvSpPr txBox="1"/>
          <p:nvPr/>
        </p:nvSpPr>
        <p:spPr>
          <a:xfrm>
            <a:off x="914489" y="4800600"/>
            <a:ext cx="426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Folds have very different </a:t>
            </a:r>
            <a:r>
              <a:rPr lang="en-US" sz="1800">
                <a:solidFill>
                  <a:schemeClr val="dk1"/>
                </a:solidFill>
              </a:rPr>
              <a:t>dynamics</a:t>
            </a:r>
            <a:endParaRPr/>
          </a:p>
        </p:txBody>
      </p:sp>
      <p:sp>
        <p:nvSpPr>
          <p:cNvPr id="257" name="Google Shape;257;p21"/>
          <p:cNvSpPr txBox="1"/>
          <p:nvPr/>
        </p:nvSpPr>
        <p:spPr>
          <a:xfrm>
            <a:off x="5105444" y="4800600"/>
            <a:ext cx="365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Folds have similar </a:t>
            </a:r>
            <a:r>
              <a:rPr lang="en-US" sz="1800">
                <a:solidFill>
                  <a:schemeClr val="dk1"/>
                </a:solidFill>
              </a:rPr>
              <a:t>dynamics</a:t>
            </a:r>
            <a:endParaRPr/>
          </a:p>
        </p:txBody>
      </p:sp>
      <p:sp>
        <p:nvSpPr>
          <p:cNvPr id="258" name="Google Shape;258;p21"/>
          <p:cNvSpPr txBox="1"/>
          <p:nvPr/>
        </p:nvSpPr>
        <p:spPr>
          <a:xfrm>
            <a:off x="1524000" y="777419"/>
            <a:ext cx="1371600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