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Encode Sans Condensed Thin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84A354-D9E3-495A-ADCC-CCC4445DDEA2}">
  <a:tblStyle styleId="{A784A354-D9E3-495A-ADCC-CCC4445DD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ncodeSansCondensedThin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EncodeSansCondensedThin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4ca351a5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e4ca351a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e4ca351a5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 flipH="1" rot="10800000">
            <a:off x="8167688" y="6348413"/>
            <a:ext cx="585787" cy="396875"/>
          </a:xfrm>
          <a:prstGeom prst="trapezoid">
            <a:avLst>
              <a:gd fmla="val 25000" name="adj"/>
            </a:avLst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_W-Logo_RGB.png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6543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89" name="Google Shape;8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354234"/>
            <a:ext cx="2540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8" y="4006085"/>
            <a:ext cx="2284300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type="title"/>
          </p:nvPr>
        </p:nvSpPr>
        <p:spPr>
          <a:xfrm>
            <a:off x="671757" y="11798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b="1" i="0" sz="5000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7" name="Google Shape;37;p4"/>
            <p:cNvSpPr/>
            <p:nvPr/>
          </p:nvSpPr>
          <p:spPr>
            <a:xfrm flipH="1" rot="10800000">
              <a:off x="8045450" y="6222997"/>
              <a:ext cx="733146" cy="494505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W_W-Logo_RGB.png" id="38" name="Google Shape;3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7467600" y="62642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400800" y="6324600"/>
            <a:ext cx="1609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" name="Google Shape;11;p1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1"/>
            <p:cNvSpPr/>
            <p:nvPr/>
          </p:nvSpPr>
          <p:spPr>
            <a:xfrm flipH="1" rot="10800000">
              <a:off x="8045450" y="6222997"/>
              <a:ext cx="733146" cy="494505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W_W-Logo_RGB.png"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flat" cmpd="sng" w="22225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9.png"/><Relationship Id="rId13" Type="http://schemas.openxmlformats.org/officeDocument/2006/relationships/image" Target="../media/image29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Relationship Id="rId14" Type="http://schemas.openxmlformats.org/officeDocument/2006/relationships/image" Target="../media/image30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Relationship Id="rId7" Type="http://schemas.openxmlformats.org/officeDocument/2006/relationships/image" Target="../media/image41.png"/><Relationship Id="rId8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9" Type="http://schemas.openxmlformats.org/officeDocument/2006/relationships/image" Target="../media/image38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Relationship Id="rId7" Type="http://schemas.openxmlformats.org/officeDocument/2006/relationships/image" Target="../media/image33.png"/><Relationship Id="rId8" Type="http://schemas.openxmlformats.org/officeDocument/2006/relationships/image" Target="../media/image3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99" name="Google Shape;99;p14"/>
          <p:cNvPicPr preferRelativeResize="0"/>
          <p:nvPr/>
        </p:nvPicPr>
        <p:blipFill rotWithShape="1">
          <a:blip r:embed="rId3">
            <a:alphaModFix amt="85000"/>
          </a:blip>
          <a:srcRect b="35275" l="0" r="0" t="0"/>
          <a:stretch/>
        </p:blipFill>
        <p:spPr>
          <a:xfrm>
            <a:off x="4985426" y="5928416"/>
            <a:ext cx="53502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>
            <p:ph type="title"/>
          </p:nvPr>
        </p:nvSpPr>
        <p:spPr>
          <a:xfrm>
            <a:off x="671756" y="214057"/>
            <a:ext cx="81204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/>
              <a:t>Modeling With Uncertainty</a:t>
            </a:r>
            <a:r>
              <a:rPr lang="en-US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i="1" lang="en-US"/>
              <a:t>Overview</a:t>
            </a:r>
            <a:endParaRPr i="1"/>
          </a:p>
        </p:txBody>
      </p:sp>
      <p:sp>
        <p:nvSpPr>
          <p:cNvPr id="101" name="Google Shape;101;p14"/>
          <p:cNvSpPr txBox="1"/>
          <p:nvPr/>
        </p:nvSpPr>
        <p:spPr>
          <a:xfrm>
            <a:off x="1700320" y="4200848"/>
            <a:ext cx="6201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b="0" baseline="30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0320" y="5939821"/>
            <a:ext cx="1556325" cy="257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creen&#10;&#10;Description automatically generated" id="103" name="Google Shape;10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1587" y="5930993"/>
            <a:ext cx="1629341" cy="26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Support for Cross Validation</a:t>
            </a:r>
            <a:endParaRPr/>
          </a:p>
        </p:txBody>
      </p:sp>
      <p:sp>
        <p:nvSpPr>
          <p:cNvPr id="274" name="Google Shape;274;p23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228600" y="1295400"/>
            <a:ext cx="89154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sklearn.model_selection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train_test_split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datasets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E84B5"/>
                </a:solidFill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svm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X, y </a:t>
            </a:r>
            <a:r>
              <a:rPr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datasets</a:t>
            </a:r>
            <a:r>
              <a:rPr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load_iris(return_X_y</a:t>
            </a:r>
            <a:r>
              <a:rPr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2000">
                <a:solidFill>
                  <a:srgbClr val="00702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X_train, X_test, y_train, y_test </a:t>
            </a:r>
            <a:r>
              <a:rPr lang="en-US" sz="20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train_test_split(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 y, test_size=0.4)</a:t>
            </a:r>
            <a:r>
              <a:rPr lang="en-US" sz="20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76" name="Google Shape;276;p23"/>
          <p:cNvSpPr txBox="1"/>
          <p:nvPr/>
        </p:nvSpPr>
        <p:spPr>
          <a:xfrm>
            <a:off x="838200" y="4038600"/>
            <a:ext cx="70948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be careful because folds are chosen randomly.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 For Fitting With Uncertainty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&#10;&#10;Description automatically generated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1524000"/>
            <a:ext cx="5524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 Optimization Summary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1238136" y="838200"/>
            <a:ext cx="17043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5029200" y="838200"/>
            <a:ext cx="26452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Linear Model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838200" y="1295400"/>
            <a:ext cx="2940036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04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5029200" y="1397758"/>
            <a:ext cx="3014736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2854" l="-210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04800" y="1828800"/>
            <a:ext cx="16946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304800" y="2619346"/>
            <a:ext cx="26372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Explanatory variables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304800" y="3409890"/>
            <a:ext cx="36744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(random variable) – i.i.d.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304800" y="3014619"/>
            <a:ext cx="1750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304800" y="2224073"/>
            <a:ext cx="883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cxnSp>
        <p:nvCxnSpPr>
          <p:cNvPr id="126" name="Google Shape;126;p16"/>
          <p:cNvCxnSpPr>
            <a:stCxn id="123" idx="3"/>
            <a:endCxn id="119" idx="3"/>
          </p:cNvCxnSpPr>
          <p:nvPr/>
        </p:nvCxnSpPr>
        <p:spPr>
          <a:xfrm rot="10800000">
            <a:off x="3778204" y="1557045"/>
            <a:ext cx="201000" cy="2052900"/>
          </a:xfrm>
          <a:prstGeom prst="bentConnector3">
            <a:avLst>
              <a:gd fmla="val -113731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7" name="Google Shape;127;p16"/>
          <p:cNvCxnSpPr/>
          <p:nvPr/>
        </p:nvCxnSpPr>
        <p:spPr>
          <a:xfrm flipH="1" rot="5400000">
            <a:off x="2043930" y="1975832"/>
            <a:ext cx="895800" cy="581100"/>
          </a:xfrm>
          <a:prstGeom prst="bentConnector3">
            <a:avLst>
              <a:gd fmla="val 49992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8" name="Google Shape;128;p16"/>
          <p:cNvCxnSpPr/>
          <p:nvPr/>
        </p:nvCxnSpPr>
        <p:spPr>
          <a:xfrm flipH="1" rot="10800000">
            <a:off x="633046" y="1633700"/>
            <a:ext cx="317400" cy="275700"/>
          </a:xfrm>
          <a:prstGeom prst="bentConnector3">
            <a:avLst>
              <a:gd fmla="val 49985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6"/>
          <p:cNvCxnSpPr>
            <a:stCxn id="125" idx="3"/>
          </p:cNvCxnSpPr>
          <p:nvPr/>
        </p:nvCxnSpPr>
        <p:spPr>
          <a:xfrm>
            <a:off x="1188375" y="2424128"/>
            <a:ext cx="9537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6"/>
          <p:cNvCxnSpPr/>
          <p:nvPr/>
        </p:nvCxnSpPr>
        <p:spPr>
          <a:xfrm rot="10800000">
            <a:off x="1905000" y="1818620"/>
            <a:ext cx="237002" cy="60550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1" name="Google Shape;131;p16"/>
          <p:cNvCxnSpPr/>
          <p:nvPr/>
        </p:nvCxnSpPr>
        <p:spPr>
          <a:xfrm>
            <a:off x="2201310" y="3214674"/>
            <a:ext cx="1463165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2" name="Google Shape;132;p16"/>
          <p:cNvCxnSpPr/>
          <p:nvPr/>
        </p:nvCxnSpPr>
        <p:spPr>
          <a:xfrm rot="10800000">
            <a:off x="2667000" y="1676400"/>
            <a:ext cx="997475" cy="153827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133" name="Google Shape;133;p16"/>
          <p:cNvGrpSpPr/>
          <p:nvPr/>
        </p:nvGrpSpPr>
        <p:grpSpPr>
          <a:xfrm>
            <a:off x="4583643" y="1968643"/>
            <a:ext cx="4560357" cy="2984357"/>
            <a:chOff x="4583643" y="2133600"/>
            <a:chExt cx="4560357" cy="2984357"/>
          </a:xfrm>
        </p:grpSpPr>
        <p:pic>
          <p:nvPicPr>
            <p:cNvPr descr="Linear regression" id="134" name="Google Shape;134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61203" y="2478177"/>
              <a:ext cx="3360728" cy="26397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6"/>
            <p:cNvSpPr txBox="1"/>
            <p:nvPr/>
          </p:nvSpPr>
          <p:spPr>
            <a:xfrm>
              <a:off x="7897483" y="3083121"/>
              <a:ext cx="305917" cy="43088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22855" l="-23998" r="-19996" t="-14282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7945807" y="2544692"/>
              <a:ext cx="381963" cy="43088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7141" l="-6451" r="-322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7582790" y="2133600"/>
              <a:ext cx="1107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residuals</a:t>
              </a:r>
              <a:endParaRPr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8010356" y="3351022"/>
              <a:ext cx="11336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predicted</a:t>
              </a:r>
              <a:endParaRPr/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4583643" y="4415068"/>
              <a:ext cx="293157" cy="28873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3041" l="-12499" r="0" t="-21737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7166786" y="3576868"/>
              <a:ext cx="287835" cy="28873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3041" l="-17389" r="-4345" t="-21737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  <p:sp>
        <p:nvSpPr>
          <p:cNvPr id="141" name="Google Shape;141;p16"/>
          <p:cNvSpPr txBox="1"/>
          <p:nvPr/>
        </p:nvSpPr>
        <p:spPr>
          <a:xfrm>
            <a:off x="4496739" y="4883177"/>
            <a:ext cx="4238789" cy="102874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298" t="-12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4394892" y="5872161"/>
            <a:ext cx="4596708" cy="34740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34480" l="-2202" r="-2201" t="-1379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4395857" y="6281997"/>
            <a:ext cx="2516266" cy="34740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14277" l="-5527" r="-1003" t="-13927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559225" y="4953000"/>
            <a:ext cx="3488455" cy="74751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1666" l="-1811" r="-724" t="-33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1143000" y="5317943"/>
            <a:ext cx="222304" cy="32085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3843" l="-21051" r="-15788" t="-1538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Statistical philosophy for modeling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Assessing model quality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i="1" lang="en-US"/>
              <a:t>R</a:t>
            </a:r>
            <a:r>
              <a:rPr baseline="30000" lang="en-US"/>
              <a:t>2</a:t>
            </a:r>
            <a:r>
              <a:rPr lang="en-US"/>
              <a:t>, Chi-Square, AIC, cross validation</a:t>
            </a:r>
            <a:endParaRPr baseline="30000" i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Parameter confidence intervals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Cross validation, bootstrapping</a:t>
            </a:r>
            <a:endParaRPr/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2514600" y="381000"/>
            <a:ext cx="6781800" cy="669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Philosophy  of Models</a:t>
            </a:r>
            <a:br>
              <a:rPr lang="en-US"/>
            </a:br>
            <a:r>
              <a:rPr i="1" lang="en-US"/>
              <a:t>It’s All About Residuals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437480" y="1752599"/>
            <a:ext cx="5249320" cy="3082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 statistical model is good if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Residuals have small magnitude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Residuals are i.i.d.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Residuals have no pattern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Ideally, residuals are normally distributed</a:t>
            </a:r>
            <a:endParaRPr/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0" name="Google Shape;160;p18"/>
          <p:cNvGrpSpPr/>
          <p:nvPr/>
        </p:nvGrpSpPr>
        <p:grpSpPr>
          <a:xfrm>
            <a:off x="292100" y="381000"/>
            <a:ext cx="2451100" cy="1934397"/>
            <a:chOff x="292100" y="381000"/>
            <a:chExt cx="2451100" cy="1934397"/>
          </a:xfrm>
        </p:grpSpPr>
        <p:pic>
          <p:nvPicPr>
            <p:cNvPr id="161" name="Google Shape;16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2100" y="626297"/>
              <a:ext cx="2451100" cy="1689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8"/>
            <p:cNvSpPr txBox="1"/>
            <p:nvPr/>
          </p:nvSpPr>
          <p:spPr>
            <a:xfrm>
              <a:off x="844546" y="381000"/>
              <a:ext cx="16594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Observations</a:t>
              </a:r>
              <a:endParaRPr/>
            </a:p>
          </p:txBody>
        </p:sp>
      </p:grpSp>
      <p:grpSp>
        <p:nvGrpSpPr>
          <p:cNvPr id="163" name="Google Shape;163;p18"/>
          <p:cNvGrpSpPr/>
          <p:nvPr/>
        </p:nvGrpSpPr>
        <p:grpSpPr>
          <a:xfrm>
            <a:off x="279400" y="4465862"/>
            <a:ext cx="2463800" cy="2011138"/>
            <a:chOff x="279400" y="4465862"/>
            <a:chExt cx="2463800" cy="2011138"/>
          </a:xfrm>
        </p:grpSpPr>
        <p:pic>
          <p:nvPicPr>
            <p:cNvPr id="164" name="Google Shape;16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9400" y="4787900"/>
              <a:ext cx="2463800" cy="168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  <p:sp>
          <p:nvSpPr>
            <p:cNvPr id="165" name="Google Shape;165;p18"/>
            <p:cNvSpPr txBox="1"/>
            <p:nvPr/>
          </p:nvSpPr>
          <p:spPr>
            <a:xfrm>
              <a:off x="920671" y="4465862"/>
              <a:ext cx="12747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Residuals</a:t>
              </a:r>
              <a:endParaRPr/>
            </a:p>
          </p:txBody>
        </p:sp>
      </p:grpSp>
      <p:grpSp>
        <p:nvGrpSpPr>
          <p:cNvPr id="166" name="Google Shape;166;p18"/>
          <p:cNvGrpSpPr/>
          <p:nvPr/>
        </p:nvGrpSpPr>
        <p:grpSpPr>
          <a:xfrm>
            <a:off x="345109" y="2362200"/>
            <a:ext cx="2451100" cy="1988714"/>
            <a:chOff x="345109" y="2362200"/>
            <a:chExt cx="2451100" cy="1988714"/>
          </a:xfrm>
        </p:grpSpPr>
        <p:pic>
          <p:nvPicPr>
            <p:cNvPr id="167" name="Google Shape;167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5109" y="2661814"/>
              <a:ext cx="2451100" cy="1689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8"/>
            <p:cNvSpPr txBox="1"/>
            <p:nvPr/>
          </p:nvSpPr>
          <p:spPr>
            <a:xfrm>
              <a:off x="1132268" y="2362200"/>
              <a:ext cx="8515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609600" y="2362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Assessing Model Quality</a:t>
            </a:r>
            <a:endParaRPr/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457200" y="380999"/>
            <a:ext cx="8229600" cy="990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312" l="0" r="0" t="-63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304800" y="1447799"/>
            <a:ext cx="4419600" cy="51657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674" l="-2585" r="-344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7331179" y="6248400"/>
            <a:ext cx="5936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2" name="Google Shape;182;p20"/>
          <p:cNvGraphicFramePr/>
          <p:nvPr/>
        </p:nvGraphicFramePr>
        <p:xfrm>
          <a:off x="5029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{A784A354-D9E3-495A-ADCC-CCC4445DDEA2}</a:tableStyleId>
              </a:tblPr>
              <a:tblGrid>
                <a:gridCol w="1981200"/>
                <a:gridCol w="457200"/>
                <a:gridCol w="609600"/>
                <a:gridCol w="609600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Considerations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AIC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Residuals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Parameters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Statistical test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Compare models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83" name="Google Shape;18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9322" y="1981200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2700" y="1981200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3792" y="19812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400" y="2438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0" y="2379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2300" y="2379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86901" y="2819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2700" y="27606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400" y="2819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53501" y="3200400"/>
            <a:ext cx="42369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6600" y="3217883"/>
            <a:ext cx="368300" cy="36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2300" y="3217883"/>
            <a:ext cx="368300" cy="36351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/>
          <p:nvPr/>
        </p:nvSpPr>
        <p:spPr>
          <a:xfrm>
            <a:off x="5029200" y="1591125"/>
            <a:ext cx="3578400" cy="36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^2" id="196" name="Google Shape;196;p2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4042" y="1676405"/>
            <a:ext cx="281024" cy="237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chi^2" id="197" name="Google Shape;197;p20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0012" y="1589852"/>
            <a:ext cx="265176" cy="30704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8070775" y="1552750"/>
            <a:ext cx="59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AIC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 Validation Summary</a:t>
            </a:r>
            <a:endParaRPr/>
          </a:p>
        </p:txBody>
      </p: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Divide full data set into </a:t>
            </a:r>
            <a:r>
              <a:rPr b="1"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Folds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 </a:t>
            </a:r>
            <a:r>
              <a:rPr b="1"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training data sets and </a:t>
            </a:r>
            <a:r>
              <a:rPr b="1"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test data sets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457199" y="3962400"/>
            <a:ext cx="3398747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>
              <a:rPr b="1"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parameter fits and model evaluations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 statistics of the evaluations</a:t>
            </a:r>
            <a:endParaRPr/>
          </a:p>
        </p:txBody>
      </p:sp>
      <p:cxnSp>
        <p:nvCxnSpPr>
          <p:cNvPr id="210" name="Google Shape;210;p21"/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21"/>
          <p:cNvCxnSpPr/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212" name="Google Shape;212;p21"/>
          <p:cNvGraphicFramePr/>
          <p:nvPr/>
        </p:nvGraphicFramePr>
        <p:xfrm>
          <a:off x="6024880" y="83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{A784A354-D9E3-495A-ADCC-CCC4445DDEA2}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13" name="Google Shape;213;p21"/>
          <p:cNvSpPr txBox="1"/>
          <p:nvPr/>
        </p:nvSpPr>
        <p:spPr>
          <a:xfrm>
            <a:off x="5283857" y="19812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1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6218438" y="1981200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1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7384164" y="2209800"/>
            <a:ext cx="616836" cy="4659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7376928" y="3425718"/>
            <a:ext cx="616836" cy="466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40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5281868" y="5748913"/>
            <a:ext cx="2673424" cy="746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861" l="-189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18" name="Google Shape;218;p21"/>
          <p:cNvCxnSpPr>
            <a:stCxn id="207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219" name="Google Shape;219;p21"/>
          <p:cNvGraphicFramePr/>
          <p:nvPr/>
        </p:nvGraphicFramePr>
        <p:xfrm>
          <a:off x="5207657" y="2352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{A784A354-D9E3-495A-ADCC-CCC4445DDEA2}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Google Shape;220;p21"/>
          <p:cNvGraphicFramePr/>
          <p:nvPr/>
        </p:nvGraphicFramePr>
        <p:xfrm>
          <a:off x="6122057" y="2362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{A784A354-D9E3-495A-ADCC-CCC4445DDEA2}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21"/>
          <p:cNvSpPr txBox="1"/>
          <p:nvPr/>
        </p:nvSpPr>
        <p:spPr>
          <a:xfrm>
            <a:off x="5283857" y="3206742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2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6218438" y="3206742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2</a:t>
            </a:r>
            <a:endParaRPr/>
          </a:p>
        </p:txBody>
      </p:sp>
      <p:graphicFrame>
        <p:nvGraphicFramePr>
          <p:cNvPr id="223" name="Google Shape;223;p21"/>
          <p:cNvGraphicFramePr/>
          <p:nvPr/>
        </p:nvGraphicFramePr>
        <p:xfrm>
          <a:off x="5207657" y="35775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{A784A354-D9E3-495A-ADCC-CCC4445DDEA2}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Google Shape;224;p21"/>
          <p:cNvGraphicFramePr/>
          <p:nvPr/>
        </p:nvGraphicFramePr>
        <p:xfrm>
          <a:off x="6122057" y="35877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{A784A354-D9E3-495A-ADCC-CCC4445DDEA2}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1"/>
          <p:cNvSpPr txBox="1"/>
          <p:nvPr/>
        </p:nvSpPr>
        <p:spPr>
          <a:xfrm>
            <a:off x="5301592" y="44958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3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6236173" y="4495800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3</a:t>
            </a:r>
            <a:endParaRPr/>
          </a:p>
        </p:txBody>
      </p:sp>
      <p:graphicFrame>
        <p:nvGraphicFramePr>
          <p:cNvPr id="227" name="Google Shape;227;p21"/>
          <p:cNvGraphicFramePr/>
          <p:nvPr/>
        </p:nvGraphicFramePr>
        <p:xfrm>
          <a:off x="5207656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{A784A354-D9E3-495A-ADCC-CCC4445DDEA2}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Google Shape;228;p21"/>
          <p:cNvGraphicFramePr/>
          <p:nvPr/>
        </p:nvGraphicFramePr>
        <p:xfrm>
          <a:off x="6139792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{A784A354-D9E3-495A-ADCC-CCC4445DDEA2}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21"/>
          <p:cNvSpPr txBox="1"/>
          <p:nvPr/>
        </p:nvSpPr>
        <p:spPr>
          <a:xfrm>
            <a:off x="7384164" y="4721823"/>
            <a:ext cx="616836" cy="46852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0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30" name="Google Shape;230;p21"/>
          <p:cNvCxnSpPr/>
          <p:nvPr/>
        </p:nvCxnSpPr>
        <p:spPr>
          <a:xfrm>
            <a:off x="7036457" y="2442780"/>
            <a:ext cx="449963" cy="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1"/>
          <p:cNvCxnSpPr/>
          <p:nvPr/>
        </p:nvCxnSpPr>
        <p:spPr>
          <a:xfrm>
            <a:off x="7036457" y="3659051"/>
            <a:ext cx="44272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2" name="Google Shape;232;p21"/>
          <p:cNvCxnSpPr/>
          <p:nvPr/>
        </p:nvCxnSpPr>
        <p:spPr>
          <a:xfrm>
            <a:off x="7018722" y="4956086"/>
            <a:ext cx="467698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3" name="Google Shape;233;p21"/>
          <p:cNvCxnSpPr/>
          <p:nvPr/>
        </p:nvCxnSpPr>
        <p:spPr>
          <a:xfrm>
            <a:off x="4267200" y="1198880"/>
            <a:ext cx="0" cy="512572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234" name="Google Shape;234;p21"/>
          <p:cNvGraphicFramePr/>
          <p:nvPr/>
        </p:nvGraphicFramePr>
        <p:xfrm>
          <a:off x="4572000" y="83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{A784A354-D9E3-495A-ADCC-CCC4445DDEA2}</a:tableStyleId>
              </a:tblPr>
              <a:tblGrid>
                <a:gridCol w="208275"/>
                <a:gridCol w="208275"/>
                <a:gridCol w="208275"/>
                <a:gridCol w="208275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21"/>
          <p:cNvSpPr/>
          <p:nvPr/>
        </p:nvSpPr>
        <p:spPr>
          <a:xfrm>
            <a:off x="5560155" y="1087120"/>
            <a:ext cx="307245" cy="1320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5281868" y="1544140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grpSp>
        <p:nvGrpSpPr>
          <p:cNvPr id="237" name="Google Shape;237;p21"/>
          <p:cNvGrpSpPr/>
          <p:nvPr/>
        </p:nvGrpSpPr>
        <p:grpSpPr>
          <a:xfrm>
            <a:off x="4598056" y="2256495"/>
            <a:ext cx="735944" cy="3077505"/>
            <a:chOff x="4598056" y="2256495"/>
            <a:chExt cx="735944" cy="3077505"/>
          </a:xfrm>
        </p:grpSpPr>
        <p:sp>
          <p:nvSpPr>
            <p:cNvPr id="238" name="Google Shape;238;p21"/>
            <p:cNvSpPr txBox="1"/>
            <p:nvPr/>
          </p:nvSpPr>
          <p:spPr>
            <a:xfrm>
              <a:off x="4598056" y="2454403"/>
              <a:ext cx="431144" cy="2887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4166" l="-8569" r="-8569" t="-1666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4945155" y="225649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4648200" y="3651733"/>
              <a:ext cx="431144" cy="28879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9089" l="-8569" r="-8569" t="-2727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41" name="Google Shape;241;p21"/>
            <p:cNvSpPr txBox="1"/>
            <p:nvPr/>
          </p:nvSpPr>
          <p:spPr>
            <a:xfrm>
              <a:off x="4995299" y="34538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</p:txBody>
        </p:sp>
        <p:sp>
          <p:nvSpPr>
            <p:cNvPr id="242" name="Google Shape;242;p21"/>
            <p:cNvSpPr txBox="1"/>
            <p:nvPr/>
          </p:nvSpPr>
          <p:spPr>
            <a:xfrm>
              <a:off x="4664377" y="4947133"/>
              <a:ext cx="431144" cy="28879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4347" l="-8569" r="-8569" t="-2173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5011476" y="47492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Choosing Folds</a:t>
            </a:r>
            <a:br>
              <a:rPr lang="en-US"/>
            </a:br>
            <a:r>
              <a:rPr i="1" lang="en-US">
                <a:solidFill>
                  <a:srgbClr val="FF0000"/>
                </a:solidFill>
              </a:rPr>
              <a:t>Choose Wisely</a:t>
            </a:r>
            <a:endParaRPr/>
          </a:p>
        </p:txBody>
      </p:sp>
      <p:sp>
        <p:nvSpPr>
          <p:cNvPr id="249" name="Google Shape;249;p22"/>
          <p:cNvSpPr txBox="1"/>
          <p:nvPr>
            <p:ph idx="12" type="sldNum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0" name="Google Shape;2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072" y="1828800"/>
            <a:ext cx="3902676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4124" y="1981200"/>
            <a:ext cx="3902676" cy="266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22"/>
          <p:cNvGrpSpPr/>
          <p:nvPr/>
        </p:nvGrpSpPr>
        <p:grpSpPr>
          <a:xfrm>
            <a:off x="1143000" y="1828800"/>
            <a:ext cx="3429000" cy="2667000"/>
            <a:chOff x="1143000" y="1828800"/>
            <a:chExt cx="3429000" cy="2667000"/>
          </a:xfrm>
        </p:grpSpPr>
        <p:sp>
          <p:nvSpPr>
            <p:cNvPr id="253" name="Google Shape;253;p22"/>
            <p:cNvSpPr/>
            <p:nvPr/>
          </p:nvSpPr>
          <p:spPr>
            <a:xfrm>
              <a:off x="1143000" y="1828800"/>
              <a:ext cx="1143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2286000" y="1828800"/>
              <a:ext cx="1143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3429000" y="1828800"/>
              <a:ext cx="1143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22"/>
          <p:cNvGrpSpPr/>
          <p:nvPr/>
        </p:nvGrpSpPr>
        <p:grpSpPr>
          <a:xfrm>
            <a:off x="5257800" y="1828800"/>
            <a:ext cx="3429000" cy="2667000"/>
            <a:chOff x="5257800" y="1828800"/>
            <a:chExt cx="3429000" cy="2667000"/>
          </a:xfrm>
        </p:grpSpPr>
        <p:sp>
          <p:nvSpPr>
            <p:cNvPr id="257" name="Google Shape;257;p22"/>
            <p:cNvSpPr/>
            <p:nvPr/>
          </p:nvSpPr>
          <p:spPr>
            <a:xfrm>
              <a:off x="5257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5638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6019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400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6781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7162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7543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924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8305800" y="1828800"/>
              <a:ext cx="381000" cy="2667000"/>
            </a:xfrm>
            <a:prstGeom prst="rect">
              <a:avLst/>
            </a:prstGeom>
            <a:solidFill>
              <a:srgbClr val="F2F2F2">
                <a:alpha val="17647"/>
              </a:srgbClr>
            </a:solidFill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22"/>
          <p:cNvSpPr txBox="1"/>
          <p:nvPr/>
        </p:nvSpPr>
        <p:spPr>
          <a:xfrm>
            <a:off x="914489" y="4800600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very different </a:t>
            </a:r>
            <a:r>
              <a:rPr lang="en-US" sz="1800">
                <a:solidFill>
                  <a:schemeClr val="dk1"/>
                </a:solidFill>
              </a:rPr>
              <a:t>dynamics</a:t>
            </a:r>
            <a:endParaRPr/>
          </a:p>
        </p:txBody>
      </p:sp>
      <p:sp>
        <p:nvSpPr>
          <p:cNvPr id="267" name="Google Shape;267;p22"/>
          <p:cNvSpPr txBox="1"/>
          <p:nvPr/>
        </p:nvSpPr>
        <p:spPr>
          <a:xfrm>
            <a:off x="5105444" y="4800600"/>
            <a:ext cx="36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similar </a:t>
            </a:r>
            <a:r>
              <a:rPr lang="en-US" sz="1800">
                <a:solidFill>
                  <a:schemeClr val="dk1"/>
                </a:solidFill>
              </a:rPr>
              <a:t>dynamics</a:t>
            </a:r>
            <a:endParaRPr/>
          </a:p>
        </p:txBody>
      </p:sp>
      <p:sp>
        <p:nvSpPr>
          <p:cNvPr id="268" name="Google Shape;268;p22"/>
          <p:cNvSpPr txBox="1"/>
          <p:nvPr/>
        </p:nvSpPr>
        <p:spPr>
          <a:xfrm>
            <a:off x="1524000" y="777419"/>
            <a:ext cx="13716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