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8" r:id="rId3"/>
    <p:sldId id="349" r:id="rId4"/>
    <p:sldId id="376" r:id="rId5"/>
    <p:sldId id="380" r:id="rId6"/>
    <p:sldId id="370" r:id="rId7"/>
    <p:sldId id="378" r:id="rId8"/>
    <p:sldId id="379" r:id="rId9"/>
    <p:sldId id="389" r:id="rId10"/>
    <p:sldId id="381" r:id="rId11"/>
    <p:sldId id="382" r:id="rId12"/>
    <p:sldId id="390" r:id="rId13"/>
    <p:sldId id="391" r:id="rId14"/>
    <p:sldId id="385" r:id="rId15"/>
    <p:sldId id="357" r:id="rId16"/>
    <p:sldId id="392" r:id="rId17"/>
    <p:sldId id="383" r:id="rId18"/>
    <p:sldId id="384" r:id="rId19"/>
    <p:sldId id="387" r:id="rId20"/>
    <p:sldId id="386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/>
    <p:restoredTop sz="86395"/>
  </p:normalViewPr>
  <p:slideViewPr>
    <p:cSldViewPr snapToGrid="0" snapToObjects="1">
      <p:cViewPr>
        <p:scale>
          <a:sx n="107" d="100"/>
          <a:sy n="107" d="100"/>
        </p:scale>
        <p:origin x="120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7/15/21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7/15/21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436c366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4436c366f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4436c366f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00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30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9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1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1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Design of Experiments: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 i="1"/>
              <a:t>Overview</a:t>
            </a:r>
            <a:endParaRPr i="1"/>
          </a:p>
        </p:txBody>
      </p:sp>
      <p:sp>
        <p:nvSpPr>
          <p:cNvPr id="104" name="Google Shape;104;p14"/>
          <p:cNvSpPr txBox="1"/>
          <p:nvPr/>
        </p:nvSpPr>
        <p:spPr>
          <a:xfrm>
            <a:off x="1700320" y="4200848"/>
            <a:ext cx="6201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TFC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F93-E55B-6042-8C01-4C204EB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09CB-469E-574D-98B7-F3EC395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9FEF-BFBD-9D44-8006-D49C7F8BE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19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55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6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4CF6-E185-7947-A87A-67FAADEF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A01-57F6-E34C-81AB-5948B71E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table used as an example on page 9 may be in error for calculating interactions with 1,1. I expect that: mu = 10, alpha 1 = 5, alpha -1 = -5, gamma 1,1 =2 gamma -1,-1 = -2. other gammas are 0.</a:t>
            </a:r>
          </a:p>
          <a:p>
            <a:r>
              <a:rPr lang="en-US" sz="1800" dirty="0"/>
              <a:t>Show how the numbers from the table are plugged into the formula to calculate alpha, gamma</a:t>
            </a:r>
          </a:p>
          <a:p>
            <a:r>
              <a:rPr lang="en-US" sz="1800" dirty="0"/>
              <a:t>Organize the table so that it corresponds to the structure of </a:t>
            </a:r>
            <a:r>
              <a:rPr lang="en-US" sz="1800" dirty="0" err="1"/>
              <a:t>C_n</a:t>
            </a:r>
            <a:r>
              <a:rPr lang="en-US" sz="1800" dirty="0"/>
              <a:t>, where I do all combinations of levels for 1 combination of factors before proceeding to the next combination of factors.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2C63-75E0-5944-8187-74EBEB91B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1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1BA-B4AB-444C-95E4-A49215A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Response in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1CD-6888-C148-B010-2BC47B243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/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blipFill>
                <a:blip r:embed="rId3"/>
                <a:stretch>
                  <a:fillRect l="-6098" r="-12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6" t="-6452" r="-272093" b="-1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535" t="-6452" r="-4225" b="-1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B28B00-99CF-5E46-8C48-356CE32CB656}"/>
              </a:ext>
            </a:extLst>
          </p:cNvPr>
          <p:cNvSpPr txBox="1"/>
          <p:nvPr/>
        </p:nvSpPr>
        <p:spPr>
          <a:xfrm>
            <a:off x="257956" y="24148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535" t="-6452" r="-2817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CEA08C-0F8E-954E-BFF3-373756DFF88E}"/>
              </a:ext>
            </a:extLst>
          </p:cNvPr>
          <p:cNvSpPr txBox="1"/>
          <p:nvPr/>
        </p:nvSpPr>
        <p:spPr>
          <a:xfrm>
            <a:off x="242607" y="3655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6"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2535" t="-6452" r="-4225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907CE0-2C3E-9F43-A865-9D2B7D80ED71}"/>
              </a:ext>
            </a:extLst>
          </p:cNvPr>
          <p:cNvSpPr txBox="1"/>
          <p:nvPr/>
        </p:nvSpPr>
        <p:spPr>
          <a:xfrm>
            <a:off x="248703" y="48865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3704" r="-1316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203704" r="-13164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/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/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F2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blipFill>
                <a:blip r:embed="rId9"/>
                <a:stretch>
                  <a:fillRect l="-4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273" r="-6818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754" t="-3333" r="-10350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54" t="-3333" r="-350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0654D1DA-352D-5E4E-82E0-79B92BE8016E}"/>
              </a:ext>
            </a:extLst>
          </p:cNvPr>
          <p:cNvGraphicFramePr>
            <a:graphicFrameLocks noGrp="1"/>
          </p:cNvGraphicFramePr>
          <p:nvPr/>
        </p:nvGraphicFramePr>
        <p:xfrm>
          <a:off x="5023693" y="3838278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/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/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blipFill>
                <a:blip r:embed="rId12"/>
                <a:stretch>
                  <a:fillRect l="-55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6E32713E-A346-FF40-A062-4227B2CFD1C9}"/>
              </a:ext>
            </a:extLst>
          </p:cNvPr>
          <p:cNvGraphicFramePr>
            <a:graphicFrameLocks noGrp="1"/>
          </p:cNvGraphicFramePr>
          <p:nvPr/>
        </p:nvGraphicFramePr>
        <p:xfrm>
          <a:off x="5029789" y="5536014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/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blipFill>
                <a:blip r:embed="rId13"/>
                <a:stretch>
                  <a:fillRect l="-5208" t="-6667" r="-10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/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blipFill>
                <a:blip r:embed="rId14"/>
                <a:stretch>
                  <a:fillRect l="-4444" t="-6667" r="-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2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7" grpId="0"/>
      <p:bldP spid="22" grpId="0"/>
      <p:bldP spid="23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732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$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163581</TotalTime>
  <Words>1936</Words>
  <Application>Microsoft Macintosh PowerPoint</Application>
  <PresentationFormat>On-screen Show (4:3)</PresentationFormat>
  <Paragraphs>548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Encode Sans Condensed Thin</vt:lpstr>
      <vt:lpstr>Office Theme</vt:lpstr>
      <vt:lpstr>Design of Experiments: Overview</vt:lpstr>
      <vt:lpstr>PowerPoint Presentation</vt:lpstr>
      <vt:lpstr>Key Concepts in Design of Experiments (DOE)</vt:lpstr>
      <vt:lpstr>Our Perspective</vt:lpstr>
      <vt:lpstr>Wolf Model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Decomposing the Responses</vt:lpstr>
      <vt:lpstr>Calculating nWD Parameters</vt:lpstr>
      <vt:lpstr>Exercise: 2WD</vt:lpstr>
      <vt:lpstr>Reducing the Complexity of TFC Designs</vt:lpstr>
      <vt:lpstr>BACKUP</vt:lpstr>
      <vt:lpstr>Analyzing Experimental Results</vt:lpstr>
      <vt:lpstr>Calculating μ, α, γ</vt:lpstr>
      <vt:lpstr>Notes</vt:lpstr>
      <vt:lpstr>Components of Response in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2713</cp:revision>
  <dcterms:created xsi:type="dcterms:W3CDTF">2008-11-04T22:35:39Z</dcterms:created>
  <dcterms:modified xsi:type="dcterms:W3CDTF">2021-07-15T20:21:59Z</dcterms:modified>
</cp:coreProperties>
</file>