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ncode Sans Condensed Thin" pitchFamily="2" charset="77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84A354-D9E3-495A-ADCC-CCC4445DDEA2}">
  <a:tblStyle styleId="{A784A354-D9E3-495A-ADCC-CCC4445DDE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4ca351a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e4ca351a5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e4ca351a5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2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ldNum" idx="12"/>
          </p:nvPr>
        </p:nvSpPr>
        <p:spPr>
          <a:xfrm>
            <a:off x="6543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4B2E8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6354234"/>
            <a:ext cx="2540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588" y="4006085"/>
            <a:ext cx="2284300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671757" y="1179824"/>
            <a:ext cx="6972300" cy="26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sz="5000" b="1" i="0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4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36;p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7" name="Google Shape;37;p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" name="Google Shape;38;p4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7331179" y="6248400"/>
            <a:ext cx="5936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7467600" y="62642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6400800" y="6324600"/>
            <a:ext cx="1609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1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1" descr="UW_W-Logo_RGB.png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 descr="UW.Wordmark_ctr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4" descr="A picture containing drawing&#10;&#10;Description automatically generated"/>
          <p:cNvPicPr preferRelativeResize="0"/>
          <p:nvPr/>
        </p:nvPicPr>
        <p:blipFill rotWithShape="1">
          <a:blip r:embed="rId3">
            <a:alphaModFix amt="85000"/>
          </a:blip>
          <a:srcRect b="35275"/>
          <a:stretch/>
        </p:blipFill>
        <p:spPr>
          <a:xfrm>
            <a:off x="4985426" y="5928416"/>
            <a:ext cx="535022" cy="3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671756" y="214057"/>
            <a:ext cx="8120400" cy="26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-US"/>
              <a:t>Modeling With Uncertainty: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-US" i="1"/>
              <a:t>Overview</a:t>
            </a:r>
            <a:endParaRPr i="1"/>
          </a:p>
        </p:txBody>
      </p:sp>
      <p:sp>
        <p:nvSpPr>
          <p:cNvPr id="101" name="Google Shape;101;p14"/>
          <p:cNvSpPr txBox="1"/>
          <p:nvPr/>
        </p:nvSpPr>
        <p:spPr>
          <a:xfrm>
            <a:off x="1700320" y="4200848"/>
            <a:ext cx="6201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L. Hellerstein</a:t>
            </a:r>
            <a:r>
              <a:rPr lang="en-US" sz="1800" b="0" i="0" u="none" strike="noStrike" cap="none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 sz="1800" b="0" i="0" u="none" strike="noStrike" cap="none" baseline="30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320" y="5939821"/>
            <a:ext cx="1556325" cy="257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 descr="A close up of a scree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1587" y="5930993"/>
            <a:ext cx="1629341" cy="263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Support for Cross Validation</a:t>
            </a:r>
            <a:endParaRPr/>
          </a:p>
        </p:txBody>
      </p:sp>
      <p:sp>
        <p:nvSpPr>
          <p:cNvPr id="274" name="Google Shape;274;p23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228600" y="1295400"/>
            <a:ext cx="89154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sklearn.model_selection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train_test_split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sklearn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datasets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sklearn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svm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X, y </a:t>
            </a:r>
            <a:r>
              <a:rPr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datasets</a:t>
            </a:r>
            <a:r>
              <a:rPr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load_iris(return_X_y</a:t>
            </a:r>
            <a:r>
              <a:rPr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X_train, X_test, y_train, y_test </a:t>
            </a:r>
            <a:r>
              <a:rPr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train_test_split(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X, y, test_size=0.4)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76" name="Google Shape;276;p23"/>
          <p:cNvSpPr txBox="1"/>
          <p:nvPr/>
        </p:nvSpPr>
        <p:spPr>
          <a:xfrm>
            <a:off x="838200" y="4038600"/>
            <a:ext cx="70948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be careful because folds are chosen randomly.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 For Fitting With Uncertainty</a:t>
            </a: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11" name="Google Shape;111;p15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9750" y="1524000"/>
            <a:ext cx="5524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 Optimization Summary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1238136" y="838200"/>
            <a:ext cx="17043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5029200" y="838200"/>
            <a:ext cx="26452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Linear Model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838200" y="1295400"/>
            <a:ext cx="2940036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04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5029200" y="1397758"/>
            <a:ext cx="3014736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109" b="-228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04800" y="1828800"/>
            <a:ext cx="16946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Observations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304800" y="2619346"/>
            <a:ext cx="26372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Explanatory variables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304800" y="3409890"/>
            <a:ext cx="36744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(random variable) – i.i.d.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304800" y="3014619"/>
            <a:ext cx="1750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304800" y="2224073"/>
            <a:ext cx="8835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</p:txBody>
      </p:sp>
      <p:cxnSp>
        <p:nvCxnSpPr>
          <p:cNvPr id="126" name="Google Shape;126;p16"/>
          <p:cNvCxnSpPr>
            <a:stCxn id="123" idx="3"/>
            <a:endCxn id="119" idx="3"/>
          </p:cNvCxnSpPr>
          <p:nvPr/>
        </p:nvCxnSpPr>
        <p:spPr>
          <a:xfrm rot="10800000">
            <a:off x="3778204" y="1557045"/>
            <a:ext cx="201000" cy="2052900"/>
          </a:xfrm>
          <a:prstGeom prst="bentConnector3">
            <a:avLst>
              <a:gd name="adj1" fmla="val -11373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27" name="Google Shape;127;p16"/>
          <p:cNvCxnSpPr/>
          <p:nvPr/>
        </p:nvCxnSpPr>
        <p:spPr>
          <a:xfrm rot="5400000" flipH="1">
            <a:off x="2043930" y="1975832"/>
            <a:ext cx="895800" cy="581100"/>
          </a:xfrm>
          <a:prstGeom prst="bentConnector3">
            <a:avLst>
              <a:gd name="adj1" fmla="val 4999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28" name="Google Shape;128;p16"/>
          <p:cNvCxnSpPr/>
          <p:nvPr/>
        </p:nvCxnSpPr>
        <p:spPr>
          <a:xfrm rot="10800000" flipH="1">
            <a:off x="633046" y="1633700"/>
            <a:ext cx="317400" cy="275700"/>
          </a:xfrm>
          <a:prstGeom prst="bentConnector3">
            <a:avLst>
              <a:gd name="adj1" fmla="val 4998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6"/>
          <p:cNvCxnSpPr>
            <a:stCxn id="125" idx="3"/>
          </p:cNvCxnSpPr>
          <p:nvPr/>
        </p:nvCxnSpPr>
        <p:spPr>
          <a:xfrm>
            <a:off x="1188375" y="2424128"/>
            <a:ext cx="953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6"/>
          <p:cNvCxnSpPr/>
          <p:nvPr/>
        </p:nvCxnSpPr>
        <p:spPr>
          <a:xfrm rot="10800000">
            <a:off x="1905000" y="1818620"/>
            <a:ext cx="237002" cy="60550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1" name="Google Shape;131;p16"/>
          <p:cNvCxnSpPr/>
          <p:nvPr/>
        </p:nvCxnSpPr>
        <p:spPr>
          <a:xfrm>
            <a:off x="2201310" y="3214674"/>
            <a:ext cx="146316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2" name="Google Shape;132;p16"/>
          <p:cNvCxnSpPr/>
          <p:nvPr/>
        </p:nvCxnSpPr>
        <p:spPr>
          <a:xfrm rot="10800000">
            <a:off x="2667000" y="1676400"/>
            <a:ext cx="997475" cy="153827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133" name="Google Shape;133;p16"/>
          <p:cNvGrpSpPr/>
          <p:nvPr/>
        </p:nvGrpSpPr>
        <p:grpSpPr>
          <a:xfrm>
            <a:off x="4583643" y="1968643"/>
            <a:ext cx="4560357" cy="2984357"/>
            <a:chOff x="4583643" y="2133600"/>
            <a:chExt cx="4560357" cy="2984357"/>
          </a:xfrm>
        </p:grpSpPr>
        <p:pic>
          <p:nvPicPr>
            <p:cNvPr id="134" name="Google Shape;134;p16" descr="Linear regression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661203" y="2478177"/>
              <a:ext cx="3360728" cy="26397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6"/>
            <p:cNvSpPr txBox="1"/>
            <p:nvPr/>
          </p:nvSpPr>
          <p:spPr>
            <a:xfrm>
              <a:off x="7897483" y="3083121"/>
              <a:ext cx="305917" cy="43088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23998" t="-14282" r="-19996" b="-22855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7945807" y="2544692"/>
              <a:ext cx="381963" cy="43088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l="-6451" r="-3224" b="-1714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7582790" y="2133600"/>
              <a:ext cx="11079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residuals</a:t>
              </a:r>
              <a:endParaRPr/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8010356" y="3351022"/>
              <a:ext cx="11336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predicted</a:t>
              </a:r>
              <a:endParaRPr/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4583643" y="4415068"/>
              <a:ext cx="293157" cy="288733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l="-12499" t="-21737" b="-1304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7166786" y="3576868"/>
              <a:ext cx="287835" cy="288733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l="-17389" t="-21737" r="-4345" b="-1304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sp>
        <p:nvSpPr>
          <p:cNvPr id="141" name="Google Shape;141;p16"/>
          <p:cNvSpPr txBox="1"/>
          <p:nvPr/>
        </p:nvSpPr>
        <p:spPr>
          <a:xfrm>
            <a:off x="4496739" y="4883177"/>
            <a:ext cx="4238789" cy="102874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t="-1219" r="-2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4394892" y="5872161"/>
            <a:ext cx="4596708" cy="34740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2202" t="-13790" r="-2201" b="-3448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4395857" y="6281997"/>
            <a:ext cx="2516266" cy="34740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5527" t="-139277" r="-1003" b="-21427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559225" y="4953000"/>
            <a:ext cx="3488455" cy="74751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1811" t="-3332" r="-724" b="-11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1143000" y="5317943"/>
            <a:ext cx="222304" cy="32085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21051" t="-15383" r="-15788" b="-384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Statistical philosophy for modeling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Assessing model quality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i="1"/>
              <a:t>R</a:t>
            </a:r>
            <a:r>
              <a:rPr lang="en-US" baseline="30000"/>
              <a:t>2</a:t>
            </a:r>
            <a:r>
              <a:rPr lang="en-US"/>
              <a:t>, Chi-Square, AIC, cross validation</a:t>
            </a:r>
            <a:endParaRPr i="1" baseline="300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Parameter confidence intervals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Cross validation, bootstrapping</a:t>
            </a: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ldNum" idx="12"/>
          </p:nvPr>
        </p:nvSpPr>
        <p:spPr>
          <a:xfrm>
            <a:off x="7331179" y="6248400"/>
            <a:ext cx="5936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2514600" y="381000"/>
            <a:ext cx="6781800" cy="66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Statistical Philosophy  of Models</a:t>
            </a:r>
            <a:br>
              <a:rPr lang="en-US"/>
            </a:br>
            <a:r>
              <a:rPr lang="en-US" i="1"/>
              <a:t>It’s All About Residuals</a:t>
            </a:r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3437480" y="1752599"/>
            <a:ext cx="5249320" cy="308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A statistical model is good if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Residuals have small magnitude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Residuals are i.i.d.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Residuals have no pattern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Ideally, residuals are normally distributed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ldNum" idx="12"/>
          </p:nvPr>
        </p:nvSpPr>
        <p:spPr>
          <a:xfrm>
            <a:off x="7331179" y="6248400"/>
            <a:ext cx="5936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160" name="Google Shape;160;p18"/>
          <p:cNvGrpSpPr/>
          <p:nvPr/>
        </p:nvGrpSpPr>
        <p:grpSpPr>
          <a:xfrm>
            <a:off x="292100" y="381000"/>
            <a:ext cx="2451100" cy="1934397"/>
            <a:chOff x="292100" y="381000"/>
            <a:chExt cx="2451100" cy="1934397"/>
          </a:xfrm>
        </p:grpSpPr>
        <p:pic>
          <p:nvPicPr>
            <p:cNvPr id="161" name="Google Shape;161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2100" y="626297"/>
              <a:ext cx="2451100" cy="1689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8"/>
            <p:cNvSpPr txBox="1"/>
            <p:nvPr/>
          </p:nvSpPr>
          <p:spPr>
            <a:xfrm>
              <a:off x="844546" y="381000"/>
              <a:ext cx="16594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Observations</a:t>
              </a:r>
              <a:endParaRPr/>
            </a:p>
          </p:txBody>
        </p:sp>
      </p:grpSp>
      <p:grpSp>
        <p:nvGrpSpPr>
          <p:cNvPr id="163" name="Google Shape;163;p18"/>
          <p:cNvGrpSpPr/>
          <p:nvPr/>
        </p:nvGrpSpPr>
        <p:grpSpPr>
          <a:xfrm>
            <a:off x="279400" y="4465862"/>
            <a:ext cx="2463800" cy="2011138"/>
            <a:chOff x="279400" y="4465862"/>
            <a:chExt cx="2463800" cy="2011138"/>
          </a:xfrm>
        </p:grpSpPr>
        <p:pic>
          <p:nvPicPr>
            <p:cNvPr id="164" name="Google Shape;164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79400" y="4787900"/>
              <a:ext cx="2463800" cy="168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sp>
          <p:nvSpPr>
            <p:cNvPr id="165" name="Google Shape;165;p18"/>
            <p:cNvSpPr txBox="1"/>
            <p:nvPr/>
          </p:nvSpPr>
          <p:spPr>
            <a:xfrm>
              <a:off x="920671" y="4465862"/>
              <a:ext cx="12747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Residuals</a:t>
              </a:r>
              <a:endParaRPr/>
            </a:p>
          </p:txBody>
        </p:sp>
      </p:grpSp>
      <p:grpSp>
        <p:nvGrpSpPr>
          <p:cNvPr id="166" name="Google Shape;166;p18"/>
          <p:cNvGrpSpPr/>
          <p:nvPr/>
        </p:nvGrpSpPr>
        <p:grpSpPr>
          <a:xfrm>
            <a:off x="345109" y="2362200"/>
            <a:ext cx="2451100" cy="1988714"/>
            <a:chOff x="345109" y="2362200"/>
            <a:chExt cx="2451100" cy="1988714"/>
          </a:xfrm>
        </p:grpSpPr>
        <p:pic>
          <p:nvPicPr>
            <p:cNvPr id="167" name="Google Shape;167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5109" y="2661814"/>
              <a:ext cx="2451100" cy="1689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18"/>
            <p:cNvSpPr txBox="1"/>
            <p:nvPr/>
          </p:nvSpPr>
          <p:spPr>
            <a:xfrm>
              <a:off x="1132268" y="2362200"/>
              <a:ext cx="8515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609600" y="2362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Assessing Model Quality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457200" y="380999"/>
            <a:ext cx="8229600" cy="990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6326" b="-2531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304800" y="1447799"/>
            <a:ext cx="4419600" cy="51657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585" r="-3446" b="-36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ldNum" idx="12"/>
          </p:nvPr>
        </p:nvSpPr>
        <p:spPr>
          <a:xfrm>
            <a:off x="7331179" y="6248400"/>
            <a:ext cx="5936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182" name="Google Shape;182;p20"/>
          <p:cNvGraphicFramePr/>
          <p:nvPr/>
        </p:nvGraphicFramePr>
        <p:xfrm>
          <a:off x="5029200" y="16002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{A784A354-D9E3-495A-ADCC-CCC4445DDEA2}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Considerations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AIC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Residuals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Parameters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Statistical test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Compare models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3" name="Google Shape;183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99322" y="1981200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32700" y="1981200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83792" y="19812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10400" y="2438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0000" y="23796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2300" y="23796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86901" y="2819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32700" y="27606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10400" y="2819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53501" y="3200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86600" y="32178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2300" y="3217883"/>
            <a:ext cx="368300" cy="36351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/>
          <p:nvPr/>
        </p:nvSpPr>
        <p:spPr>
          <a:xfrm>
            <a:off x="5029200" y="1591125"/>
            <a:ext cx="3578400" cy="3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6" name="Google Shape;196;p20" descr="R^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4042" y="1676405"/>
            <a:ext cx="281024" cy="23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 descr="\chi^2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0012" y="1589852"/>
            <a:ext cx="265176" cy="30704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8070775" y="1552750"/>
            <a:ext cx="593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AIC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Cross Validation Summary</a:t>
            </a:r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762000" y="1219200"/>
            <a:ext cx="2971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Divide full data set into </a:t>
            </a:r>
            <a:r>
              <a:rPr lang="en-US" sz="24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Folds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304800" y="2590800"/>
            <a:ext cx="36576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Construct </a:t>
            </a:r>
            <a:r>
              <a:rPr lang="en-US" sz="24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training data sets and </a:t>
            </a:r>
            <a:r>
              <a:rPr lang="en-US" sz="24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test data sets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457199" y="3962400"/>
            <a:ext cx="3398747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Obtain </a:t>
            </a:r>
            <a:r>
              <a:rPr lang="en-US" sz="24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parameter fits and model evaluations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762000" y="5317435"/>
            <a:ext cx="2971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 statistics of the evaluations</a:t>
            </a:r>
            <a:endParaRPr/>
          </a:p>
        </p:txBody>
      </p:sp>
      <p:cxnSp>
        <p:nvCxnSpPr>
          <p:cNvPr id="210" name="Google Shape;210;p21"/>
          <p:cNvCxnSpPr/>
          <p:nvPr/>
        </p:nvCxnSpPr>
        <p:spPr>
          <a:xfrm>
            <a:off x="2247900" y="2133600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21"/>
          <p:cNvCxnSpPr/>
          <p:nvPr/>
        </p:nvCxnSpPr>
        <p:spPr>
          <a:xfrm>
            <a:off x="2209800" y="4876800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aphicFrame>
        <p:nvGraphicFramePr>
          <p:cNvPr id="212" name="Google Shape;212;p21"/>
          <p:cNvGraphicFramePr/>
          <p:nvPr/>
        </p:nvGraphicFramePr>
        <p:xfrm>
          <a:off x="6024880" y="838200"/>
          <a:ext cx="833200" cy="701100"/>
        </p:xfrm>
        <a:graphic>
          <a:graphicData uri="http://schemas.openxmlformats.org/drawingml/2006/table">
            <a:tbl>
              <a:tblPr firstRow="1" bandRow="1">
                <a:noFill/>
                <a:tableStyleId>{A784A354-D9E3-495A-ADCC-CCC4445DDEA2}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3" name="Google Shape;213;p21"/>
          <p:cNvSpPr txBox="1"/>
          <p:nvPr/>
        </p:nvSpPr>
        <p:spPr>
          <a:xfrm>
            <a:off x="5283857" y="1981200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1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6218438" y="1981200"/>
            <a:ext cx="8002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1</a:t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7384164" y="2209800"/>
            <a:ext cx="616836" cy="4659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7376928" y="3425718"/>
            <a:ext cx="616836" cy="4666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40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5281868" y="5748913"/>
            <a:ext cx="2673424" cy="74687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895" b="-1186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18" name="Google Shape;218;p21"/>
          <p:cNvCxnSpPr>
            <a:stCxn id="207" idx="2"/>
          </p:cNvCxnSpPr>
          <p:nvPr/>
        </p:nvCxnSpPr>
        <p:spPr>
          <a:xfrm>
            <a:off x="2133600" y="3505200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aphicFrame>
        <p:nvGraphicFramePr>
          <p:cNvPr id="219" name="Google Shape;219;p21"/>
          <p:cNvGraphicFramePr/>
          <p:nvPr/>
        </p:nvGraphicFramePr>
        <p:xfrm>
          <a:off x="5207657" y="2352040"/>
          <a:ext cx="833200" cy="467400"/>
        </p:xfrm>
        <a:graphic>
          <a:graphicData uri="http://schemas.openxmlformats.org/drawingml/2006/table">
            <a:tbl>
              <a:tblPr firstRow="1" bandRow="1">
                <a:noFill/>
                <a:tableStyleId>{A784A354-D9E3-495A-ADCC-CCC4445DDEA2}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0" name="Google Shape;220;p21"/>
          <p:cNvGraphicFramePr/>
          <p:nvPr/>
        </p:nvGraphicFramePr>
        <p:xfrm>
          <a:off x="6122057" y="2362200"/>
          <a:ext cx="833200" cy="233700"/>
        </p:xfrm>
        <a:graphic>
          <a:graphicData uri="http://schemas.openxmlformats.org/drawingml/2006/table">
            <a:tbl>
              <a:tblPr firstRow="1" bandRow="1">
                <a:noFill/>
                <a:tableStyleId>{A784A354-D9E3-495A-ADCC-CCC4445DDEA2}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1" name="Google Shape;221;p21"/>
          <p:cNvSpPr txBox="1"/>
          <p:nvPr/>
        </p:nvSpPr>
        <p:spPr>
          <a:xfrm>
            <a:off x="5283857" y="3206742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2</a:t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6218438" y="3206742"/>
            <a:ext cx="8002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2</a:t>
            </a:r>
            <a:endParaRPr/>
          </a:p>
        </p:txBody>
      </p:sp>
      <p:graphicFrame>
        <p:nvGraphicFramePr>
          <p:cNvPr id="223" name="Google Shape;223;p21"/>
          <p:cNvGraphicFramePr/>
          <p:nvPr/>
        </p:nvGraphicFramePr>
        <p:xfrm>
          <a:off x="5207657" y="3577582"/>
          <a:ext cx="833200" cy="467400"/>
        </p:xfrm>
        <a:graphic>
          <a:graphicData uri="http://schemas.openxmlformats.org/drawingml/2006/table">
            <a:tbl>
              <a:tblPr firstRow="1" bandRow="1">
                <a:noFill/>
                <a:tableStyleId>{A784A354-D9E3-495A-ADCC-CCC4445DDEA2}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4" name="Google Shape;224;p21"/>
          <p:cNvGraphicFramePr/>
          <p:nvPr/>
        </p:nvGraphicFramePr>
        <p:xfrm>
          <a:off x="6122057" y="3587742"/>
          <a:ext cx="833200" cy="233700"/>
        </p:xfrm>
        <a:graphic>
          <a:graphicData uri="http://schemas.openxmlformats.org/drawingml/2006/table">
            <a:tbl>
              <a:tblPr firstRow="1" bandRow="1">
                <a:noFill/>
                <a:tableStyleId>{A784A354-D9E3-495A-ADCC-CCC4445DDEA2}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" name="Google Shape;225;p21"/>
          <p:cNvSpPr txBox="1"/>
          <p:nvPr/>
        </p:nvSpPr>
        <p:spPr>
          <a:xfrm>
            <a:off x="5301592" y="4495800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3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6236173" y="4495800"/>
            <a:ext cx="8002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3</a:t>
            </a:r>
            <a:endParaRPr/>
          </a:p>
        </p:txBody>
      </p:sp>
      <p:graphicFrame>
        <p:nvGraphicFramePr>
          <p:cNvPr id="227" name="Google Shape;227;p21"/>
          <p:cNvGraphicFramePr/>
          <p:nvPr/>
        </p:nvGraphicFramePr>
        <p:xfrm>
          <a:off x="5207656" y="4876800"/>
          <a:ext cx="833200" cy="467400"/>
        </p:xfrm>
        <a:graphic>
          <a:graphicData uri="http://schemas.openxmlformats.org/drawingml/2006/table">
            <a:tbl>
              <a:tblPr firstRow="1" bandRow="1">
                <a:noFill/>
                <a:tableStyleId>{A784A354-D9E3-495A-ADCC-CCC4445DDEA2}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8" name="Google Shape;228;p21"/>
          <p:cNvGraphicFramePr/>
          <p:nvPr/>
        </p:nvGraphicFramePr>
        <p:xfrm>
          <a:off x="6139792" y="4876800"/>
          <a:ext cx="833200" cy="233700"/>
        </p:xfrm>
        <a:graphic>
          <a:graphicData uri="http://schemas.openxmlformats.org/drawingml/2006/table">
            <a:tbl>
              <a:tblPr firstRow="1" bandRow="1">
                <a:noFill/>
                <a:tableStyleId>{A784A354-D9E3-495A-ADCC-CCC4445DDEA2}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9" name="Google Shape;229;p21"/>
          <p:cNvSpPr txBox="1"/>
          <p:nvPr/>
        </p:nvSpPr>
        <p:spPr>
          <a:xfrm>
            <a:off x="7384164" y="4721823"/>
            <a:ext cx="616836" cy="46852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7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30" name="Google Shape;230;p21"/>
          <p:cNvCxnSpPr/>
          <p:nvPr/>
        </p:nvCxnSpPr>
        <p:spPr>
          <a:xfrm>
            <a:off x="7036457" y="2442780"/>
            <a:ext cx="449963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1"/>
          <p:cNvCxnSpPr/>
          <p:nvPr/>
        </p:nvCxnSpPr>
        <p:spPr>
          <a:xfrm>
            <a:off x="7036457" y="3659051"/>
            <a:ext cx="44272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2" name="Google Shape;232;p21"/>
          <p:cNvCxnSpPr/>
          <p:nvPr/>
        </p:nvCxnSpPr>
        <p:spPr>
          <a:xfrm>
            <a:off x="7018722" y="4956086"/>
            <a:ext cx="467698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3" name="Google Shape;233;p21"/>
          <p:cNvCxnSpPr/>
          <p:nvPr/>
        </p:nvCxnSpPr>
        <p:spPr>
          <a:xfrm>
            <a:off x="4267200" y="1198880"/>
            <a:ext cx="0" cy="512572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aphicFrame>
        <p:nvGraphicFramePr>
          <p:cNvPr id="234" name="Google Shape;234;p21"/>
          <p:cNvGraphicFramePr/>
          <p:nvPr/>
        </p:nvGraphicFramePr>
        <p:xfrm>
          <a:off x="4572000" y="838200"/>
          <a:ext cx="833200" cy="701100"/>
        </p:xfrm>
        <a:graphic>
          <a:graphicData uri="http://schemas.openxmlformats.org/drawingml/2006/table">
            <a:tbl>
              <a:tblPr firstRow="1" bandRow="1">
                <a:noFill/>
                <a:tableStyleId>{A784A354-D9E3-495A-ADCC-CCC4445DDEA2}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" name="Google Shape;235;p21"/>
          <p:cNvSpPr/>
          <p:nvPr/>
        </p:nvSpPr>
        <p:spPr>
          <a:xfrm>
            <a:off x="5560155" y="1087120"/>
            <a:ext cx="307245" cy="1320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5281868" y="1544140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grpSp>
        <p:nvGrpSpPr>
          <p:cNvPr id="237" name="Google Shape;237;p21"/>
          <p:cNvGrpSpPr/>
          <p:nvPr/>
        </p:nvGrpSpPr>
        <p:grpSpPr>
          <a:xfrm>
            <a:off x="4598056" y="2256495"/>
            <a:ext cx="735944" cy="3077505"/>
            <a:chOff x="4598056" y="2256495"/>
            <a:chExt cx="735944" cy="3077505"/>
          </a:xfrm>
        </p:grpSpPr>
        <p:sp>
          <p:nvSpPr>
            <p:cNvPr id="238" name="Google Shape;238;p21"/>
            <p:cNvSpPr txBox="1"/>
            <p:nvPr/>
          </p:nvSpPr>
          <p:spPr>
            <a:xfrm>
              <a:off x="4598056" y="2454403"/>
              <a:ext cx="431144" cy="28879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l="-8569" t="-16666" r="-8569" b="-4166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239" name="Google Shape;239;p21"/>
            <p:cNvSpPr txBox="1"/>
            <p:nvPr/>
          </p:nvSpPr>
          <p:spPr>
            <a:xfrm>
              <a:off x="4945155" y="225649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</p:txBody>
        </p:sp>
        <p:sp>
          <p:nvSpPr>
            <p:cNvPr id="240" name="Google Shape;240;p21"/>
            <p:cNvSpPr txBox="1"/>
            <p:nvPr/>
          </p:nvSpPr>
          <p:spPr>
            <a:xfrm>
              <a:off x="4648200" y="3651733"/>
              <a:ext cx="431144" cy="28879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l="-8569" t="-27270" r="-8569" b="-908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241" name="Google Shape;241;p21"/>
            <p:cNvSpPr txBox="1"/>
            <p:nvPr/>
          </p:nvSpPr>
          <p:spPr>
            <a:xfrm>
              <a:off x="4995299" y="345382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</p:txBody>
        </p:sp>
        <p:sp>
          <p:nvSpPr>
            <p:cNvPr id="242" name="Google Shape;242;p21"/>
            <p:cNvSpPr txBox="1"/>
            <p:nvPr/>
          </p:nvSpPr>
          <p:spPr>
            <a:xfrm>
              <a:off x="4664377" y="4947133"/>
              <a:ext cx="431144" cy="28879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l="-8569" t="-21738" r="-8569" b="-434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5011476" y="474922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Choosing Folds</a:t>
            </a:r>
            <a:br>
              <a:rPr lang="en-US"/>
            </a:br>
            <a:r>
              <a:rPr lang="en-US" i="1">
                <a:solidFill>
                  <a:srgbClr val="FF0000"/>
                </a:solidFill>
              </a:rPr>
              <a:t>Choose Wisely</a:t>
            </a:r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50" name="Google Shape;25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072" y="1828800"/>
            <a:ext cx="3902676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4124" y="1981200"/>
            <a:ext cx="3902676" cy="266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22"/>
          <p:cNvGrpSpPr/>
          <p:nvPr/>
        </p:nvGrpSpPr>
        <p:grpSpPr>
          <a:xfrm>
            <a:off x="1143000" y="1828800"/>
            <a:ext cx="3429000" cy="2667000"/>
            <a:chOff x="1143000" y="1828800"/>
            <a:chExt cx="3429000" cy="2667000"/>
          </a:xfrm>
        </p:grpSpPr>
        <p:sp>
          <p:nvSpPr>
            <p:cNvPr id="253" name="Google Shape;253;p22"/>
            <p:cNvSpPr/>
            <p:nvPr/>
          </p:nvSpPr>
          <p:spPr>
            <a:xfrm>
              <a:off x="1143000" y="1828800"/>
              <a:ext cx="1143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2286000" y="1828800"/>
              <a:ext cx="1143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3429000" y="1828800"/>
              <a:ext cx="1143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w="3810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22"/>
          <p:cNvGrpSpPr/>
          <p:nvPr/>
        </p:nvGrpSpPr>
        <p:grpSpPr>
          <a:xfrm>
            <a:off x="5257800" y="1828800"/>
            <a:ext cx="3429000" cy="2667000"/>
            <a:chOff x="5257800" y="1828800"/>
            <a:chExt cx="3429000" cy="2667000"/>
          </a:xfrm>
        </p:grpSpPr>
        <p:sp>
          <p:nvSpPr>
            <p:cNvPr id="257" name="Google Shape;257;p22"/>
            <p:cNvSpPr/>
            <p:nvPr/>
          </p:nvSpPr>
          <p:spPr>
            <a:xfrm>
              <a:off x="5257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5638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6019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w="3810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6400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6781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7162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w="3810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7543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7924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8305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w="3810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22"/>
          <p:cNvSpPr txBox="1"/>
          <p:nvPr/>
        </p:nvSpPr>
        <p:spPr>
          <a:xfrm>
            <a:off x="914489" y="4800600"/>
            <a:ext cx="426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Folds have very different </a:t>
            </a:r>
            <a:r>
              <a:rPr lang="en-US" sz="1800">
                <a:solidFill>
                  <a:schemeClr val="dk1"/>
                </a:solidFill>
              </a:rPr>
              <a:t>dynamics</a:t>
            </a:r>
            <a:endParaRPr/>
          </a:p>
        </p:txBody>
      </p:sp>
      <p:sp>
        <p:nvSpPr>
          <p:cNvPr id="267" name="Google Shape;267;p22"/>
          <p:cNvSpPr txBox="1"/>
          <p:nvPr/>
        </p:nvSpPr>
        <p:spPr>
          <a:xfrm>
            <a:off x="5105444" y="4800600"/>
            <a:ext cx="365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Folds have similar </a:t>
            </a:r>
            <a:r>
              <a:rPr lang="en-US" sz="1800">
                <a:solidFill>
                  <a:schemeClr val="dk1"/>
                </a:solidFill>
              </a:rPr>
              <a:t>dynamics</a:t>
            </a:r>
            <a:endParaRPr/>
          </a:p>
        </p:txBody>
      </p:sp>
      <p:sp>
        <p:nvSpPr>
          <p:cNvPr id="268" name="Google Shape;268;p22"/>
          <p:cNvSpPr txBox="1"/>
          <p:nvPr/>
        </p:nvSpPr>
        <p:spPr>
          <a:xfrm>
            <a:off x="1524000" y="777419"/>
            <a:ext cx="1371600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Macintosh PowerPoint</Application>
  <PresentationFormat>On-screen Show (4:3)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Encode Sans Condensed Thin</vt:lpstr>
      <vt:lpstr>Courier New</vt:lpstr>
      <vt:lpstr>Calibri</vt:lpstr>
      <vt:lpstr>Arial</vt:lpstr>
      <vt:lpstr>Office Theme</vt:lpstr>
      <vt:lpstr>Modeling With Uncertainty: Overview</vt:lpstr>
      <vt:lpstr>Workflow For Fitting With Uncertainty</vt:lpstr>
      <vt:lpstr>Parameter Optimization Summary</vt:lpstr>
      <vt:lpstr>Agenda</vt:lpstr>
      <vt:lpstr>Statistical Philosophy  of Models It’s All About Residuals</vt:lpstr>
      <vt:lpstr>Assessing Model Quality</vt:lpstr>
      <vt:lpstr> </vt:lpstr>
      <vt:lpstr>Cross Validation Summary</vt:lpstr>
      <vt:lpstr>Choosing Folds Choose Wisely</vt:lpstr>
      <vt:lpstr>Python Support for Cross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With Uncertainty: Overview</dc:title>
  <cp:lastModifiedBy>Joseph L. Hellerstein</cp:lastModifiedBy>
  <cp:revision>1</cp:revision>
  <dcterms:modified xsi:type="dcterms:W3CDTF">2021-07-17T00:11:14Z</dcterms:modified>
</cp:coreProperties>
</file>