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91" r:id="rId3"/>
    <p:sldId id="292" r:id="rId4"/>
    <p:sldId id="266" r:id="rId5"/>
    <p:sldId id="275" r:id="rId6"/>
    <p:sldId id="273" r:id="rId7"/>
    <p:sldId id="276" r:id="rId8"/>
    <p:sldId id="274" r:id="rId9"/>
    <p:sldId id="267" r:id="rId10"/>
    <p:sldId id="293" r:id="rId11"/>
    <p:sldId id="278" r:id="rId12"/>
    <p:sldId id="284" r:id="rId13"/>
    <p:sldId id="279" r:id="rId14"/>
    <p:sldId id="294" r:id="rId15"/>
    <p:sldId id="287" r:id="rId16"/>
    <p:sldId id="288" r:id="rId17"/>
    <p:sldId id="295" r:id="rId18"/>
    <p:sldId id="290" r:id="rId19"/>
    <p:sldId id="29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06B43-9467-CA41-1322-50A29A9C4D39}" v="494" dt="2023-05-13T15:41:47.848"/>
    <p1510:client id="{197ED238-5325-EA3D-EB8B-62E261902FAB}" v="72" dt="2023-05-22T13:18:29.510"/>
    <p1510:client id="{2A8FF589-54CA-C2B2-A41D-CAD467FCAF2F}" v="86" dt="2023-05-11T17:34:55.419"/>
    <p1510:client id="{4408425F-5B01-4362-9824-C0FB38A6A959}" v="162" dt="2023-05-11T17:01:26.769"/>
    <p1510:client id="{D3E8DAF4-235F-8597-2409-A145FC08A2DC}" v="607" dt="2023-05-22T20:34:13.671"/>
    <p1510:client id="{DC6FAD7A-999A-C2FD-0B27-744E065CEB1B}" v="569" dt="2023-05-14T18:48:28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9F2EF-0ED1-4486-BB28-F061D626006C}" type="datetimeFigureOut">
              <a:rPr lang="en-IE" smtClean="0"/>
              <a:t>25/08/2024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FA40C-1F08-4CB6-8C1E-C1403C5F8E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255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FA40C-1F08-4CB6-8C1E-C1403C5F8EE2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029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4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4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1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6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9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3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7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9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058148-480F-EE37-A301-7F45BB994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368" y="1386348"/>
            <a:ext cx="7443019" cy="2466932"/>
          </a:xfrm>
        </p:spPr>
        <p:txBody>
          <a:bodyPr anchor="ctr">
            <a:normAutofit/>
          </a:bodyPr>
          <a:lstStyle/>
          <a:p>
            <a:r>
              <a:rPr lang="en-IE" sz="4000" kern="10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Analysis and Visualization for Sunshine Deserts Using SQL and Tableau</a:t>
            </a:r>
            <a:endParaRPr lang="en-I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5A2E-CEAF-8D44-CA28-94300146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4001729" cy="4601183"/>
          </a:xfrm>
        </p:spPr>
        <p:txBody>
          <a:bodyPr>
            <a:normAutofit/>
          </a:bodyPr>
          <a:lstStyle/>
          <a:p>
            <a:r>
              <a:rPr lang="en-IE" sz="2800" dirty="0"/>
              <a:t>Retrospective Analysis: Sunshine Deserts </a:t>
            </a:r>
            <a:br>
              <a:rPr lang="en-IE" sz="2800" dirty="0"/>
            </a:br>
            <a:r>
              <a:rPr lang="en-IE" sz="2800" dirty="0"/>
              <a:t>(1985-2001)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CFF301-08DB-7A60-9531-6A958C588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7" y="942161"/>
            <a:ext cx="8008101" cy="421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Task 2: Salary Spend Comparison Analysis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How has the salary profile changed within each department from 1985 to 2001?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What metric would you recommend for comparing salary spend within each department, and why?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Given the time gap between 1985 and 2001, what factors should be considered when comparing salary figures? Should adjustments be made, and if so, how?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Are there additional analyses you would recommend to inform the CEO about changes in salary spend?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What data limitations might affect this analysis, and how can these limitations be addressed?</a:t>
            </a:r>
            <a:endParaRPr 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5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643222AA-4EF1-427F-B292-FAF0CC05B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AB7EB8E-8A2B-48FD-BAC8-43729329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pic>
        <p:nvPicPr>
          <p:cNvPr id="2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D9325C8-10B7-39A9-F92C-36E03157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" y="914400"/>
            <a:ext cx="8867955" cy="473046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8DAD326-4A06-90AE-9933-58D969516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642" y="-4895869"/>
            <a:ext cx="2912358" cy="1024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Salary Spend: 1985 vs. 2001: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Limitation: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</a:t>
            </a:r>
            <a:r>
              <a:rPr lang="en-US" altLang="en-US" sz="1200" dirty="0">
                <a:latin typeface="Arial" panose="020B0604020202020204" pitchFamily="34" charset="0"/>
              </a:rPr>
              <a:t>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alary is recorded annually; difficult to track inter-departmental salary changes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Basis: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Wages attributed to the department where employees were at the start of each payroll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 Highlights: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salary fund grew in 2001 across all departments. As cab be seen by the </a:t>
            </a:r>
            <a:r>
              <a:rPr lang="en-US" altLang="en-US" sz="1200" dirty="0">
                <a:latin typeface="Arial" panose="020B0604020202020204" pitchFamily="34" charset="0"/>
              </a:rPr>
              <a:t>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ise in number of employees and higher salaries.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01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2992E-A998-187F-3A8B-C97EF8776138}"/>
              </a:ext>
            </a:extLst>
          </p:cNvPr>
          <p:cNvSpPr txBox="1"/>
          <p:nvPr/>
        </p:nvSpPr>
        <p:spPr>
          <a:xfrm>
            <a:off x="975562" y="4049485"/>
            <a:ext cx="10208905" cy="18832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b="1" u="sng" dirty="0"/>
              <a:t>Departmental Salary Share: 1985 vs. 2001: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Largest Payrolls:</a:t>
            </a:r>
            <a:r>
              <a:rPr lang="en-US" dirty="0"/>
              <a:t> Development, Production, and Sales departments had the highest payrolls in both 1985 and 2001.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 Structure Changes: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Decreased Share:</a:t>
            </a:r>
            <a:r>
              <a:rPr lang="en-US" dirty="0"/>
              <a:t> Payroll costs in Sales and Finance departments reduced relative to total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Increased Spending:</a:t>
            </a:r>
            <a:r>
              <a:rPr lang="en-US" dirty="0"/>
              <a:t> Higher payroll costs in Marketing, Research, and Customer Service departments.</a:t>
            </a:r>
          </a:p>
        </p:txBody>
      </p:sp>
      <p:pic>
        <p:nvPicPr>
          <p:cNvPr id="2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47936DD-16DB-45AF-9360-680BC201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8" y="583213"/>
            <a:ext cx="10161916" cy="28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9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B6F18BE-0E0B-60B0-0179-4FC1412E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" y="953729"/>
            <a:ext cx="3298816" cy="4915064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ru-RU" sz="1400" dirty="0">
                <a:solidFill>
                  <a:schemeClr val="bg1"/>
                </a:solidFill>
                <a:ea typeface="+mj-lt"/>
                <a:cs typeface="+mj-lt"/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639E075-DC9E-B3BC-C288-AE449880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060" y="3534657"/>
            <a:ext cx="5532407" cy="2764799"/>
          </a:xfrm>
          <a:prstGeom prst="rect">
            <a:avLst/>
          </a:prstGeom>
        </p:spPr>
      </p:pic>
      <p:pic>
        <p:nvPicPr>
          <p:cNvPr id="9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0BDE460-27C7-FC68-6642-1DB3A1DF7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513" y="691374"/>
            <a:ext cx="5187350" cy="2757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D6E41-50B4-8EE5-6517-0CE6D7AAA5B4}"/>
              </a:ext>
            </a:extLst>
          </p:cNvPr>
          <p:cNvSpPr txBox="1"/>
          <p:nvPr/>
        </p:nvSpPr>
        <p:spPr>
          <a:xfrm>
            <a:off x="88491" y="953729"/>
            <a:ext cx="350028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Comparing Departmental Salaries: 1985 vs. 2001</a:t>
            </a:r>
          </a:p>
          <a:p>
            <a:r>
              <a:rPr lang="en-US" b="1" dirty="0"/>
              <a:t>Average Salary Comparison:</a:t>
            </a:r>
          </a:p>
          <a:p>
            <a:endParaRPr lang="en-US" b="1" dirty="0"/>
          </a:p>
          <a:p>
            <a:r>
              <a:rPr lang="en-US" b="1" dirty="0"/>
              <a:t>Nominal Salaries:</a:t>
            </a:r>
            <a:r>
              <a:rPr lang="en-US" dirty="0"/>
              <a:t> Higher in 2001 across all departments compared to 1985, indicating increased nominal salary levels.</a:t>
            </a:r>
          </a:p>
          <a:p>
            <a:endParaRPr lang="en-US" dirty="0"/>
          </a:p>
          <a:p>
            <a:r>
              <a:rPr lang="en-US" b="1" dirty="0"/>
              <a:t>Indexed Salary Analysis: Indexation Adjustment:</a:t>
            </a:r>
            <a:r>
              <a:rPr lang="en-US" dirty="0"/>
              <a:t> Adjusted 1985 salaries to 2001 US dollar value (61.65% of 1985 level).</a:t>
            </a:r>
          </a:p>
          <a:p>
            <a:endParaRPr lang="en-US" dirty="0"/>
          </a:p>
          <a:p>
            <a:r>
              <a:rPr lang="en-US" b="1" dirty="0"/>
              <a:t>Real Salaries:</a:t>
            </a:r>
            <a:r>
              <a:rPr lang="en-US" dirty="0"/>
              <a:t> Indexed salaries show a decrease in real salary levels from 1985 to 2001, reflecting reduced purchasing power.</a:t>
            </a:r>
          </a:p>
          <a:p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5406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5A2E-CEAF-8D44-CA28-94300146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4001729" cy="4601183"/>
          </a:xfrm>
        </p:spPr>
        <p:txBody>
          <a:bodyPr>
            <a:normAutofit/>
          </a:bodyPr>
          <a:lstStyle/>
          <a:p>
            <a:r>
              <a:rPr lang="en-IE" sz="2800" dirty="0"/>
              <a:t>Retrospective Analysis: Sunshine Deserts </a:t>
            </a:r>
            <a:br>
              <a:rPr lang="en-IE" sz="2800" dirty="0"/>
            </a:br>
            <a:r>
              <a:rPr lang="en-IE" sz="2800" dirty="0"/>
              <a:t>(1985-2001)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CFF301-08DB-7A60-9531-6A958C588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7" y="232738"/>
            <a:ext cx="800810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Task 3: Gender Balance and Salary Analysis</a:t>
            </a:r>
            <a:endParaRPr lang="en-US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Gender Profile: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What is the gender distribution across departments in 1985 vs. 2001?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How can these gender profiles be explained?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Salary Analysis: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Is there evidence of salary bias between genders in 1985 and 2001?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Departmental Gender Bias: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Are some departments more gender-biased than others?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Has the gender balance within departments changed over time?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Trends and Balance: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Which departments are more balanced or biased?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What factors might contribute to these departmental differences?</a:t>
            </a: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2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B6F18BE-0E0B-60B0-0179-4FC1412E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92" y="4661217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1500" b="1" spc="-100" dirty="0"/>
          </a:p>
          <a:p>
            <a:endParaRPr lang="en-US" sz="1500" spc="-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F2860-F1CC-EDF1-9DB2-F262B97331A9}"/>
              </a:ext>
            </a:extLst>
          </p:cNvPr>
          <p:cNvSpPr txBox="1"/>
          <p:nvPr/>
        </p:nvSpPr>
        <p:spPr>
          <a:xfrm>
            <a:off x="238827" y="4367640"/>
            <a:ext cx="1170736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 dirty="0"/>
              <a:t>Gender Composition by Department: 1985 vs. 2001:</a:t>
            </a:r>
            <a:endParaRPr lang="en-US" sz="1400" u="sng" dirty="0"/>
          </a:p>
          <a:p>
            <a:r>
              <a:rPr lang="en-US" sz="1400" b="1" dirty="0"/>
              <a:t>Human Resources: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Gender Disparity:</a:t>
            </a:r>
            <a:r>
              <a:rPr lang="en-US" sz="1400" dirty="0"/>
              <a:t> ~65% male, 35% female.</a:t>
            </a:r>
          </a:p>
          <a:p>
            <a:r>
              <a:rPr lang="en-US" sz="1400" b="1" dirty="0"/>
              <a:t>Quality Management &amp; Research: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Early Inequality:</a:t>
            </a:r>
            <a:r>
              <a:rPr lang="en-US" sz="1400" dirty="0"/>
              <a:t> Improved to align with overall company average by 2001.</a:t>
            </a:r>
          </a:p>
          <a:p>
            <a:r>
              <a:rPr lang="en-US" sz="1400" b="1" dirty="0"/>
              <a:t>General Trend: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Gender Balance:</a:t>
            </a:r>
            <a:r>
              <a:rPr lang="en-US" sz="1400" dirty="0"/>
              <a:t> Most departments aligned with the company’s overall gender ratio of 60% male and 40% female.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Exception:</a:t>
            </a:r>
            <a:r>
              <a:rPr lang="en-US" sz="1400" dirty="0"/>
              <a:t> Human Resources department remains an outlier.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199EE368-D5AD-58F4-5195-8DAF8D307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6" y="2339496"/>
            <a:ext cx="2514600" cy="247650"/>
          </a:xfrm>
          <a:prstGeom prst="rect">
            <a:avLst/>
          </a:prstGeom>
        </p:spPr>
      </p:pic>
      <p:pic>
        <p:nvPicPr>
          <p:cNvPr id="3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FA3B285-6003-C449-4ECE-16A143570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84" y="395817"/>
            <a:ext cx="3024363" cy="1875366"/>
          </a:xfrm>
          <a:prstGeom prst="rect">
            <a:avLst/>
          </a:prstGeom>
        </p:spPr>
      </p:pic>
      <p:pic>
        <p:nvPicPr>
          <p:cNvPr id="4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7964ED9-C583-6CE2-1DFF-74CE9F794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8956" y="431251"/>
            <a:ext cx="7244642" cy="368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4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B6F18BE-0E0B-60B0-0179-4FC1412E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92" y="4661217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1500" b="1" spc="-100" dirty="0"/>
          </a:p>
          <a:p>
            <a:endParaRPr lang="en-US" sz="1500" spc="-1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F2860-F1CC-EDF1-9DB2-F262B97331A9}"/>
              </a:ext>
            </a:extLst>
          </p:cNvPr>
          <p:cNvSpPr txBox="1"/>
          <p:nvPr/>
        </p:nvSpPr>
        <p:spPr>
          <a:xfrm>
            <a:off x="232966" y="4368911"/>
            <a:ext cx="11478242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u="sng" dirty="0"/>
              <a:t>Gender Wage Analysis: 1985 vs. 2001:</a:t>
            </a:r>
            <a:endParaRPr lang="en-US" sz="1600" u="sng" dirty="0"/>
          </a:p>
          <a:p>
            <a:r>
              <a:rPr lang="en-US" sz="1200" b="1" dirty="0"/>
              <a:t>Overall Wages:</a:t>
            </a:r>
            <a:r>
              <a:rPr lang="en-US" sz="1200" dirty="0"/>
              <a:t> Average wages for men and women were similar in 1985 and 2001.</a:t>
            </a:r>
          </a:p>
          <a:p>
            <a:r>
              <a:rPr lang="en-US" sz="1200" b="1" dirty="0"/>
              <a:t>Departmental Trends: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Marketing &amp; Finance:</a:t>
            </a:r>
            <a:endParaRPr lang="en-US" sz="12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b="1" dirty="0"/>
              <a:t>1985:</a:t>
            </a:r>
            <a:r>
              <a:rPr lang="en-US" sz="1200" dirty="0"/>
              <a:t> Men’s average wages higher than women’s.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b="1" dirty="0"/>
              <a:t>2001:</a:t>
            </a:r>
            <a:r>
              <a:rPr lang="en-US" sz="1200" dirty="0"/>
              <a:t> Wage gap persists, though reduced.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Development &amp; Human Resources:</a:t>
            </a:r>
            <a:endParaRPr lang="en-US" sz="12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b="1" dirty="0"/>
              <a:t>1985:</a:t>
            </a:r>
            <a:r>
              <a:rPr lang="en-US" sz="1200" dirty="0"/>
              <a:t> Women earned higher average wages.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b="1" dirty="0"/>
              <a:t>2001:</a:t>
            </a:r>
            <a:r>
              <a:rPr lang="en-US" sz="1200" dirty="0"/>
              <a:t> Wages equalized between genders.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8" name="Рисунок 10">
            <a:extLst>
              <a:ext uri="{FF2B5EF4-FFF2-40B4-BE49-F238E27FC236}">
                <a16:creationId xmlns:a16="http://schemas.microsoft.com/office/drawing/2014/main" id="{F6EFB4A8-2E99-3B30-AE82-71D99ED0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19" y="2772414"/>
            <a:ext cx="2514600" cy="247650"/>
          </a:xfrm>
          <a:prstGeom prst="rect">
            <a:avLst/>
          </a:prstGeom>
        </p:spPr>
      </p:pic>
      <p:pic>
        <p:nvPicPr>
          <p:cNvPr id="3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0EE4C9E-028F-C158-60F5-969B316BD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621" y="597716"/>
            <a:ext cx="7978422" cy="3193124"/>
          </a:xfrm>
          <a:prstGeom prst="rect">
            <a:avLst/>
          </a:prstGeom>
        </p:spPr>
      </p:pic>
      <p:pic>
        <p:nvPicPr>
          <p:cNvPr id="5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39BD9AB-18BB-2293-B032-2EFCC028F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89" y="601486"/>
            <a:ext cx="2398888" cy="171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6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5A2E-CEAF-8D44-CA28-94300146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4001729" cy="4601183"/>
          </a:xfrm>
        </p:spPr>
        <p:txBody>
          <a:bodyPr>
            <a:normAutofit/>
          </a:bodyPr>
          <a:lstStyle/>
          <a:p>
            <a:r>
              <a:rPr lang="en-IE" sz="2800" dirty="0"/>
              <a:t>Retrospective Analysis: Sunshine Deserts </a:t>
            </a:r>
            <a:br>
              <a:rPr lang="en-IE" sz="2800" dirty="0"/>
            </a:br>
            <a:r>
              <a:rPr lang="en-IE" sz="2800" dirty="0"/>
              <a:t>(1985-2001)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CFF301-08DB-7A60-9531-6A958C588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7" y="1343814"/>
            <a:ext cx="8008101" cy="341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rPr>
              <a:t>T</a:t>
            </a:r>
            <a:r>
              <a:rPr lang="en-US" sz="2400" b="1" u="sng" dirty="0">
                <a:solidFill>
                  <a:schemeClr val="tx1"/>
                </a:solidFill>
                <a:latin typeface="Calibri"/>
                <a:cs typeface="Calibri"/>
              </a:rPr>
              <a:t>ask 4. </a:t>
            </a:r>
            <a:r>
              <a:rPr lang="en-US" sz="2400" b="1" u="sng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Calculate the churn of employees in 2001:</a:t>
            </a:r>
          </a:p>
          <a:p>
            <a:r>
              <a:rPr lang="en-US" b="1" dirty="0">
                <a:solidFill>
                  <a:schemeClr val="tx1"/>
                </a:solidFill>
              </a:rPr>
              <a:t>How does employee churn vary across different departments?</a:t>
            </a:r>
          </a:p>
          <a:p>
            <a:r>
              <a:rPr lang="en-US" b="1" dirty="0">
                <a:solidFill>
                  <a:schemeClr val="tx1"/>
                </a:solidFill>
              </a:rPr>
              <a:t>What conclusions can be drawn from the churn patterns observed?</a:t>
            </a:r>
          </a:p>
          <a:p>
            <a:r>
              <a:rPr lang="en-US" b="1" dirty="0">
                <a:solidFill>
                  <a:schemeClr val="tx1"/>
                </a:solidFill>
              </a:rPr>
              <a:t>In 2001, which departments are more susceptible to higher employee churn?</a:t>
            </a:r>
          </a:p>
          <a:p>
            <a:r>
              <a:rPr lang="en-US" b="1" dirty="0">
                <a:solidFill>
                  <a:schemeClr val="tx1"/>
                </a:solidFill>
              </a:rPr>
              <a:t>What factors might contribute to higher churn rates in these departments?</a:t>
            </a:r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0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09AA557-CFDE-3600-3B83-D471B36DA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4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B6F18BE-0E0B-60B0-0179-4FC1412E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768095"/>
            <a:ext cx="6451110" cy="52295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2700" b="1" u="sng" dirty="0">
                <a:solidFill>
                  <a:schemeClr val="tx1"/>
                </a:solidFill>
              </a:rPr>
            </a:br>
            <a:r>
              <a:rPr lang="en-US" sz="2700" b="1" u="sng" dirty="0">
                <a:solidFill>
                  <a:schemeClr val="tx1"/>
                </a:solidFill>
              </a:rPr>
              <a:t>Employee Churn Analysis( 2021):</a:t>
            </a:r>
            <a:br>
              <a:rPr lang="en-US" sz="2000" b="1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Highest Turnover: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Research:</a:t>
            </a:r>
            <a:r>
              <a:rPr lang="en-US" sz="2000" dirty="0">
                <a:solidFill>
                  <a:schemeClr val="tx1"/>
                </a:solidFill>
              </a:rPr>
              <a:t> 0.0419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Production:</a:t>
            </a:r>
            <a:r>
              <a:rPr lang="en-US" sz="2000" dirty="0">
                <a:solidFill>
                  <a:schemeClr val="tx1"/>
                </a:solidFill>
              </a:rPr>
              <a:t> 0.0413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Observation:</a:t>
            </a:r>
            <a:r>
              <a:rPr lang="en-US" sz="2000" dirty="0">
                <a:solidFill>
                  <a:schemeClr val="tx1"/>
                </a:solidFill>
              </a:rPr>
              <a:t> Greatest personnel changes.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Low Turnover: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Quality Management, Finance, Human Resources:</a:t>
            </a:r>
            <a:r>
              <a:rPr lang="en-US" sz="2000" dirty="0">
                <a:solidFill>
                  <a:schemeClr val="tx1"/>
                </a:solidFill>
              </a:rPr>
              <a:t> Low staff turnover, indicating stability.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Sales, Development, Customer Service, Marketing:</a:t>
            </a:r>
            <a:r>
              <a:rPr lang="en-US" sz="2000" dirty="0">
                <a:solidFill>
                  <a:schemeClr val="tx1"/>
                </a:solidFill>
              </a:rPr>
              <a:t> Slightly higher turnover than the above departments, but still low.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Conclusion: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High Turnover Departments:</a:t>
            </a:r>
            <a:r>
              <a:rPr lang="en-US" sz="2000" dirty="0">
                <a:solidFill>
                  <a:schemeClr val="tx1"/>
                </a:solidFill>
              </a:rPr>
              <a:t> Research and Production, suggesting potential issues needing attention.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Stable Departments:</a:t>
            </a:r>
            <a:r>
              <a:rPr lang="en-US" sz="2000" dirty="0">
                <a:solidFill>
                  <a:schemeClr val="tx1"/>
                </a:solidFill>
              </a:rPr>
              <a:t> Quality Management, Finance, Human Resources, and Marketing.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F2860-F1CC-EDF1-9DB2-F262B97331A9}"/>
              </a:ext>
            </a:extLst>
          </p:cNvPr>
          <p:cNvSpPr txBox="1"/>
          <p:nvPr/>
        </p:nvSpPr>
        <p:spPr>
          <a:xfrm>
            <a:off x="145474" y="1072659"/>
            <a:ext cx="6451109" cy="46691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pic>
        <p:nvPicPr>
          <p:cNvPr id="6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10E2B9D-14CA-08D8-558E-B641C558A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456" y="753104"/>
            <a:ext cx="4156674" cy="512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7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AB7EB8E-8A2B-48FD-BAC8-43729329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0" y="761999"/>
            <a:ext cx="2925318" cy="5334001"/>
          </a:xfrm>
          <a:prstGeom prst="rect">
            <a:avLst/>
          </a:prstGeom>
          <a:solidFill>
            <a:srgbClr val="C8C8C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222AA-4EF1-427F-B292-FAF0CC05B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381" y="761999"/>
            <a:ext cx="9141619" cy="5334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B3416-A178-1C70-A6BA-FC2CF630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781" y="2900296"/>
            <a:ext cx="4100052" cy="105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8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5A2E-CEAF-8D44-CA28-94300146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4001729" cy="4601183"/>
          </a:xfrm>
        </p:spPr>
        <p:txBody>
          <a:bodyPr>
            <a:normAutofit/>
          </a:bodyPr>
          <a:lstStyle/>
          <a:p>
            <a:r>
              <a:rPr lang="en-IE" sz="2800" dirty="0"/>
              <a:t>Retrospective Analysis: Sunshine Deserts </a:t>
            </a:r>
            <a:br>
              <a:rPr lang="en-IE" sz="2800" dirty="0"/>
            </a:br>
            <a:r>
              <a:rPr lang="en-IE" sz="2800" dirty="0"/>
              <a:t>(1985-2001)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CFF301-08DB-7A60-9531-6A958C588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7" y="786733"/>
            <a:ext cx="770330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company performance from 1985 to 2001.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AREAS OF FOCUS: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Performance Trends: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Revenue, profits, and growth.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Yearly sales, key product performance, and regional breakdown.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Position: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Market share, competitor comparison, and industry trends.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Efficiency: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Cost analysis, production efficiency, and resource utilization.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Insights: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 acquisition, retention rates, and satisfaction metrics.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Health: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Cash flow, debt levels, and investment returns.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findings to the board with commentary and insights .</a:t>
            </a:r>
          </a:p>
        </p:txBody>
      </p:sp>
    </p:spTree>
    <p:extLst>
      <p:ext uri="{BB962C8B-B14F-4D97-AF65-F5344CB8AC3E}">
        <p14:creationId xmlns:p14="http://schemas.microsoft.com/office/powerpoint/2010/main" val="255677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5A2E-CEAF-8D44-CA28-94300146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4001729" cy="4601183"/>
          </a:xfrm>
        </p:spPr>
        <p:txBody>
          <a:bodyPr>
            <a:normAutofit/>
          </a:bodyPr>
          <a:lstStyle/>
          <a:p>
            <a:r>
              <a:rPr lang="en-IE" sz="2800" dirty="0"/>
              <a:t>Retrospective Analysis: Sunshine Deserts </a:t>
            </a:r>
            <a:br>
              <a:rPr lang="en-IE" sz="2800" dirty="0"/>
            </a:br>
            <a:r>
              <a:rPr lang="en-IE" sz="2800" dirty="0"/>
              <a:t>(1985-2001)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CFF301-08DB-7A60-9531-6A958C588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7" y="768267"/>
            <a:ext cx="8008101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tx1"/>
                </a:solidFill>
                <a:latin typeface="Calibri"/>
                <a:cs typeface="Calibri"/>
              </a:rPr>
              <a:t>Task 1. Submit some top-level figures regarding the business as mentioned below</a:t>
            </a:r>
            <a:endParaRPr lang="en-US" sz="2400" u="sng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</a:rPr>
              <a:t>Top-Level Business Figures: 1985 vs. 2001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Company-Wide Overview: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Total Employees:</a:t>
            </a:r>
            <a:r>
              <a:rPr lang="en-US" dirty="0">
                <a:solidFill>
                  <a:schemeClr val="tx1"/>
                </a:solidFill>
              </a:rPr>
              <a:t> Comparison between 1985 and 2001.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Total Salary Spend:</a:t>
            </a:r>
            <a:r>
              <a:rPr lang="en-US" dirty="0">
                <a:solidFill>
                  <a:schemeClr val="tx1"/>
                </a:solidFill>
              </a:rPr>
              <a:t> Growth in salary expenditure over the years.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Gender Balance:</a:t>
            </a:r>
            <a:r>
              <a:rPr lang="en-US" dirty="0">
                <a:solidFill>
                  <a:schemeClr val="tx1"/>
                </a:solidFill>
              </a:rPr>
              <a:t> Male vs. female ratio across the company in both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Departmental Breakdown: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Employee Count:</a:t>
            </a:r>
            <a:r>
              <a:rPr lang="en-US" dirty="0">
                <a:solidFill>
                  <a:schemeClr val="tx1"/>
                </a:solidFill>
              </a:rPr>
              <a:t> Per department for 1985 and 2001.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Salary Distribution:</a:t>
            </a:r>
            <a:r>
              <a:rPr lang="en-US" dirty="0">
                <a:solidFill>
                  <a:schemeClr val="tx1"/>
                </a:solidFill>
              </a:rPr>
              <a:t> Department-wise salary spend comparison.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Gender Distribution:</a:t>
            </a:r>
            <a:r>
              <a:rPr lang="en-US" dirty="0">
                <a:solidFill>
                  <a:schemeClr val="tx1"/>
                </a:solidFill>
              </a:rPr>
              <a:t> Gender ratio within each department for both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3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4F49BC-BD04-0668-2F53-18FACEBAD5D7}"/>
              </a:ext>
            </a:extLst>
          </p:cNvPr>
          <p:cNvSpPr txBox="1"/>
          <p:nvPr/>
        </p:nvSpPr>
        <p:spPr>
          <a:xfrm>
            <a:off x="152278" y="1142091"/>
            <a:ext cx="3387335" cy="45212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b="1" dirty="0"/>
              <a:t>Employee Growth Dynamics: (1985-2001)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Employees (2001):</a:t>
            </a:r>
            <a:r>
              <a:rPr lang="en-US" dirty="0"/>
              <a:t>11,797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Trends:</a:t>
            </a:r>
            <a:endParaRPr lang="en-US" dirty="0"/>
          </a:p>
          <a:p>
            <a:r>
              <a:rPr lang="en-US" b="1" dirty="0"/>
              <a:t>1985-1999:</a:t>
            </a:r>
            <a:r>
              <a:rPr lang="en-US" dirty="0"/>
              <a:t> Consistent upward growth in employee numbers.</a:t>
            </a:r>
          </a:p>
          <a:p>
            <a:r>
              <a:rPr lang="en-US" b="1" dirty="0"/>
              <a:t>1999 Peak:</a:t>
            </a:r>
            <a:r>
              <a:rPr lang="en-US" dirty="0"/>
              <a:t> Highest employee count reached.</a:t>
            </a:r>
          </a:p>
          <a:p>
            <a:r>
              <a:rPr lang="en-US" b="1" dirty="0"/>
              <a:t>2000-2001:</a:t>
            </a:r>
            <a:r>
              <a:rPr lang="en-US" dirty="0"/>
              <a:t> Sharp decline in employee numbers.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Insights:</a:t>
            </a:r>
            <a:r>
              <a:rPr lang="en-US" dirty="0"/>
              <a:t> Clear visualization of growth followed by decline.</a:t>
            </a:r>
          </a:p>
        </p:txBody>
      </p:sp>
      <p:pic>
        <p:nvPicPr>
          <p:cNvPr id="3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6612710-9B1C-B179-A045-9B217A903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" r="1" b="1"/>
          <a:stretch/>
        </p:blipFill>
        <p:spPr>
          <a:xfrm>
            <a:off x="3755924" y="763524"/>
            <a:ext cx="7725624" cy="5330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2BCF6A-17FD-2140-C5A2-1E40761239DA}"/>
              </a:ext>
            </a:extLst>
          </p:cNvPr>
          <p:cNvSpPr txBox="1"/>
          <p:nvPr/>
        </p:nvSpPr>
        <p:spPr>
          <a:xfrm>
            <a:off x="238543" y="1284995"/>
            <a:ext cx="3091255" cy="37442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E074B-63C9-C0D4-EF1C-5885D21E800B}"/>
              </a:ext>
            </a:extLst>
          </p:cNvPr>
          <p:cNvSpPr txBox="1"/>
          <p:nvPr/>
        </p:nvSpPr>
        <p:spPr>
          <a:xfrm>
            <a:off x="5921941" y="955329"/>
            <a:ext cx="52592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af-ZA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29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7B16483-21B4-0B03-23E2-AB0C6352B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070" y="4212709"/>
            <a:ext cx="9773855" cy="187394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Employee Distribution by Department: 1985-2001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Overall Trend:</a:t>
            </a:r>
            <a:r>
              <a:rPr lang="en-US" dirty="0">
                <a:solidFill>
                  <a:schemeClr val="tx1"/>
                </a:solidFill>
              </a:rPr>
              <a:t> Increase in employee numbers across all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Notable Growth: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Development:</a:t>
            </a:r>
            <a:r>
              <a:rPr lang="en-US" dirty="0">
                <a:solidFill>
                  <a:schemeClr val="tx1"/>
                </a:solidFill>
              </a:rPr>
              <a:t> Significant rise in staffing.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Sales:</a:t>
            </a:r>
            <a:r>
              <a:rPr lang="en-US" dirty="0">
                <a:solidFill>
                  <a:schemeClr val="tx1"/>
                </a:solidFill>
              </a:rPr>
              <a:t> Major increase in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Production:</a:t>
            </a:r>
            <a:r>
              <a:rPr lang="en-US" dirty="0">
                <a:solidFill>
                  <a:schemeClr val="tx1"/>
                </a:solidFill>
              </a:rPr>
              <a:t> Largest growth observed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4F78D-F15C-B339-BC18-BC1A8D653ED4}"/>
              </a:ext>
            </a:extLst>
          </p:cNvPr>
          <p:cNvSpPr txBox="1"/>
          <p:nvPr/>
        </p:nvSpPr>
        <p:spPr>
          <a:xfrm>
            <a:off x="4307268" y="5605607"/>
            <a:ext cx="88823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1400">
              <a:latin typeface="Calibri"/>
            </a:endParaRPr>
          </a:p>
        </p:txBody>
      </p:sp>
      <p:pic>
        <p:nvPicPr>
          <p:cNvPr id="9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6D296F2D-D385-7AEC-2553-7FAB8C62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26" y="1051836"/>
            <a:ext cx="10794520" cy="24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8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F49BC-BD04-0668-2F53-18FACEBAD5D7}"/>
              </a:ext>
            </a:extLst>
          </p:cNvPr>
          <p:cNvSpPr txBox="1"/>
          <p:nvPr/>
        </p:nvSpPr>
        <p:spPr>
          <a:xfrm>
            <a:off x="7850120" y="1125109"/>
            <a:ext cx="4485775" cy="40859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/>
              <a:t>Employee Payroll Dynamics: 1985-2001</a:t>
            </a:r>
          </a:p>
          <a:p>
            <a:endParaRPr lang="en-US" sz="1600" dirty="0"/>
          </a:p>
          <a:p>
            <a:r>
              <a:rPr lang="en-US" sz="1600" b="1" dirty="0"/>
              <a:t>Trend Overview:</a:t>
            </a:r>
            <a:r>
              <a:rPr lang="en-US" sz="1600" dirty="0"/>
              <a:t> Steady increase in total wages from 1985 to 2001.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1985-1999:</a:t>
            </a:r>
            <a:r>
              <a:rPr lang="en-US" sz="1600" dirty="0"/>
              <a:t> Consistent upward trend in payroll.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2000-2001:</a:t>
            </a:r>
            <a:r>
              <a:rPr lang="en-US" sz="1600" dirty="0"/>
              <a:t> Continued growth, but at a slower pace.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Key Insight:</a:t>
            </a:r>
            <a:r>
              <a:rPr lang="en-US" sz="1600" dirty="0"/>
              <a:t> Payroll growth reflects changes over time, influenced by economic factors.</a:t>
            </a:r>
          </a:p>
          <a:p>
            <a:pPr indent="-182880" algn="just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  <a:endParaRPr lang="ru-RU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BCF6A-17FD-2140-C5A2-1E40761239DA}"/>
              </a:ext>
            </a:extLst>
          </p:cNvPr>
          <p:cNvSpPr txBox="1"/>
          <p:nvPr/>
        </p:nvSpPr>
        <p:spPr>
          <a:xfrm>
            <a:off x="238543" y="1284995"/>
            <a:ext cx="3091255" cy="37442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/>
          </a:p>
        </p:txBody>
      </p:sp>
      <p:pic>
        <p:nvPicPr>
          <p:cNvPr id="2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32C1BEC-A932-8724-9DD8-A9246F0E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9" y="814359"/>
            <a:ext cx="7109741" cy="50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7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7B16483-21B4-0B03-23E2-AB0C6352B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070" y="4271702"/>
            <a:ext cx="10377703" cy="1814948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Departmental Salary Growth: 1985-2001</a:t>
            </a:r>
            <a:endParaRPr lang="en-US" u="sng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Overall Increase:</a:t>
            </a:r>
            <a:r>
              <a:rPr lang="en-US" dirty="0">
                <a:solidFill>
                  <a:schemeClr val="tx1"/>
                </a:solidFill>
              </a:rPr>
              <a:t> All departments show growth in payroll.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Significant Growth:</a:t>
            </a:r>
            <a:r>
              <a:rPr lang="en-US" dirty="0">
                <a:solidFill>
                  <a:schemeClr val="tx1"/>
                </a:solidFill>
              </a:rPr>
              <a:t> Notable in Development, Sales, and Production due to employee increases.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Data Considerations: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Salary data recorded annually.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Wages attributed to the department where employees were at the start of each payroll period.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BCF6A-17FD-2140-C5A2-1E40761239DA}"/>
              </a:ext>
            </a:extLst>
          </p:cNvPr>
          <p:cNvSpPr txBox="1"/>
          <p:nvPr/>
        </p:nvSpPr>
        <p:spPr>
          <a:xfrm>
            <a:off x="238543" y="1284995"/>
            <a:ext cx="3091255" cy="37442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/>
          </a:p>
        </p:txBody>
      </p:sp>
      <p:pic>
        <p:nvPicPr>
          <p:cNvPr id="2" name="Рисунок 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7E9A382-5660-81E8-53B0-14310190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3" y="771350"/>
            <a:ext cx="11080954" cy="328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6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7C8F6-D357-4254-BBAC-96B01EEBE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pic>
        <p:nvPicPr>
          <p:cNvPr id="9" name="Рисунок 9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0E6411F-6C2D-CBB5-4E66-D27A9D2F7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24" y="461399"/>
            <a:ext cx="2821486" cy="2726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4F49BC-BD04-0668-2F53-18FACEBAD5D7}"/>
              </a:ext>
            </a:extLst>
          </p:cNvPr>
          <p:cNvSpPr txBox="1"/>
          <p:nvPr/>
        </p:nvSpPr>
        <p:spPr>
          <a:xfrm>
            <a:off x="572996" y="4049485"/>
            <a:ext cx="10611471" cy="18832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b="1" u="sng" dirty="0"/>
              <a:t>Gender Balance: 1985-2001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Overall Ratio:</a:t>
            </a:r>
            <a:r>
              <a:rPr lang="en-US" dirty="0"/>
              <a:t> ~60% male, 40% female.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Yearly Trend:</a:t>
            </a:r>
            <a:r>
              <a:rPr lang="en-US" dirty="0"/>
              <a:t> Consistent gender balance throughout the years.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Key Insight:</a:t>
            </a:r>
            <a:r>
              <a:rPr lang="en-US" dirty="0"/>
              <a:t> Stable gender distribution across the entire period.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2BCF6A-17FD-2140-C5A2-1E40761239DA}"/>
              </a:ext>
            </a:extLst>
          </p:cNvPr>
          <p:cNvSpPr txBox="1"/>
          <p:nvPr/>
        </p:nvSpPr>
        <p:spPr>
          <a:xfrm>
            <a:off x="238543" y="1284995"/>
            <a:ext cx="3091255" cy="37442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4F78D-F15C-B339-BC18-BC1A8D653ED4}"/>
              </a:ext>
            </a:extLst>
          </p:cNvPr>
          <p:cNvSpPr txBox="1"/>
          <p:nvPr/>
        </p:nvSpPr>
        <p:spPr>
          <a:xfrm>
            <a:off x="1805608" y="4886739"/>
            <a:ext cx="888233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sz="1400">
              <a:latin typeface="Calibri"/>
            </a:endParaRPr>
          </a:p>
        </p:txBody>
      </p:sp>
      <p:pic>
        <p:nvPicPr>
          <p:cNvPr id="2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FFE678D-57E6-75FB-9E96-19FC79099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335" y="464375"/>
            <a:ext cx="7868264" cy="280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2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516" y="4212709"/>
            <a:ext cx="10764932" cy="1873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pic>
        <p:nvPicPr>
          <p:cNvPr id="8" name="Рисунок 8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DC088EF5-5ABC-F696-B6B1-80553780E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14" y="775796"/>
            <a:ext cx="10764933" cy="3148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BEE98-EFBB-38E3-9486-09229D284B9B}"/>
              </a:ext>
            </a:extLst>
          </p:cNvPr>
          <p:cNvSpPr txBox="1"/>
          <p:nvPr/>
        </p:nvSpPr>
        <p:spPr>
          <a:xfrm>
            <a:off x="1071716" y="4039361"/>
            <a:ext cx="10358284" cy="20505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1" u="sng" dirty="0"/>
              <a:t>Departmental Gender Balance: 1985-2001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Human Resources &amp; Research:</a:t>
            </a:r>
            <a:r>
              <a:rPr lang="en-US" sz="1600" dirty="0"/>
              <a:t> Consistent disparity, ~65% male, 35% female.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Quality Management:</a:t>
            </a:r>
            <a:r>
              <a:rPr lang="en-US" sz="1600" dirty="0"/>
              <a:t> Early imbalance, later aligned with company average.</a:t>
            </a:r>
          </a:p>
          <a:p>
            <a:endParaRPr lang="en-US" sz="1600" b="1" dirty="0"/>
          </a:p>
          <a:p>
            <a:r>
              <a:rPr lang="en-US" sz="1600" b="1" dirty="0"/>
              <a:t>Overall:</a:t>
            </a:r>
            <a:r>
              <a:rPr lang="en-US" sz="1600" dirty="0"/>
              <a:t> Most departments achieved balanced gender ratios by 2001, except Human Resources and Research.</a:t>
            </a:r>
          </a:p>
        </p:txBody>
      </p:sp>
    </p:spTree>
    <p:extLst>
      <p:ext uri="{BB962C8B-B14F-4D97-AF65-F5344CB8AC3E}">
        <p14:creationId xmlns:p14="http://schemas.microsoft.com/office/powerpoint/2010/main" val="4265519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Microsoft Office PowerPoint</Application>
  <PresentationFormat>Widescreen</PresentationFormat>
  <Paragraphs>166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Corbel</vt:lpstr>
      <vt:lpstr>Wingdings 2</vt:lpstr>
      <vt:lpstr>Frame</vt:lpstr>
      <vt:lpstr>PowerPoint Presentation</vt:lpstr>
      <vt:lpstr>Retrospective Analysis: Sunshine Deserts  (1985-2001)</vt:lpstr>
      <vt:lpstr>Retrospective Analysis: Sunshine Deserts  (1985-2001)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Retrospective Analysis: Sunshine Deserts  (1985-2001)</vt:lpstr>
      <vt:lpstr>PowerPoint Presentation</vt:lpstr>
      <vt:lpstr>PowerPoint Presentation</vt:lpstr>
      <vt:lpstr> </vt:lpstr>
      <vt:lpstr>Retrospective Analysis: Sunshine Deserts  (1985-2001)</vt:lpstr>
      <vt:lpstr> </vt:lpstr>
      <vt:lpstr> </vt:lpstr>
      <vt:lpstr>Retrospective Analysis: Sunshine Deserts  (1985-2001)</vt:lpstr>
      <vt:lpstr> Employee Churn Analysis( 2021):  Highest Turnover: Research: 0.0419 Production: 0.0413 Observation: Greatest personnel changes.  Low Turnover: Quality Management, Finance, Human Resources: Low staff turnover, indicating stability. Sales, Development, Customer Service, Marketing: Slightly higher turnover than the above departments, but still low.   Conclusion: High Turnover Departments: Research and Production, suggesting potential issues needing attention. Stable Departments: Quality Management, Finance, Human Resources, and Marketing.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Syeda Sadiyanaz Goturi</cp:lastModifiedBy>
  <cp:revision>938</cp:revision>
  <dcterms:created xsi:type="dcterms:W3CDTF">2023-05-11T16:12:28Z</dcterms:created>
  <dcterms:modified xsi:type="dcterms:W3CDTF">2024-08-25T17:09:31Z</dcterms:modified>
</cp:coreProperties>
</file>