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732387-A849-48A4-ABCA-6C347C89C2AE}">
  <a:tblStyle styleId="{21732387-A849-48A4-ABCA-6C347C89C2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e5a32e0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e5a32e0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e5a32e0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e5a32e0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a75ce393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a75ce393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e5a32e0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e5a32e0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a75ce393b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a75ce393b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a75ce39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a75ce39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a75ce393b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a75ce393b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dc5954e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dc5954e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dc5954e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dc5954e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dc5954e9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dc5954e9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dc5954e9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dc5954e9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e5a32e0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e5a32e0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e5a32e0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e5a32e0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lifelock.com/learn-identity-theft-resources-what-is-personally-identifiable-informa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0058" y="1941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Threat</a:t>
            </a:r>
            <a:r>
              <a:rPr lang="en"/>
              <a:t> Mitigation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Aidana, Trevor, Michael, </a:t>
            </a:r>
            <a:r>
              <a:rPr lang="en"/>
              <a:t>Winnie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ENCRYPTION IN EVERYDAY LIFE</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Encryption is used with ATMs to messenger apps to email to cable TV. Older </a:t>
            </a:r>
            <a:r>
              <a:rPr lang="en" sz="1700"/>
              <a:t>generations</a:t>
            </a:r>
            <a:r>
              <a:rPr lang="en" sz="1700"/>
              <a:t> of people can remember black box or descrambler cable boxes that decrypted paid channels. Credit card charges are encrypted to protect </a:t>
            </a:r>
            <a:r>
              <a:rPr lang="en" sz="1700"/>
              <a:t>sensitive</a:t>
            </a:r>
            <a:r>
              <a:rPr lang="en" sz="1700"/>
              <a:t> data. The government agencies encrypt devices, </a:t>
            </a:r>
            <a:r>
              <a:rPr lang="en" sz="1700"/>
              <a:t>hard drives</a:t>
            </a:r>
            <a:r>
              <a:rPr lang="en" sz="1700"/>
              <a:t> and computers to help protect secrets. </a:t>
            </a:r>
            <a:r>
              <a:rPr lang="en" sz="1700"/>
              <a:t>Encryption</a:t>
            </a:r>
            <a:r>
              <a:rPr lang="en" sz="1700"/>
              <a:t> is everywhere and vital to threat mitigation.</a:t>
            </a:r>
            <a:endParaRPr sz="1700"/>
          </a:p>
        </p:txBody>
      </p:sp>
      <p:pic>
        <p:nvPicPr>
          <p:cNvPr id="118" name="Google Shape;118;p22"/>
          <p:cNvPicPr preferRelativeResize="0"/>
          <p:nvPr/>
        </p:nvPicPr>
        <p:blipFill>
          <a:blip r:embed="rId3">
            <a:alphaModFix/>
          </a:blip>
          <a:stretch>
            <a:fillRect/>
          </a:stretch>
        </p:blipFill>
        <p:spPr>
          <a:xfrm>
            <a:off x="5755725" y="1152475"/>
            <a:ext cx="3076575" cy="1485900"/>
          </a:xfrm>
          <a:prstGeom prst="rect">
            <a:avLst/>
          </a:prstGeom>
          <a:noFill/>
          <a:ln>
            <a:noFill/>
          </a:ln>
        </p:spPr>
      </p:pic>
      <p:pic>
        <p:nvPicPr>
          <p:cNvPr id="119" name="Google Shape;119;p22"/>
          <p:cNvPicPr preferRelativeResize="0"/>
          <p:nvPr/>
        </p:nvPicPr>
        <p:blipFill>
          <a:blip r:embed="rId4">
            <a:alphaModFix/>
          </a:blip>
          <a:stretch>
            <a:fillRect/>
          </a:stretch>
        </p:blipFill>
        <p:spPr>
          <a:xfrm>
            <a:off x="2698188" y="1147700"/>
            <a:ext cx="3057525" cy="1495425"/>
          </a:xfrm>
          <a:prstGeom prst="rect">
            <a:avLst/>
          </a:prstGeom>
          <a:noFill/>
          <a:ln>
            <a:noFill/>
          </a:ln>
        </p:spPr>
      </p:pic>
      <p:pic>
        <p:nvPicPr>
          <p:cNvPr id="120" name="Google Shape;120;p22"/>
          <p:cNvPicPr preferRelativeResize="0"/>
          <p:nvPr/>
        </p:nvPicPr>
        <p:blipFill>
          <a:blip r:embed="rId5">
            <a:alphaModFix/>
          </a:blip>
          <a:stretch>
            <a:fillRect/>
          </a:stretch>
        </p:blipFill>
        <p:spPr>
          <a:xfrm>
            <a:off x="231213" y="1152475"/>
            <a:ext cx="2466975" cy="184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0" y="178765"/>
            <a:ext cx="9144000" cy="4785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4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420"/>
              <a:t>Firewall</a:t>
            </a:r>
            <a:endParaRPr b="1" sz="3420"/>
          </a:p>
        </p:txBody>
      </p:sp>
      <p:sp>
        <p:nvSpPr>
          <p:cNvPr id="133" name="Google Shape;133;p24"/>
          <p:cNvSpPr txBox="1"/>
          <p:nvPr>
            <p:ph idx="1" type="body"/>
          </p:nvPr>
        </p:nvSpPr>
        <p:spPr>
          <a:xfrm>
            <a:off x="311700" y="716850"/>
            <a:ext cx="8520600" cy="3852000"/>
          </a:xfrm>
          <a:prstGeom prst="rect">
            <a:avLst/>
          </a:prstGeom>
        </p:spPr>
        <p:txBody>
          <a:bodyPr anchorCtr="0" anchor="t" bIns="91425" lIns="91425" spcFirstLastPara="1" rIns="91425" wrap="square" tIns="91425">
            <a:normAutofit/>
          </a:bodyPr>
          <a:lstStyle/>
          <a:p>
            <a:pPr indent="0" lvl="0" marL="0" rtl="0" algn="l">
              <a:lnSpc>
                <a:spcPct val="144000"/>
              </a:lnSpc>
              <a:spcBef>
                <a:spcPts val="0"/>
              </a:spcBef>
              <a:spcAft>
                <a:spcPts val="0"/>
              </a:spcAft>
              <a:buClr>
                <a:schemeClr val="dk1"/>
              </a:buClr>
              <a:buSzPts val="1100"/>
              <a:buFont typeface="Arial"/>
              <a:buNone/>
            </a:pPr>
            <a:r>
              <a:rPr lang="en" sz="1500">
                <a:solidFill>
                  <a:srgbClr val="4D4C4C"/>
                </a:solidFill>
                <a:highlight>
                  <a:srgbClr val="FFFFFF"/>
                </a:highlight>
              </a:rPr>
              <a:t>A firewall is a network security device that monitors incoming and outgoing network traffic and decides whether to allow or block specific traffic based on a defined set of security rules.</a:t>
            </a:r>
            <a:endParaRPr sz="1500">
              <a:solidFill>
                <a:srgbClr val="4D4C4C"/>
              </a:solidFill>
              <a:highlight>
                <a:srgbClr val="FFFFFF"/>
              </a:highlight>
            </a:endParaRPr>
          </a:p>
          <a:p>
            <a:pPr indent="0" lvl="0" marL="0" rtl="0" algn="l">
              <a:lnSpc>
                <a:spcPct val="144000"/>
              </a:lnSpc>
              <a:spcBef>
                <a:spcPts val="1800"/>
              </a:spcBef>
              <a:spcAft>
                <a:spcPts val="0"/>
              </a:spcAft>
              <a:buClr>
                <a:schemeClr val="dk1"/>
              </a:buClr>
              <a:buSzPts val="1100"/>
              <a:buFont typeface="Arial"/>
              <a:buNone/>
            </a:pPr>
            <a:r>
              <a:rPr lang="en" sz="1500">
                <a:solidFill>
                  <a:srgbClr val="4D4C4C"/>
                </a:solidFill>
                <a:highlight>
                  <a:srgbClr val="FFFFFF"/>
                </a:highlight>
              </a:rPr>
              <a:t> Network security &gt;25 years </a:t>
            </a:r>
            <a:endParaRPr sz="1500">
              <a:solidFill>
                <a:srgbClr val="4D4C4C"/>
              </a:solidFill>
              <a:highlight>
                <a:srgbClr val="FFFFFF"/>
              </a:highlight>
            </a:endParaRPr>
          </a:p>
          <a:p>
            <a:pPr indent="0" lvl="0" marL="0" rtl="0" algn="l">
              <a:lnSpc>
                <a:spcPct val="144000"/>
              </a:lnSpc>
              <a:spcBef>
                <a:spcPts val="1800"/>
              </a:spcBef>
              <a:spcAft>
                <a:spcPts val="0"/>
              </a:spcAft>
              <a:buClr>
                <a:schemeClr val="dk1"/>
              </a:buClr>
              <a:buSzPts val="1100"/>
              <a:buFont typeface="Arial"/>
              <a:buNone/>
            </a:pPr>
            <a:r>
              <a:rPr lang="en" sz="1500">
                <a:solidFill>
                  <a:srgbClr val="4D4C4C"/>
                </a:solidFill>
                <a:highlight>
                  <a:srgbClr val="FFFFFF"/>
                </a:highlight>
              </a:rPr>
              <a:t>A firewall can be hardware, software, or both.</a:t>
            </a:r>
            <a:endParaRPr sz="1500">
              <a:solidFill>
                <a:srgbClr val="4D4C4C"/>
              </a:solidFill>
              <a:highlight>
                <a:srgbClr val="FFFFFF"/>
              </a:highlight>
            </a:endParaRPr>
          </a:p>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157600" y="2693525"/>
            <a:ext cx="8986400" cy="2106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attract:</a:t>
            </a:r>
            <a:endParaRPr/>
          </a:p>
        </p:txBody>
      </p:sp>
      <p:sp>
        <p:nvSpPr>
          <p:cNvPr id="140" name="Google Shape;140;p25"/>
          <p:cNvSpPr txBox="1"/>
          <p:nvPr>
            <p:ph idx="1" type="body"/>
          </p:nvPr>
        </p:nvSpPr>
        <p:spPr>
          <a:xfrm>
            <a:off x="111125" y="937550"/>
            <a:ext cx="8958000" cy="40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select  *  from users where USERNAME = ‘user’</a:t>
            </a:r>
            <a:endParaRPr sz="1600"/>
          </a:p>
          <a:p>
            <a:pPr indent="0" lvl="0" marL="0" rtl="0" algn="l">
              <a:spcBef>
                <a:spcPts val="1200"/>
              </a:spcBef>
              <a:spcAft>
                <a:spcPts val="0"/>
              </a:spcAft>
              <a:buNone/>
            </a:pPr>
            <a:r>
              <a:rPr lang="en" sz="1600"/>
              <a:t>and PASSWORD =’super’</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       </a:t>
            </a:r>
            <a:endParaRPr sz="1600"/>
          </a:p>
          <a:p>
            <a:pPr indent="0" lvl="0" marL="0" rtl="0" algn="l">
              <a:spcBef>
                <a:spcPts val="1200"/>
              </a:spcBef>
              <a:spcAft>
                <a:spcPts val="0"/>
              </a:spcAft>
              <a:buNone/>
            </a:pPr>
            <a:r>
              <a:rPr lang="en" sz="1600"/>
              <a:t>administrator </a:t>
            </a:r>
            <a:r>
              <a:rPr lang="en" sz="1600"/>
              <a:t> --</a:t>
            </a:r>
            <a:endParaRPr sz="1600"/>
          </a:p>
          <a:p>
            <a:pPr indent="0" lvl="0" marL="0" rtl="0" algn="l">
              <a:spcBef>
                <a:spcPts val="1200"/>
              </a:spcBef>
              <a:spcAft>
                <a:spcPts val="0"/>
              </a:spcAft>
              <a:buClr>
                <a:schemeClr val="dk1"/>
              </a:buClr>
              <a:buSzPts val="1100"/>
              <a:buFont typeface="Arial"/>
              <a:buNone/>
            </a:pPr>
            <a:r>
              <a:rPr lang="en" sz="1600"/>
              <a:t>Select * from users where USERNAME = ‘administrator’</a:t>
            </a:r>
            <a:endParaRPr sz="1600"/>
          </a:p>
          <a:p>
            <a:pPr indent="0" lvl="0" marL="0" rtl="0" algn="l">
              <a:spcBef>
                <a:spcPts val="1200"/>
              </a:spcBef>
              <a:spcAft>
                <a:spcPts val="1200"/>
              </a:spcAft>
              <a:buClr>
                <a:schemeClr val="dk1"/>
              </a:buClr>
              <a:buSzPts val="1100"/>
              <a:buFont typeface="Arial"/>
              <a:buNone/>
            </a:pPr>
            <a:r>
              <a:rPr lang="en" sz="1600">
                <a:highlight>
                  <a:srgbClr val="FFFF00"/>
                </a:highlight>
              </a:rPr>
              <a:t>-- and PASSWORD =’ ’</a:t>
            </a:r>
            <a:endParaRPr sz="1600">
              <a:highlight>
                <a:srgbClr val="FFFF00"/>
              </a:highlight>
            </a:endParaRPr>
          </a:p>
        </p:txBody>
      </p:sp>
      <p:sp>
        <p:nvSpPr>
          <p:cNvPr id="141" name="Google Shape;141;p25"/>
          <p:cNvSpPr txBox="1"/>
          <p:nvPr/>
        </p:nvSpPr>
        <p:spPr>
          <a:xfrm>
            <a:off x="1604675" y="1661975"/>
            <a:ext cx="181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2" name="Google Shape;142;p25"/>
          <p:cNvPicPr preferRelativeResize="0"/>
          <p:nvPr/>
        </p:nvPicPr>
        <p:blipFill>
          <a:blip r:embed="rId3">
            <a:alphaModFix/>
          </a:blip>
          <a:stretch>
            <a:fillRect/>
          </a:stretch>
        </p:blipFill>
        <p:spPr>
          <a:xfrm>
            <a:off x="5751200" y="1138175"/>
            <a:ext cx="3143250"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72727"/>
              </a:lnSpc>
              <a:spcBef>
                <a:spcPts val="1200"/>
              </a:spcBef>
              <a:spcAft>
                <a:spcPts val="0"/>
              </a:spcAft>
              <a:buClr>
                <a:schemeClr val="dk1"/>
              </a:buClr>
              <a:buSzPct val="27500"/>
              <a:buFont typeface="Arial"/>
              <a:buNone/>
            </a:pPr>
            <a:r>
              <a:rPr lang="en" sz="4000">
                <a:highlight>
                  <a:srgbClr val="FFFFFF"/>
                </a:highlight>
                <a:latin typeface="Times New Roman"/>
                <a:ea typeface="Times New Roman"/>
                <a:cs typeface="Times New Roman"/>
                <a:sym typeface="Times New Roman"/>
              </a:rPr>
              <a:t>Web application firewall</a:t>
            </a:r>
            <a:endParaRPr sz="4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600">
                <a:solidFill>
                  <a:schemeClr val="dk1"/>
                </a:solidFill>
                <a:highlight>
                  <a:srgbClr val="FFFFFF"/>
                </a:highlight>
                <a:latin typeface="Roboto"/>
                <a:ea typeface="Roboto"/>
                <a:cs typeface="Roboto"/>
                <a:sym typeface="Roboto"/>
              </a:rPr>
              <a:t>Will monitors the traffic which goes in and out of the web servers and identifies patterns that constitute a threat. </a:t>
            </a:r>
            <a:endParaRPr sz="16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Clr>
                <a:schemeClr val="dk1"/>
              </a:buClr>
              <a:buSzPct val="68750"/>
              <a:buFont typeface="Arial"/>
              <a:buNone/>
            </a:pPr>
            <a:r>
              <a:rPr lang="en" sz="1600">
                <a:solidFill>
                  <a:schemeClr val="dk1"/>
                </a:solidFill>
                <a:highlight>
                  <a:srgbClr val="FFFFFF"/>
                </a:highlight>
                <a:latin typeface="Roboto"/>
                <a:ea typeface="Roboto"/>
                <a:cs typeface="Roboto"/>
                <a:sym typeface="Roboto"/>
              </a:rPr>
              <a:t>Essentially, it is a barrier put between the web application and the Internet.</a:t>
            </a:r>
            <a:endParaRPr sz="1600">
              <a:solidFill>
                <a:schemeClr val="dk1"/>
              </a:solidFill>
              <a:highlight>
                <a:srgbClr val="FFFFFF"/>
              </a:highlight>
              <a:latin typeface="Roboto"/>
              <a:ea typeface="Roboto"/>
              <a:cs typeface="Roboto"/>
              <a:sym typeface="Roboto"/>
            </a:endParaRPr>
          </a:p>
          <a:p>
            <a:pPr indent="0" lvl="0" marL="0" rtl="0" algn="l">
              <a:spcBef>
                <a:spcPts val="1500"/>
              </a:spcBef>
              <a:spcAft>
                <a:spcPts val="0"/>
              </a:spcAft>
              <a:buNone/>
            </a:pPr>
            <a:r>
              <a:rPr lang="en" sz="1600">
                <a:solidFill>
                  <a:schemeClr val="dk1"/>
                </a:solidFill>
                <a:latin typeface="Roboto"/>
                <a:ea typeface="Roboto"/>
                <a:cs typeface="Roboto"/>
                <a:sym typeface="Roboto"/>
              </a:rPr>
              <a:t>Will keep monitoring the applications and the GET and POST requests it receives to find and block malicious traffic</a:t>
            </a:r>
            <a:endParaRPr sz="1600">
              <a:solidFill>
                <a:schemeClr val="dk1"/>
              </a:solidFill>
              <a:latin typeface="Roboto"/>
              <a:ea typeface="Roboto"/>
              <a:cs typeface="Roboto"/>
              <a:sym typeface="Roboto"/>
            </a:endParaRPr>
          </a:p>
          <a:p>
            <a:pPr indent="0" lvl="0" marL="749300" rtl="0" algn="l">
              <a:spcBef>
                <a:spcPts val="1200"/>
              </a:spcBef>
              <a:spcAft>
                <a:spcPts val="0"/>
              </a:spcAft>
              <a:buClr>
                <a:schemeClr val="dk1"/>
              </a:buClr>
              <a:buSzPct val="110000"/>
              <a:buFont typeface="Arial"/>
              <a:buNone/>
            </a:pPr>
            <a:r>
              <a:rPr lang="en" sz="1000">
                <a:solidFill>
                  <a:schemeClr val="dk1"/>
                </a:solidFill>
                <a:highlight>
                  <a:srgbClr val="FFFFFF"/>
                </a:highlight>
              </a:rPr>
              <a:t>·</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SQL injection</a:t>
            </a:r>
            <a:endParaRPr sz="1200">
              <a:solidFill>
                <a:schemeClr val="dk1"/>
              </a:solidFill>
              <a:highlight>
                <a:srgbClr val="FFFFFF"/>
              </a:highlight>
              <a:latin typeface="Times New Roman"/>
              <a:ea typeface="Times New Roman"/>
              <a:cs typeface="Times New Roman"/>
              <a:sym typeface="Times New Roman"/>
            </a:endParaRPr>
          </a:p>
          <a:p>
            <a:pPr indent="0" lvl="0" marL="749300" rtl="0" algn="l">
              <a:spcBef>
                <a:spcPts val="800"/>
              </a:spcBef>
              <a:spcAft>
                <a:spcPts val="0"/>
              </a:spcAft>
              <a:buClr>
                <a:schemeClr val="dk1"/>
              </a:buClr>
              <a:buSzPct val="110000"/>
              <a:buFont typeface="Arial"/>
              <a:buNone/>
            </a:pPr>
            <a:r>
              <a:rPr lang="en" sz="1000">
                <a:solidFill>
                  <a:schemeClr val="dk1"/>
                </a:solidFill>
                <a:highlight>
                  <a:srgbClr val="FFFFFF"/>
                </a:highlight>
              </a:rPr>
              <a:t>·</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Cross-site scripting (XSS)</a:t>
            </a:r>
            <a:endParaRPr sz="1200">
              <a:solidFill>
                <a:schemeClr val="dk1"/>
              </a:solidFill>
              <a:highlight>
                <a:srgbClr val="FFFFFF"/>
              </a:highlight>
              <a:latin typeface="Times New Roman"/>
              <a:ea typeface="Times New Roman"/>
              <a:cs typeface="Times New Roman"/>
              <a:sym typeface="Times New Roman"/>
            </a:endParaRPr>
          </a:p>
          <a:p>
            <a:pPr indent="0" lvl="0" marL="749300" rtl="0" algn="l">
              <a:spcBef>
                <a:spcPts val="800"/>
              </a:spcBef>
              <a:spcAft>
                <a:spcPts val="0"/>
              </a:spcAft>
              <a:buClr>
                <a:schemeClr val="dk1"/>
              </a:buClr>
              <a:buSzPct val="110000"/>
              <a:buFont typeface="Arial"/>
              <a:buNone/>
            </a:pPr>
            <a:r>
              <a:rPr lang="en" sz="1000">
                <a:solidFill>
                  <a:schemeClr val="dk1"/>
                </a:solidFill>
                <a:highlight>
                  <a:srgbClr val="FFFFFF"/>
                </a:highlight>
              </a:rPr>
              <a:t>·</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Session hijacking</a:t>
            </a:r>
            <a:endParaRPr sz="1200">
              <a:solidFill>
                <a:schemeClr val="dk1"/>
              </a:solidFill>
              <a:highlight>
                <a:srgbClr val="FFFFFF"/>
              </a:highlight>
              <a:latin typeface="Times New Roman"/>
              <a:ea typeface="Times New Roman"/>
              <a:cs typeface="Times New Roman"/>
              <a:sym typeface="Times New Roman"/>
            </a:endParaRPr>
          </a:p>
          <a:p>
            <a:pPr indent="0" lvl="0" marL="749300" rtl="0" algn="l">
              <a:spcBef>
                <a:spcPts val="800"/>
              </a:spcBef>
              <a:spcAft>
                <a:spcPts val="0"/>
              </a:spcAft>
              <a:buClr>
                <a:schemeClr val="dk1"/>
              </a:buClr>
              <a:buSzPct val="110000"/>
              <a:buFont typeface="Arial"/>
              <a:buNone/>
            </a:pPr>
            <a:r>
              <a:rPr lang="en" sz="1000">
                <a:solidFill>
                  <a:schemeClr val="dk1"/>
                </a:solidFill>
                <a:highlight>
                  <a:srgbClr val="FFFFFF"/>
                </a:highlight>
              </a:rPr>
              <a:t>·</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Distributed denial of service (DDoS) attacks</a:t>
            </a:r>
            <a:endParaRPr sz="1200">
              <a:solidFill>
                <a:schemeClr val="dk1"/>
              </a:solidFill>
              <a:highlight>
                <a:srgbClr val="FFFFFF"/>
              </a:highlight>
              <a:latin typeface="Times New Roman"/>
              <a:ea typeface="Times New Roman"/>
              <a:cs typeface="Times New Roman"/>
              <a:sym typeface="Times New Roman"/>
            </a:endParaRPr>
          </a:p>
          <a:p>
            <a:pPr indent="0" lvl="0" marL="749300" rtl="0" algn="l">
              <a:spcBef>
                <a:spcPts val="800"/>
              </a:spcBef>
              <a:spcAft>
                <a:spcPts val="0"/>
              </a:spcAft>
              <a:buClr>
                <a:schemeClr val="dk1"/>
              </a:buClr>
              <a:buSzPct val="110000"/>
              <a:buFont typeface="Arial"/>
              <a:buNone/>
            </a:pPr>
            <a:r>
              <a:rPr lang="en" sz="1000">
                <a:solidFill>
                  <a:schemeClr val="dk1"/>
                </a:solidFill>
                <a:highlight>
                  <a:srgbClr val="FFFFFF"/>
                </a:highlight>
              </a:rPr>
              <a:t>·</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Cookie poisoning</a:t>
            </a:r>
            <a:endParaRPr sz="1200">
              <a:solidFill>
                <a:schemeClr val="dk1"/>
              </a:solidFill>
              <a:highlight>
                <a:srgbClr val="FFFFFF"/>
              </a:highlight>
              <a:latin typeface="Times New Roman"/>
              <a:ea typeface="Times New Roman"/>
              <a:cs typeface="Times New Roman"/>
              <a:sym typeface="Times New Roman"/>
            </a:endParaRPr>
          </a:p>
          <a:p>
            <a:pPr indent="0" lvl="0" marL="749300" rtl="0" algn="l">
              <a:spcBef>
                <a:spcPts val="800"/>
              </a:spcBef>
              <a:spcAft>
                <a:spcPts val="0"/>
              </a:spcAft>
              <a:buClr>
                <a:schemeClr val="dk1"/>
              </a:buClr>
              <a:buSzPct val="110000"/>
              <a:buFont typeface="Arial"/>
              <a:buNone/>
            </a:pPr>
            <a:r>
              <a:rPr lang="en" sz="1000">
                <a:solidFill>
                  <a:schemeClr val="dk1"/>
                </a:solidFill>
                <a:highlight>
                  <a:srgbClr val="FFFFFF"/>
                </a:highlight>
              </a:rPr>
              <a:t>·</a:t>
            </a:r>
            <a:r>
              <a:rPr lang="en" sz="700">
                <a:solidFill>
                  <a:schemeClr val="dk1"/>
                </a:solidFill>
                <a:highlight>
                  <a:srgbClr val="FFFFFF"/>
                </a:highlight>
                <a:latin typeface="Times New Roman"/>
                <a:ea typeface="Times New Roman"/>
                <a:cs typeface="Times New Roman"/>
                <a:sym typeface="Times New Roman"/>
              </a:rPr>
              <a:t>       </a:t>
            </a:r>
            <a:r>
              <a:rPr lang="en" sz="1200">
                <a:solidFill>
                  <a:schemeClr val="dk1"/>
                </a:solidFill>
                <a:highlight>
                  <a:srgbClr val="FFFFFF"/>
                </a:highlight>
                <a:latin typeface="Times New Roman"/>
                <a:ea typeface="Times New Roman"/>
                <a:cs typeface="Times New Roman"/>
                <a:sym typeface="Times New Roman"/>
              </a:rPr>
              <a:t>Parameter tampering</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2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500"/>
              <a:t>THREAT MITIGATION</a:t>
            </a:r>
            <a:endParaRPr sz="2500"/>
          </a:p>
        </p:txBody>
      </p:sp>
      <p:sp>
        <p:nvSpPr>
          <p:cNvPr id="61" name="Google Shape;61;p14"/>
          <p:cNvSpPr txBox="1"/>
          <p:nvPr>
            <p:ph idx="1" type="body"/>
          </p:nvPr>
        </p:nvSpPr>
        <p:spPr>
          <a:xfrm>
            <a:off x="311700" y="1152475"/>
            <a:ext cx="8520600" cy="386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62" name="Google Shape;62;p14"/>
          <p:cNvPicPr preferRelativeResize="0"/>
          <p:nvPr/>
        </p:nvPicPr>
        <p:blipFill>
          <a:blip r:embed="rId3">
            <a:alphaModFix/>
          </a:blip>
          <a:stretch>
            <a:fillRect/>
          </a:stretch>
        </p:blipFill>
        <p:spPr>
          <a:xfrm>
            <a:off x="5967275" y="1152475"/>
            <a:ext cx="2865026" cy="3328000"/>
          </a:xfrm>
          <a:prstGeom prst="rect">
            <a:avLst/>
          </a:prstGeom>
          <a:noFill/>
          <a:ln>
            <a:noFill/>
          </a:ln>
        </p:spPr>
      </p:pic>
      <p:sp>
        <p:nvSpPr>
          <p:cNvPr id="63" name="Google Shape;63;p14"/>
          <p:cNvSpPr txBox="1"/>
          <p:nvPr/>
        </p:nvSpPr>
        <p:spPr>
          <a:xfrm>
            <a:off x="381875" y="1017725"/>
            <a:ext cx="5585400" cy="143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2"/>
                </a:solidFill>
              </a:rPr>
              <a:t>What is threat mitigation? </a:t>
            </a:r>
            <a:endParaRPr sz="16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dk2"/>
                </a:solidFill>
              </a:rPr>
              <a:t>Threat mitigation is a process used to reduce the extent of a problem or attack by isolating a threat until the problem can be remedied. </a:t>
            </a:r>
            <a:endParaRPr sz="1200"/>
          </a:p>
        </p:txBody>
      </p:sp>
      <p:sp>
        <p:nvSpPr>
          <p:cNvPr id="64" name="Google Shape;64;p14"/>
          <p:cNvSpPr txBox="1"/>
          <p:nvPr/>
        </p:nvSpPr>
        <p:spPr>
          <a:xfrm>
            <a:off x="381875" y="2548675"/>
            <a:ext cx="53946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IT Threat mitigation is therefore defined as the corrective actions, preventions and remedies put in place to combat or reduce IT threats on a computer, server or network.</a:t>
            </a:r>
            <a:endParaRPr sz="1600"/>
          </a:p>
        </p:txBody>
      </p:sp>
      <p:sp>
        <p:nvSpPr>
          <p:cNvPr id="65" name="Google Shape;65;p14"/>
          <p:cNvSpPr txBox="1"/>
          <p:nvPr/>
        </p:nvSpPr>
        <p:spPr>
          <a:xfrm>
            <a:off x="381875" y="3749000"/>
            <a:ext cx="5746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Cyber security threat mitigation refers to policies and processes put in place by companies to help prevent security incidents and data breaches as well as limit the extent of damage when security attacks happen.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Threat-Mitigation Methods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Anti-malware / Malware detection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Encryption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Firewalls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4503175" y="1152475"/>
            <a:ext cx="432912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Anti Malware</a:t>
            </a:r>
            <a:endParaRPr b="1" sz="2820">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862">
                <a:solidFill>
                  <a:srgbClr val="000000"/>
                </a:solidFill>
                <a:highlight>
                  <a:srgbClr val="FFFFFF"/>
                </a:highlight>
                <a:latin typeface="Times New Roman"/>
                <a:ea typeface="Times New Roman"/>
                <a:cs typeface="Times New Roman"/>
                <a:sym typeface="Times New Roman"/>
              </a:rPr>
              <a:t>Anti Malware </a:t>
            </a:r>
            <a:r>
              <a:rPr lang="en" sz="1862">
                <a:solidFill>
                  <a:srgbClr val="000000"/>
                </a:solidFill>
                <a:highlight>
                  <a:srgbClr val="FFFFFF"/>
                </a:highlight>
                <a:latin typeface="Times New Roman"/>
                <a:ea typeface="Times New Roman"/>
                <a:cs typeface="Times New Roman"/>
                <a:sym typeface="Times New Roman"/>
              </a:rPr>
              <a:t>- Software that protects both Device and Network.</a:t>
            </a:r>
            <a:endParaRPr sz="1862">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862">
                <a:solidFill>
                  <a:srgbClr val="000000"/>
                </a:solidFill>
                <a:highlight>
                  <a:srgbClr val="FFFFFF"/>
                </a:highlight>
                <a:latin typeface="Times New Roman"/>
                <a:ea typeface="Times New Roman"/>
                <a:cs typeface="Times New Roman"/>
                <a:sym typeface="Times New Roman"/>
              </a:rPr>
              <a:t>Malware detection examines networked devices and the data on those systems to detect malware. Malware-detection software is effective at detecting malware because it can involve the use of multiple mechanisms and methods. Types of malware-detection software include anti-virus software, anti-spyware, anti-spam, and firewalls.</a:t>
            </a:r>
            <a:endParaRPr sz="1862">
              <a:solidFill>
                <a:srgbClr val="000000"/>
              </a:solidFill>
              <a:highlight>
                <a:srgbClr val="FFFFFF"/>
              </a:highlight>
              <a:latin typeface="Times New Roman"/>
              <a:ea typeface="Times New Roman"/>
              <a:cs typeface="Times New Roman"/>
              <a:sym typeface="Times New Roman"/>
            </a:endParaRPr>
          </a:p>
          <a:p>
            <a:pPr indent="0" lvl="0" marL="0" rtl="0" algn="l">
              <a:spcBef>
                <a:spcPts val="3800"/>
              </a:spcBef>
              <a:spcAft>
                <a:spcPts val="0"/>
              </a:spcAft>
              <a:buNone/>
            </a:pPr>
            <a:r>
              <a:rPr b="1" lang="en" sz="1862">
                <a:solidFill>
                  <a:schemeClr val="dk1"/>
                </a:solidFill>
                <a:highlight>
                  <a:schemeClr val="lt1"/>
                </a:highlight>
                <a:latin typeface="Times New Roman"/>
                <a:ea typeface="Times New Roman"/>
                <a:cs typeface="Times New Roman"/>
                <a:sym typeface="Times New Roman"/>
              </a:rPr>
              <a:t>Malware </a:t>
            </a:r>
            <a:r>
              <a:rPr lang="en" sz="1862">
                <a:solidFill>
                  <a:schemeClr val="dk1"/>
                </a:solidFill>
                <a:highlight>
                  <a:schemeClr val="lt1"/>
                </a:highlight>
                <a:latin typeface="Times New Roman"/>
                <a:ea typeface="Times New Roman"/>
                <a:cs typeface="Times New Roman"/>
                <a:sym typeface="Times New Roman"/>
              </a:rPr>
              <a:t>- malicious software that intends to damage a Computer, Client, Server, or network. There are examples of Malware: Ransomware, Spyware, Viruses.Types of malware include viruses, worms, trojan horses, rootkits, ransomware, and keyloggers.</a:t>
            </a:r>
            <a:endParaRPr/>
          </a:p>
          <a:p>
            <a:pPr indent="0" lvl="0" marL="0" rtl="0" algn="l">
              <a:spcBef>
                <a:spcPts val="3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7"/>
          <p:cNvGraphicFramePr/>
          <p:nvPr/>
        </p:nvGraphicFramePr>
        <p:xfrm>
          <a:off x="27725" y="0"/>
          <a:ext cx="3000000" cy="3000000"/>
        </p:xfrm>
        <a:graphic>
          <a:graphicData uri="http://schemas.openxmlformats.org/drawingml/2006/table">
            <a:tbl>
              <a:tblPr>
                <a:noFill/>
                <a:tableStyleId>{21732387-A849-48A4-ABCA-6C347C89C2AE}</a:tableStyleId>
              </a:tblPr>
              <a:tblGrid>
                <a:gridCol w="4544275"/>
                <a:gridCol w="4544275"/>
              </a:tblGrid>
              <a:tr h="2648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lnSpc>
                          <a:spcPct val="115000"/>
                        </a:lnSpc>
                        <a:spcBef>
                          <a:spcPts val="0"/>
                        </a:spcBef>
                        <a:spcAft>
                          <a:spcPts val="1200"/>
                        </a:spcAft>
                        <a:buClr>
                          <a:schemeClr val="dk1"/>
                        </a:buClr>
                        <a:buSzPts val="1100"/>
                        <a:buFont typeface="Arial"/>
                        <a:buNone/>
                      </a:pPr>
                      <a:r>
                        <a:rPr b="1" lang="en">
                          <a:latin typeface="Times New Roman"/>
                          <a:ea typeface="Times New Roman"/>
                          <a:cs typeface="Times New Roman"/>
                          <a:sym typeface="Times New Roman"/>
                        </a:rPr>
                        <a:t>Virus </a:t>
                      </a:r>
                      <a:r>
                        <a:rPr lang="en">
                          <a:latin typeface="Times New Roman"/>
                          <a:ea typeface="Times New Roman"/>
                          <a:cs typeface="Times New Roman"/>
                          <a:sym typeface="Times New Roman"/>
                        </a:rPr>
                        <a:t>is a program written to enter to your computer and damage your files and data. A virus might corrupt, or delete data on your computer, also replicate themselves. They can enter to your computer as an attachment of images, greeting, or audio, video files. Viruses also enters through downloads on the Internet. They can be hidden in a free softwares or other files that you download.</a:t>
                      </a:r>
                      <a:endParaRPr>
                        <a:latin typeface="Times New Roman"/>
                        <a:ea typeface="Times New Roman"/>
                        <a:cs typeface="Times New Roman"/>
                        <a:sym typeface="Times New Roman"/>
                      </a:endParaRPr>
                    </a:p>
                  </a:txBody>
                  <a:tcPr marT="91425" marB="91425" marR="91425" marL="91425"/>
                </a:tc>
              </a:tr>
              <a:tr h="2540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Worms </a:t>
                      </a:r>
                      <a:r>
                        <a:rPr lang="en" sz="1300">
                          <a:highlight>
                            <a:srgbClr val="FFFFFF"/>
                          </a:highlight>
                          <a:latin typeface="Times New Roman"/>
                          <a:ea typeface="Times New Roman"/>
                          <a:cs typeface="Times New Roman"/>
                          <a:sym typeface="Times New Roman"/>
                        </a:rPr>
                        <a:t>are malicious programs that make copies of themselves again and again on the local drive, network shares, etc. The only purpose of the worm is to reproduce itself again and again. It doesn’t harm any data, or file on the computer. Unlike a virus, it does not need to attach itself to an existing program. Worms spread by exploiting vulnerabilities in operating systems.</a:t>
                      </a:r>
                      <a:endParaRPr sz="1300">
                        <a:highlight>
                          <a:srgbClr val="FFFFFF"/>
                        </a:highlight>
                        <a:latin typeface="Times New Roman"/>
                        <a:ea typeface="Times New Roman"/>
                        <a:cs typeface="Times New Roman"/>
                        <a:sym typeface="Times New Roman"/>
                      </a:endParaRPr>
                    </a:p>
                    <a:p>
                      <a:pPr indent="0" lvl="0" marL="0" rtl="0" algn="l">
                        <a:lnSpc>
                          <a:spcPct val="115000"/>
                        </a:lnSpc>
                        <a:spcBef>
                          <a:spcPts val="800"/>
                        </a:spcBef>
                        <a:spcAft>
                          <a:spcPts val="800"/>
                        </a:spcAft>
                        <a:buClr>
                          <a:schemeClr val="dk1"/>
                        </a:buClr>
                        <a:buSzPts val="1100"/>
                        <a:buFont typeface="Arial"/>
                        <a:buNone/>
                      </a:pPr>
                      <a:r>
                        <a:rPr lang="en" sz="1300">
                          <a:highlight>
                            <a:srgbClr val="FFFFFF"/>
                          </a:highlight>
                          <a:latin typeface="Times New Roman"/>
                          <a:ea typeface="Times New Roman"/>
                          <a:cs typeface="Times New Roman"/>
                          <a:sym typeface="Times New Roman"/>
                        </a:rPr>
                        <a:t>Due to its replication nature it takes a lot of space in the hard drive and consumes more CPU uses which in turn makes the pc too slow also consumes more network bandwidth.</a:t>
                      </a:r>
                      <a:endParaRPr sz="1500">
                        <a:highlight>
                          <a:srgbClr val="FFFFFF"/>
                        </a:highlight>
                        <a:latin typeface="Times New Roman"/>
                        <a:ea typeface="Times New Roman"/>
                        <a:cs typeface="Times New Roman"/>
                        <a:sym typeface="Times New Roman"/>
                      </a:endParaRPr>
                    </a:p>
                  </a:txBody>
                  <a:tcPr marT="91425" marB="91425" marR="91425" marL="91425"/>
                </a:tc>
              </a:tr>
            </a:tbl>
          </a:graphicData>
        </a:graphic>
      </p:graphicFrame>
      <p:pic>
        <p:nvPicPr>
          <p:cNvPr id="84" name="Google Shape;84;p17"/>
          <p:cNvPicPr preferRelativeResize="0"/>
          <p:nvPr/>
        </p:nvPicPr>
        <p:blipFill>
          <a:blip r:embed="rId3">
            <a:alphaModFix/>
          </a:blip>
          <a:stretch>
            <a:fillRect/>
          </a:stretch>
        </p:blipFill>
        <p:spPr>
          <a:xfrm>
            <a:off x="261325" y="54600"/>
            <a:ext cx="4030623" cy="2463150"/>
          </a:xfrm>
          <a:prstGeom prst="rect">
            <a:avLst/>
          </a:prstGeom>
          <a:noFill/>
          <a:ln>
            <a:noFill/>
          </a:ln>
        </p:spPr>
      </p:pic>
      <p:pic>
        <p:nvPicPr>
          <p:cNvPr id="85" name="Google Shape;85;p17"/>
          <p:cNvPicPr preferRelativeResize="0"/>
          <p:nvPr/>
        </p:nvPicPr>
        <p:blipFill>
          <a:blip r:embed="rId4">
            <a:alphaModFix/>
          </a:blip>
          <a:stretch>
            <a:fillRect/>
          </a:stretch>
        </p:blipFill>
        <p:spPr>
          <a:xfrm>
            <a:off x="500650" y="2648550"/>
            <a:ext cx="2994825" cy="2463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graphicFrame>
        <p:nvGraphicFramePr>
          <p:cNvPr id="90" name="Google Shape;90;p18"/>
          <p:cNvGraphicFramePr/>
          <p:nvPr/>
        </p:nvGraphicFramePr>
        <p:xfrm>
          <a:off x="27725" y="0"/>
          <a:ext cx="3000000" cy="3000000"/>
        </p:xfrm>
        <a:graphic>
          <a:graphicData uri="http://schemas.openxmlformats.org/drawingml/2006/table">
            <a:tbl>
              <a:tblPr>
                <a:noFill/>
                <a:tableStyleId>{21732387-A849-48A4-ABCA-6C347C89C2AE}</a:tableStyleId>
              </a:tblPr>
              <a:tblGrid>
                <a:gridCol w="4544275"/>
                <a:gridCol w="4544275"/>
              </a:tblGrid>
              <a:tr h="2524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800"/>
                        </a:spcAft>
                        <a:buNone/>
                      </a:pPr>
                      <a:r>
                        <a:rPr lang="en">
                          <a:highlight>
                            <a:srgbClr val="FFFFFF"/>
                          </a:highlight>
                          <a:latin typeface="Times New Roman"/>
                          <a:ea typeface="Times New Roman"/>
                          <a:cs typeface="Times New Roman"/>
                          <a:sym typeface="Times New Roman"/>
                        </a:rPr>
                        <a:t>A </a:t>
                      </a:r>
                      <a:r>
                        <a:rPr b="1" lang="en">
                          <a:highlight>
                            <a:srgbClr val="FFFFFF"/>
                          </a:highlight>
                          <a:latin typeface="Times New Roman"/>
                          <a:ea typeface="Times New Roman"/>
                          <a:cs typeface="Times New Roman"/>
                          <a:sym typeface="Times New Roman"/>
                        </a:rPr>
                        <a:t>Trojan horse i</a:t>
                      </a:r>
                      <a:r>
                        <a:rPr lang="en">
                          <a:highlight>
                            <a:srgbClr val="FFFFFF"/>
                          </a:highlight>
                          <a:latin typeface="Times New Roman"/>
                          <a:ea typeface="Times New Roman"/>
                          <a:cs typeface="Times New Roman"/>
                          <a:sym typeface="Times New Roman"/>
                        </a:rPr>
                        <a:t>s not a virus. Trojans do not replicate themselves but they can be just as destructive. They open a backdoor entry to your computer which gives malicious users or programs access to your system, allowing confidential and personal information to be theft.</a:t>
                      </a:r>
                      <a:endParaRPr>
                        <a:highlight>
                          <a:srgbClr val="FFFFFF"/>
                        </a:highlight>
                        <a:latin typeface="Times New Roman"/>
                        <a:ea typeface="Times New Roman"/>
                        <a:cs typeface="Times New Roman"/>
                        <a:sym typeface="Times New Roman"/>
                      </a:endParaRPr>
                    </a:p>
                  </a:txBody>
                  <a:tcPr marT="91425" marB="91425" marR="91425" marL="91425"/>
                </a:tc>
              </a:tr>
              <a:tr h="2663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300">
                          <a:highlight>
                            <a:srgbClr val="FFFFFF"/>
                          </a:highlight>
                          <a:latin typeface="Times New Roman"/>
                          <a:ea typeface="Times New Roman"/>
                          <a:cs typeface="Times New Roman"/>
                          <a:sym typeface="Times New Roman"/>
                        </a:rPr>
                        <a:t>Ransomware uses asymmetric encryption. This is cryptography that uses a pair of keys to encrypt and decrypt a file. The public-private pair of keys is uniquely generated by the attacker for the victim, with the private key to decrypt the files stored on the attacker’s server. The attacker makes the private key available to the victim only after the ransom is paid, though as seen in recent ransomware campaigns, that is not always the case. Without access to the private key, it is nearly impossible to decrypt the files that are being held for ransom.</a:t>
                      </a:r>
                      <a:endParaRPr sz="1300">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800"/>
                        </a:spcAft>
                        <a:buNone/>
                      </a:pPr>
                      <a:r>
                        <a:t/>
                      </a:r>
                      <a:endParaRPr sz="1500"/>
                    </a:p>
                  </a:txBody>
                  <a:tcPr marT="91425" marB="91425" marR="91425" marL="91425"/>
                </a:tc>
              </a:tr>
            </a:tbl>
          </a:graphicData>
        </a:graphic>
      </p:graphicFrame>
      <p:pic>
        <p:nvPicPr>
          <p:cNvPr id="91" name="Google Shape;91;p18"/>
          <p:cNvPicPr preferRelativeResize="0"/>
          <p:nvPr/>
        </p:nvPicPr>
        <p:blipFill>
          <a:blip r:embed="rId3">
            <a:alphaModFix/>
          </a:blip>
          <a:stretch>
            <a:fillRect/>
          </a:stretch>
        </p:blipFill>
        <p:spPr>
          <a:xfrm>
            <a:off x="163975" y="78425"/>
            <a:ext cx="4287277" cy="2400875"/>
          </a:xfrm>
          <a:prstGeom prst="rect">
            <a:avLst/>
          </a:prstGeom>
          <a:noFill/>
          <a:ln>
            <a:noFill/>
          </a:ln>
        </p:spPr>
      </p:pic>
      <p:pic>
        <p:nvPicPr>
          <p:cNvPr id="92" name="Google Shape;92;p18"/>
          <p:cNvPicPr preferRelativeResize="0"/>
          <p:nvPr/>
        </p:nvPicPr>
        <p:blipFill>
          <a:blip r:embed="rId4">
            <a:alphaModFix/>
          </a:blip>
          <a:stretch>
            <a:fillRect/>
          </a:stretch>
        </p:blipFill>
        <p:spPr>
          <a:xfrm>
            <a:off x="27725" y="2524850"/>
            <a:ext cx="4423526" cy="266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1986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00">
                <a:solidFill>
                  <a:srgbClr val="000000"/>
                </a:solidFill>
                <a:highlight>
                  <a:srgbClr val="FFFFFF"/>
                </a:highlight>
                <a:latin typeface="Times New Roman"/>
                <a:ea typeface="Times New Roman"/>
                <a:cs typeface="Times New Roman"/>
                <a:sym typeface="Times New Roman"/>
              </a:rPr>
              <a:t>Rootkits </a:t>
            </a:r>
            <a:r>
              <a:rPr lang="en" sz="1300">
                <a:solidFill>
                  <a:srgbClr val="000000"/>
                </a:solidFill>
                <a:highlight>
                  <a:srgbClr val="FFFFFF"/>
                </a:highlight>
                <a:latin typeface="Times New Roman"/>
                <a:ea typeface="Times New Roman"/>
                <a:cs typeface="Times New Roman"/>
                <a:sym typeface="Times New Roman"/>
              </a:rPr>
              <a:t>are the most dangerous, both in the damage they can cause and the difficulty you might have in finding and removing them.</a:t>
            </a:r>
            <a:endParaRPr sz="13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lang="en" sz="1300">
                <a:solidFill>
                  <a:srgbClr val="000000"/>
                </a:solidFill>
                <a:highlight>
                  <a:srgbClr val="FFFFFF"/>
                </a:highlight>
                <a:latin typeface="Times New Roman"/>
                <a:ea typeface="Times New Roman"/>
                <a:cs typeface="Times New Roman"/>
                <a:sym typeface="Times New Roman"/>
              </a:rPr>
              <a:t>Rootkits are a type of malware that are designed so that they can remain hidden on your computer. But while you might not notice them, they are active. </a:t>
            </a:r>
            <a:endParaRPr sz="13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900"/>
              </a:spcAft>
              <a:buClr>
                <a:schemeClr val="dk1"/>
              </a:buClr>
              <a:buSzPts val="1100"/>
              <a:buFont typeface="Arial"/>
              <a:buNone/>
            </a:pPr>
            <a:r>
              <a:rPr lang="en" sz="1300">
                <a:solidFill>
                  <a:srgbClr val="000000"/>
                </a:solidFill>
                <a:highlight>
                  <a:srgbClr val="FFFFFF"/>
                </a:highlight>
                <a:latin typeface="Times New Roman"/>
                <a:ea typeface="Times New Roman"/>
                <a:cs typeface="Times New Roman"/>
                <a:sym typeface="Times New Roman"/>
              </a:rPr>
              <a:t>Rootkits can contain a number of tools, ranging from programs that allow hackers to steal your passwords to modules that make it easy for them to steal your credit card or online banking information. Rootkits can also give hackers the ability to subvert or disable security software and track the keys you tap on your keyword, making it easy for criminals to steal your personal information.</a:t>
            </a:r>
            <a:endParaRPr sz="2900">
              <a:solidFill>
                <a:srgbClr val="000000"/>
              </a:solidFill>
              <a:highlight>
                <a:srgbClr val="FFFFFF"/>
              </a:highlight>
              <a:latin typeface="Times New Roman"/>
              <a:ea typeface="Times New Roman"/>
              <a:cs typeface="Times New Roman"/>
              <a:sym typeface="Times New Roman"/>
            </a:endParaRPr>
          </a:p>
        </p:txBody>
      </p:sp>
      <p:sp>
        <p:nvSpPr>
          <p:cNvPr id="98" name="Google Shape;98;p19"/>
          <p:cNvSpPr txBox="1"/>
          <p:nvPr>
            <p:ph idx="1" type="body"/>
          </p:nvPr>
        </p:nvSpPr>
        <p:spPr>
          <a:xfrm>
            <a:off x="244450" y="2723050"/>
            <a:ext cx="8520600" cy="24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rgbClr val="000000"/>
                </a:solidFill>
                <a:highlight>
                  <a:srgbClr val="FFFFFF"/>
                </a:highlight>
                <a:latin typeface="Times New Roman"/>
                <a:ea typeface="Times New Roman"/>
                <a:cs typeface="Times New Roman"/>
                <a:sym typeface="Times New Roman"/>
              </a:rPr>
              <a:t>Keyloggers</a:t>
            </a:r>
            <a:r>
              <a:rPr lang="en" sz="1400">
                <a:solidFill>
                  <a:srgbClr val="000000"/>
                </a:solidFill>
                <a:highlight>
                  <a:srgbClr val="FFFFFF"/>
                </a:highlight>
                <a:latin typeface="Times New Roman"/>
                <a:ea typeface="Times New Roman"/>
                <a:cs typeface="Times New Roman"/>
                <a:sym typeface="Times New Roman"/>
              </a:rPr>
              <a:t> represent a major threat to your cybersecurity because they’re able to secretly capture and record the sensitive data you type onto your keyboard. A lot of information can be gathered from what you enter on your devices — via your emails, text messages, login credentials, passwords used, websites browsed, and financial information accessed.</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900"/>
              </a:spcBef>
              <a:spcAft>
                <a:spcPts val="900"/>
              </a:spcAft>
              <a:buClr>
                <a:schemeClr val="dk1"/>
              </a:buClr>
              <a:buSzPts val="1100"/>
              <a:buFont typeface="Arial"/>
              <a:buNone/>
            </a:pPr>
            <a:r>
              <a:rPr lang="en" sz="1400">
                <a:solidFill>
                  <a:srgbClr val="000000"/>
                </a:solidFill>
                <a:highlight>
                  <a:srgbClr val="FFFFFF"/>
                </a:highlight>
                <a:latin typeface="Times New Roman"/>
                <a:ea typeface="Times New Roman"/>
                <a:cs typeface="Times New Roman"/>
                <a:sym typeface="Times New Roman"/>
              </a:rPr>
              <a:t>Cybercriminals can use keyloggers as malware to steal your </a:t>
            </a:r>
            <a:r>
              <a:rPr lang="en" sz="14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personally identifiable information</a:t>
            </a:r>
            <a:r>
              <a:rPr lang="en" sz="1400">
                <a:solidFill>
                  <a:srgbClr val="000000"/>
                </a:solidFill>
                <a:highlight>
                  <a:srgbClr val="FFFFFF"/>
                </a:highlight>
                <a:latin typeface="Times New Roman"/>
                <a:ea typeface="Times New Roman"/>
                <a:cs typeface="Times New Roman"/>
                <a:sym typeface="Times New Roman"/>
              </a:rPr>
              <a:t>. That might include financial information, PIN codes for financial accounts, credit card numbers, usernames, passwords, and other private data. After cybercriminals access this information, they may be able to commit financial fraud and identity theft.</a:t>
            </a:r>
            <a:endParaRPr sz="20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ENCRYPTION</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What is encryption?</a:t>
            </a:r>
            <a:endParaRPr b="1" sz="2500"/>
          </a:p>
          <a:p>
            <a:pPr indent="0" lvl="0" marL="0" rtl="0" algn="l">
              <a:spcBef>
                <a:spcPts val="1200"/>
              </a:spcBef>
              <a:spcAft>
                <a:spcPts val="0"/>
              </a:spcAft>
              <a:buNone/>
            </a:pPr>
            <a:r>
              <a:rPr lang="en" sz="1700"/>
              <a:t>Encryption is the process of taking plain </a:t>
            </a:r>
            <a:endParaRPr sz="1700"/>
          </a:p>
          <a:p>
            <a:pPr indent="0" lvl="0" marL="0" rtl="0" algn="l">
              <a:spcBef>
                <a:spcPts val="1200"/>
              </a:spcBef>
              <a:spcAft>
                <a:spcPts val="0"/>
              </a:spcAft>
              <a:buNone/>
            </a:pPr>
            <a:r>
              <a:rPr lang="en" sz="1700"/>
              <a:t>t</a:t>
            </a:r>
            <a:r>
              <a:rPr lang="en" sz="1700"/>
              <a:t>ext and scrambling it into </a:t>
            </a:r>
            <a:r>
              <a:rPr lang="en" sz="1700"/>
              <a:t>ciphertext</a:t>
            </a:r>
            <a:r>
              <a:rPr lang="en" sz="1700"/>
              <a:t> that</a:t>
            </a:r>
            <a:endParaRPr sz="1700"/>
          </a:p>
          <a:p>
            <a:pPr indent="0" lvl="0" marL="0" rtl="0" algn="l">
              <a:spcBef>
                <a:spcPts val="1200"/>
              </a:spcBef>
              <a:spcAft>
                <a:spcPts val="0"/>
              </a:spcAft>
              <a:buNone/>
            </a:pPr>
            <a:r>
              <a:rPr lang="en" sz="1700"/>
              <a:t>i</a:t>
            </a:r>
            <a:r>
              <a:rPr lang="en" sz="1700"/>
              <a:t>s unreadable. A key is used to encrypt and</a:t>
            </a:r>
            <a:endParaRPr sz="1700"/>
          </a:p>
          <a:p>
            <a:pPr indent="0" lvl="0" marL="0" rtl="0" algn="l">
              <a:spcBef>
                <a:spcPts val="1200"/>
              </a:spcBef>
              <a:spcAft>
                <a:spcPts val="0"/>
              </a:spcAft>
              <a:buNone/>
            </a:pPr>
            <a:r>
              <a:rPr lang="en" sz="1700"/>
              <a:t>d</a:t>
            </a:r>
            <a:r>
              <a:rPr lang="en" sz="1700"/>
              <a:t>ecrypt a message or data from the sender </a:t>
            </a:r>
            <a:endParaRPr sz="1700"/>
          </a:p>
          <a:p>
            <a:pPr indent="0" lvl="0" marL="0" rtl="0" algn="l">
              <a:spcBef>
                <a:spcPts val="1200"/>
              </a:spcBef>
              <a:spcAft>
                <a:spcPts val="0"/>
              </a:spcAft>
              <a:buNone/>
            </a:pPr>
            <a:r>
              <a:rPr lang="en" sz="1700"/>
              <a:t>to the party that is </a:t>
            </a:r>
            <a:r>
              <a:rPr lang="en" sz="1700"/>
              <a:t>receiving</a:t>
            </a:r>
            <a:r>
              <a:rPr lang="en" sz="1700"/>
              <a:t> the file.</a:t>
            </a:r>
            <a:endParaRPr sz="1700"/>
          </a:p>
          <a:p>
            <a:pPr indent="0" lvl="0" marL="0" rtl="0" algn="l">
              <a:spcBef>
                <a:spcPts val="120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4809175" y="1152475"/>
            <a:ext cx="4023125" cy="321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HAVE ENCRYPTION?</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38260" lvl="0" marL="457200" rtl="0" algn="l">
              <a:lnSpc>
                <a:spcPct val="150000"/>
              </a:lnSpc>
              <a:spcBef>
                <a:spcPts val="1200"/>
              </a:spcBef>
              <a:spcAft>
                <a:spcPts val="0"/>
              </a:spcAft>
              <a:buSzPct val="100000"/>
              <a:buChar char="●"/>
            </a:pPr>
            <a:r>
              <a:rPr lang="en" sz="6907"/>
              <a:t>Privacy: Encryption helps ensures that only the right people read data. It helps prevent </a:t>
            </a:r>
            <a:r>
              <a:rPr lang="en" sz="6907"/>
              <a:t>potential</a:t>
            </a:r>
            <a:r>
              <a:rPr lang="en" sz="6907"/>
              <a:t> bad actors from reading sensitive date like hackers, ISPs, governments. </a:t>
            </a:r>
            <a:endParaRPr sz="6907"/>
          </a:p>
          <a:p>
            <a:pPr indent="-338260" lvl="0" marL="457200" rtl="0" algn="l">
              <a:lnSpc>
                <a:spcPct val="150000"/>
              </a:lnSpc>
              <a:spcBef>
                <a:spcPts val="0"/>
              </a:spcBef>
              <a:spcAft>
                <a:spcPts val="0"/>
              </a:spcAft>
              <a:buSzPct val="100000"/>
              <a:buChar char="●"/>
            </a:pPr>
            <a:r>
              <a:rPr lang="en" sz="6907"/>
              <a:t>Security: </a:t>
            </a:r>
            <a:r>
              <a:rPr lang="en" sz="6907"/>
              <a:t>Encryption</a:t>
            </a:r>
            <a:r>
              <a:rPr lang="en" sz="6907"/>
              <a:t> helps prevent data breaches. Lost or stolen devices and hard drives are more secure if they are encrypted.   </a:t>
            </a:r>
            <a:endParaRPr sz="6907"/>
          </a:p>
          <a:p>
            <a:pPr indent="-338260" lvl="0" marL="457200" rtl="0" algn="l">
              <a:lnSpc>
                <a:spcPct val="150000"/>
              </a:lnSpc>
              <a:spcBef>
                <a:spcPts val="0"/>
              </a:spcBef>
              <a:spcAft>
                <a:spcPts val="0"/>
              </a:spcAft>
              <a:buSzPct val="100000"/>
              <a:buChar char="●"/>
            </a:pPr>
            <a:r>
              <a:rPr lang="en" sz="6907"/>
              <a:t>Data Integrity: </a:t>
            </a:r>
            <a:r>
              <a:rPr lang="en" sz="6907"/>
              <a:t>Encryption</a:t>
            </a:r>
            <a:r>
              <a:rPr lang="en" sz="6907"/>
              <a:t> helps protect integrity of data sent across the internet. Helping to make sure that data isn’t tampered with. </a:t>
            </a:r>
            <a:endParaRPr sz="6907"/>
          </a:p>
          <a:p>
            <a:pPr indent="-338260" lvl="0" marL="457200" rtl="0" algn="l">
              <a:lnSpc>
                <a:spcPct val="150000"/>
              </a:lnSpc>
              <a:spcBef>
                <a:spcPts val="0"/>
              </a:spcBef>
              <a:spcAft>
                <a:spcPts val="0"/>
              </a:spcAft>
              <a:buSzPct val="100000"/>
              <a:buChar char="●"/>
            </a:pPr>
            <a:r>
              <a:rPr lang="en" sz="6907"/>
              <a:t>Authentication: A public key encryption can be used to allow the owner of website to help users verify they are connected to the real website. </a:t>
            </a:r>
            <a:endParaRPr sz="6907"/>
          </a:p>
          <a:p>
            <a:pPr indent="-338260" lvl="0" marL="457200" rtl="0" algn="l">
              <a:lnSpc>
                <a:spcPct val="150000"/>
              </a:lnSpc>
              <a:spcBef>
                <a:spcPts val="0"/>
              </a:spcBef>
              <a:spcAft>
                <a:spcPts val="0"/>
              </a:spcAft>
              <a:buSzPct val="100000"/>
              <a:buChar char="●"/>
            </a:pPr>
            <a:r>
              <a:rPr lang="en" sz="6907"/>
              <a:t>Regulations: Many industry and government regulations require encryption such as HIPPA and credit card companies (PCI DSS).  </a:t>
            </a:r>
            <a:endParaRPr sz="6907"/>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