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tiff" ContentType="image/tif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7"/>
  </p:notesMasterIdLst>
  <p:handoutMasterIdLst>
    <p:handoutMasterId r:id="rId8"/>
  </p:handoutMasterIdLst>
  <p:sldIdLst>
    <p:sldId id="257" r:id="rId2"/>
    <p:sldId id="271" r:id="rId3"/>
    <p:sldId id="272" r:id="rId4"/>
    <p:sldId id="273" r:id="rId5"/>
    <p:sldId id="274" r:id="rId6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07797" indent="-160544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815594" indent="-321086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224250" indent="-482488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632047" indent="-643032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1236269" algn="l" defTabSz="247254" rtl="0" eaLnBrk="1" latinLnBrk="0" hangingPunct="1">
      <a:defRPr sz="2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1483523" algn="l" defTabSz="247254" rtl="0" eaLnBrk="1" latinLnBrk="0" hangingPunct="1">
      <a:defRPr sz="2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1730776" algn="l" defTabSz="247254" rtl="0" eaLnBrk="1" latinLnBrk="0" hangingPunct="1">
      <a:defRPr sz="2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1978030" algn="l" defTabSz="247254" rtl="0" eaLnBrk="1" latinLnBrk="0" hangingPunct="1">
      <a:defRPr sz="2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B5A5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84848" autoAdjust="0"/>
  </p:normalViewPr>
  <p:slideViewPr>
    <p:cSldViewPr>
      <p:cViewPr>
        <p:scale>
          <a:sx n="125" d="100"/>
          <a:sy n="125" d="100"/>
        </p:scale>
        <p:origin x="-1272" y="-4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12868E68-BDA5-7A4B-AD68-EB513AB858CE}" type="datetimeFigureOut">
              <a:rPr lang="en-US"/>
              <a:pPr>
                <a:defRPr/>
              </a:pPr>
              <a:t>5/3/2014</a:t>
            </a:fld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44277D06-48D0-CA46-906A-DDE54A1FDF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4234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9EFB707-C2EB-1249-8B45-4C3229CA2942}" type="datetimeFigureOut">
              <a:rPr lang="en-US"/>
              <a:pPr>
                <a:defRPr/>
              </a:pPr>
              <a:t>5/3/2014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EE70ADDC-18D6-EF44-BE1E-8FF5E10226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3653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07797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815594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22425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632047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040709" algn="l" defTabSz="8162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48851" algn="l" defTabSz="8162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56992" algn="l" defTabSz="8162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65134" algn="l" defTabSz="8162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This concludes OpenGL Essentials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LiveLessons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2DD0DF-89BD-7D4A-9A34-CB657C763FF6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4345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surveyed a number of additional rendering topics including post processing, shadow mapping, skeletal animation, geometry and tessellation shaders, deferred rendering, global illumination, and compute shaders.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E964B50-2C54-7E48-8B01-833EA9594D5E}" type="slidenum">
              <a:rPr lang="en-US" sz="1200">
                <a:latin typeface="Calibri" charset="0"/>
              </a:rPr>
              <a:pPr eaLnBrk="1" hangingPunct="1"/>
              <a:t>2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2985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surveyed a number of additional rendering topics including post processing, shadow mapping, skeletal animation, geometry and tessellation shaders, deferred rendering, global illumination, and compute shaders.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E964B50-2C54-7E48-8B01-833EA9594D5E}" type="slidenum">
              <a:rPr lang="en-US" sz="1200">
                <a:latin typeface="Calibri" charset="0"/>
              </a:rPr>
              <a:pPr eaLnBrk="1" hangingPunct="1"/>
              <a:t>3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4592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surveyed a number of additional rendering topics including post processing, shadow mapping, skeletal animation, geometry and tessellation shaders, deferred rendering, global illumination, and compute shaders.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E964B50-2C54-7E48-8B01-833EA9594D5E}" type="slidenum">
              <a:rPr lang="en-US" sz="1200">
                <a:latin typeface="Calibri" charset="0"/>
              </a:rPr>
              <a:pPr eaLnBrk="1" hangingPunct="1"/>
              <a:t>4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4701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surveyed a number of additional rendering topics including post processing, shadow mapping, skeletal animation, geometry and tessellation shaders, deferred rendering, global illumination, and compute shaders.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E964B50-2C54-7E48-8B01-833EA9594D5E}" type="slidenum">
              <a:rPr lang="en-US" sz="1200">
                <a:latin typeface="Calibri" charset="0"/>
              </a:rPr>
              <a:pPr eaLnBrk="1" hangingPunct="1"/>
              <a:t>5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4701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08142" indent="0" algn="ctr">
              <a:buNone/>
              <a:defRPr/>
            </a:lvl2pPr>
            <a:lvl3pPr marL="816284" indent="0" algn="ctr">
              <a:buNone/>
              <a:defRPr/>
            </a:lvl3pPr>
            <a:lvl4pPr marL="1224425" indent="0" algn="ctr">
              <a:buNone/>
              <a:defRPr/>
            </a:lvl4pPr>
            <a:lvl5pPr marL="1632567" indent="0" algn="ctr">
              <a:buNone/>
              <a:defRPr/>
            </a:lvl5pPr>
            <a:lvl6pPr marL="2040709" indent="0" algn="ctr">
              <a:buNone/>
              <a:defRPr/>
            </a:lvl6pPr>
            <a:lvl7pPr marL="2448851" indent="0" algn="ctr">
              <a:buNone/>
              <a:defRPr/>
            </a:lvl7pPr>
            <a:lvl8pPr marL="2856992" indent="0" algn="ctr">
              <a:buNone/>
              <a:defRPr/>
            </a:lvl8pPr>
            <a:lvl9pPr marL="326513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124197" y="4683728"/>
            <a:ext cx="2895615" cy="35769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81628" tIns="40814" rIns="81628" bIns="40814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658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-57070"/>
            <a:ext cx="9144000" cy="475044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9451" tIns="24725" rIns="49451" bIns="2472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313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160" y="205772"/>
            <a:ext cx="8229689" cy="857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1628" tIns="40814" rIns="81628" bIns="408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160" y="1200070"/>
            <a:ext cx="8229689" cy="339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1628" tIns="40814" rIns="81628" bIns="408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  <a:ea typeface="ＭＳ Ｐゴシック" charset="0"/>
          <a:cs typeface="ＭＳ Ｐゴシック" charset="0"/>
        </a:defRPr>
      </a:lvl5pPr>
      <a:lvl6pPr marL="408142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6pPr>
      <a:lvl7pPr marL="816284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7pPr>
      <a:lvl8pPr marL="1224425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8pPr>
      <a:lvl9pPr marL="1632567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9pPr>
    </p:titleStyle>
    <p:bodyStyle>
      <a:lvl1pPr marL="543443" indent="-543443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884276" indent="-47562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1224250" indent="-407797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564223" indent="-339974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972021" indent="-339974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2380827" indent="-340118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788969" indent="-340118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197111" indent="-340118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605252" indent="-340118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24725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47254" algn="l" defTabSz="24725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94508" algn="l" defTabSz="24725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41761" algn="l" defTabSz="24725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89015" algn="l" defTabSz="24725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36269" algn="l" defTabSz="24725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3523" algn="l" defTabSz="24725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30776" algn="l" defTabSz="24725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8030" algn="l" defTabSz="24725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3"/>
          <p:cNvSpPr>
            <a:spLocks noGrp="1"/>
          </p:cNvSpPr>
          <p:nvPr>
            <p:ph type="ctrTitle"/>
          </p:nvPr>
        </p:nvSpPr>
        <p:spPr>
          <a:xfrm>
            <a:off x="4038600" y="1428750"/>
            <a:ext cx="4725129" cy="1905000"/>
          </a:xfrm>
        </p:spPr>
        <p:txBody>
          <a:bodyPr anchor="t"/>
          <a:lstStyle/>
          <a:p>
            <a:pPr algn="l"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5B5A5F"/>
                </a:solidFill>
                <a:latin typeface="Arial"/>
                <a:cs typeface="Arial"/>
              </a:rPr>
              <a:t>OpenGL Essentials</a:t>
            </a:r>
            <a:br>
              <a:rPr lang="en-US" b="1" dirty="0" smtClean="0">
                <a:solidFill>
                  <a:srgbClr val="5B5A5F"/>
                </a:solidFill>
                <a:latin typeface="Arial"/>
                <a:cs typeface="Arial"/>
              </a:rPr>
            </a:br>
            <a:r>
              <a:rPr lang="en-US" b="1" dirty="0" smtClean="0">
                <a:solidFill>
                  <a:srgbClr val="5B5A5F"/>
                </a:solidFill>
                <a:latin typeface="Arial"/>
                <a:cs typeface="Arial"/>
              </a:rPr>
              <a:t>Image Credits</a:t>
            </a:r>
            <a:br>
              <a:rPr lang="en-US" b="1" dirty="0" smtClean="0">
                <a:solidFill>
                  <a:srgbClr val="5B5A5F"/>
                </a:solidFill>
                <a:latin typeface="Arial"/>
                <a:cs typeface="Arial"/>
              </a:rPr>
            </a:br>
            <a:endParaRPr lang="en-US" sz="28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9670" y="392241"/>
            <a:ext cx="2424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Image Credits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972965" y="11252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800" dirty="0" smtClean="0"/>
              <a:t>Animated model by Brian Salisbury, Florida Interactive Entertainment Academy.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670" y="1150233"/>
            <a:ext cx="2263295" cy="17562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9190" y="3141234"/>
            <a:ext cx="2293775" cy="17962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72965" y="3141234"/>
            <a:ext cx="4800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800" dirty="0" smtClean="0"/>
              <a:t>Skybox texture by Emil </a:t>
            </a:r>
            <a:r>
              <a:rPr lang="en-US" sz="1800" dirty="0" err="1" smtClean="0"/>
              <a:t>Persson</a:t>
            </a:r>
            <a:r>
              <a:rPr lang="en-US" sz="1800" dirty="0" smtClean="0"/>
              <a:t>, aka Humus.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Creative Commons 3.0 (http://creativecommons.org/licenses/by/3.0</a:t>
            </a:r>
            <a:r>
              <a:rPr lang="en-US" sz="1800" dirty="0" smtClean="0"/>
              <a:t>/)</a:t>
            </a:r>
          </a:p>
          <a:p>
            <a:pPr>
              <a:spcBef>
                <a:spcPts val="600"/>
              </a:spcBef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10486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9670" y="392241"/>
            <a:ext cx="2424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Image Credits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972965" y="11252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800" dirty="0" smtClean="0"/>
              <a:t>Earth texture by </a:t>
            </a:r>
            <a:r>
              <a:rPr lang="en-US" sz="1800" dirty="0" err="1" smtClean="0"/>
              <a:t>Reto</a:t>
            </a:r>
            <a:r>
              <a:rPr lang="en-US" sz="1800" dirty="0" smtClean="0"/>
              <a:t> </a:t>
            </a:r>
            <a:r>
              <a:rPr lang="en-US" sz="1800" dirty="0" err="1"/>
              <a:t>Stöckli</a:t>
            </a:r>
            <a:r>
              <a:rPr lang="en-US" sz="1800" dirty="0"/>
              <a:t>, NASA Earth </a:t>
            </a:r>
            <a:r>
              <a:rPr lang="en-US" sz="1800" dirty="0" smtClean="0"/>
              <a:t>Observatory.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72965" y="3141234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800" dirty="0" smtClean="0"/>
              <a:t>Original earth </a:t>
            </a:r>
            <a:r>
              <a:rPr lang="en-US" sz="1800" dirty="0"/>
              <a:t>texture by </a:t>
            </a:r>
            <a:r>
              <a:rPr lang="en-US" sz="1800" dirty="0" err="1"/>
              <a:t>Reto</a:t>
            </a:r>
            <a:r>
              <a:rPr lang="en-US" sz="1800" dirty="0"/>
              <a:t> </a:t>
            </a:r>
            <a:r>
              <a:rPr lang="en-US" sz="1800" dirty="0" err="1"/>
              <a:t>Stöckli</a:t>
            </a:r>
            <a:r>
              <a:rPr lang="en-US" sz="1800" dirty="0"/>
              <a:t>, NASA Earth Observatory</a:t>
            </a:r>
            <a:r>
              <a:rPr lang="en-US" sz="1800" dirty="0" smtClean="0"/>
              <a:t>. Additional texturing by Nick Zuccarello, Florida Interactive Entertainment Academy.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1433" y="1116328"/>
            <a:ext cx="2329288" cy="1824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1914" y="3150105"/>
            <a:ext cx="2281051" cy="178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504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9670" y="392241"/>
            <a:ext cx="2424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Image Credits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972965" y="1125200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800" dirty="0" smtClean="0"/>
              <a:t>Stone wall texture and normal map by Nick Zuccarello, Florida Interactive Entertainment Academy.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4468" y="1151870"/>
            <a:ext cx="2298497" cy="17999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3105150"/>
            <a:ext cx="2209800" cy="12430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24200" y="3105150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 mnemonic for 3D coordinate system </a:t>
            </a:r>
            <a:r>
              <a:rPr lang="en-US" sz="1800" dirty="0" smtClean="0"/>
              <a:t>handedness b</a:t>
            </a:r>
            <a:r>
              <a:rPr lang="en-US" sz="1800" i="1" dirty="0" smtClean="0"/>
              <a:t>y </a:t>
            </a:r>
            <a:r>
              <a:rPr lang="en-US" sz="1800" dirty="0" err="1" smtClean="0"/>
              <a:t>Primalshell</a:t>
            </a:r>
            <a:r>
              <a:rPr lang="en-US" sz="1800" dirty="0" smtClean="0"/>
              <a:t> [CC-BY-SA-3.0</a:t>
            </a:r>
          </a:p>
          <a:p>
            <a:r>
              <a:rPr lang="en-US" sz="1800" dirty="0" smtClean="0"/>
              <a:t>( http://creativecommons.org/licenses/by-sa/3.0 )] via Wikimedia Commons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12499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9670" y="392241"/>
            <a:ext cx="2424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Image Credits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972965" y="1125200"/>
            <a:ext cx="480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Matrix </a:t>
            </a:r>
            <a:r>
              <a:rPr lang="en-US" sz="1800" dirty="0" smtClean="0"/>
              <a:t>multiplication by </a:t>
            </a:r>
            <a:r>
              <a:rPr lang="en-US" sz="1800" dirty="0" err="1" smtClean="0"/>
              <a:t>Bilou</a:t>
            </a:r>
            <a:r>
              <a:rPr lang="en-US" sz="1800" dirty="0" smtClean="0"/>
              <a:t> [GFDL ( http://www.gnu.org/copyleft/fdl.html ),</a:t>
            </a:r>
          </a:p>
          <a:p>
            <a:r>
              <a:rPr lang="en-US" sz="1800" dirty="0" smtClean="0"/>
              <a:t>CC-BY-SA-3.0 ( http://creativecommons.org/licenses/by-sa/3.0/ )], via Wikimedia Commons</a:t>
            </a:r>
            <a:r>
              <a:rPr lang="en-US" sz="1800" dirty="0" smtClean="0"/>
              <a:t>.</a:t>
            </a:r>
            <a:endParaRPr lang="en-US" sz="18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0393" y="1047750"/>
            <a:ext cx="2255207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99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W_MasterTemplateRev_2013_1280_800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Pearson PTG Video Product PowerPoint Template 111006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</TotalTime>
  <Words>269</Words>
  <Application>Microsoft Office PowerPoint</Application>
  <PresentationFormat>On-screen Show (16:9)</PresentationFormat>
  <Paragraphs>25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AW_MasterTemplateRev_2013_1280_800</vt:lpstr>
      <vt:lpstr>OpenGL Essentials Image Credits </vt:lpstr>
      <vt:lpstr>Slide 2</vt:lpstr>
      <vt:lpstr>Slide 3</vt:lpstr>
      <vt:lpstr>Slide 4</vt:lpstr>
      <vt:lpstr>Slide 5</vt:lpstr>
    </vt:vector>
  </TitlesOfParts>
  <Company>Pearson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Pearson</dc:creator>
  <cp:lastModifiedBy>Paul Varcholik</cp:lastModifiedBy>
  <cp:revision>157</cp:revision>
  <dcterms:created xsi:type="dcterms:W3CDTF">2012-07-09T20:02:25Z</dcterms:created>
  <dcterms:modified xsi:type="dcterms:W3CDTF">2014-05-03T17:05:49Z</dcterms:modified>
</cp:coreProperties>
</file>