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1043" r:id="rId2"/>
    <p:sldId id="1039" r:id="rId3"/>
    <p:sldId id="1045" r:id="rId4"/>
    <p:sldId id="1044" r:id="rId5"/>
    <p:sldId id="1041" r:id="rId6"/>
  </p:sldIdLst>
  <p:sldSz cx="9144000" cy="6858000" type="screen4x3"/>
  <p:notesSz cx="7099300" cy="10234613"/>
  <p:embeddedFontLst>
    <p:embeddedFont>
      <p:font typeface="Microsoft JhengHei UI" panose="020B0604030504040204" pitchFamily="34" charset="-120"/>
      <p:regular r:id="rId9"/>
      <p:bold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</p:embeddedFontLst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200"/>
    <a:srgbClr val="D2E200"/>
    <a:srgbClr val="D7E800"/>
    <a:srgbClr val="FFFFC1"/>
    <a:srgbClr val="FFFF66"/>
    <a:srgbClr val="F67B00"/>
    <a:srgbClr val="FF8205"/>
    <a:srgbClr val="FF9D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395" autoAdjust="0"/>
  </p:normalViewPr>
  <p:slideViewPr>
    <p:cSldViewPr>
      <p:cViewPr>
        <p:scale>
          <a:sx n="75" d="100"/>
          <a:sy n="75" d="100"/>
        </p:scale>
        <p:origin x="1574" y="34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8" y="42749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062" y="-96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A59C44-19B5-4A0C-9F81-9E66B791E36E}" type="datetimeFigureOut">
              <a:rPr lang="en-GB" smtClean="0"/>
              <a:pPr/>
              <a:t>03/05/2018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D8D433-EE94-4223-A9D7-1DD0906B88A0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2165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3" cy="511731"/>
          </a:xfrm>
          <a:prstGeom prst="rect">
            <a:avLst/>
          </a:prstGeom>
        </p:spPr>
        <p:txBody>
          <a:bodyPr vert="horz" lIns="99028" tIns="49515" rIns="99028" bIns="49515" rtlCol="0"/>
          <a:lstStyle>
            <a:lvl1pPr algn="l">
              <a:defRPr sz="1300"/>
            </a:lvl1pPr>
          </a:lstStyle>
          <a:p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1294" y="1"/>
            <a:ext cx="3076363" cy="511731"/>
          </a:xfrm>
          <a:prstGeom prst="rect">
            <a:avLst/>
          </a:prstGeom>
        </p:spPr>
        <p:txBody>
          <a:bodyPr vert="horz" lIns="99028" tIns="49515" rIns="99028" bIns="49515" rtlCol="0"/>
          <a:lstStyle>
            <a:lvl1pPr algn="r">
              <a:defRPr sz="1300"/>
            </a:lvl1pPr>
          </a:lstStyle>
          <a:p>
            <a:fld id="{3FF2D804-D667-4FDF-AC26-C5456F832EF9}" type="datetimeFigureOut">
              <a:rPr lang="es-ES_tradnl" smtClean="0"/>
              <a:pPr/>
              <a:t>03/05/2018</a:t>
            </a:fld>
            <a:endParaRPr lang="es-ES_tradn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28" tIns="49515" rIns="99028" bIns="49515" rtlCol="0" anchor="ctr"/>
          <a:lstStyle/>
          <a:p>
            <a:endParaRPr lang="es-ES_tradn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28" tIns="49515" rIns="99028" bIns="49515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1731"/>
          </a:xfrm>
          <a:prstGeom prst="rect">
            <a:avLst/>
          </a:prstGeom>
        </p:spPr>
        <p:txBody>
          <a:bodyPr vert="horz" lIns="99028" tIns="49515" rIns="99028" bIns="49515" rtlCol="0" anchor="b"/>
          <a:lstStyle>
            <a:lvl1pPr algn="l">
              <a:defRPr sz="1300"/>
            </a:lvl1pPr>
          </a:lstStyle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1731"/>
          </a:xfrm>
          <a:prstGeom prst="rect">
            <a:avLst/>
          </a:prstGeom>
        </p:spPr>
        <p:txBody>
          <a:bodyPr vert="horz" lIns="99028" tIns="49515" rIns="99028" bIns="49515" rtlCol="0" anchor="b"/>
          <a:lstStyle>
            <a:lvl1pPr algn="r">
              <a:defRPr sz="1300"/>
            </a:lvl1pPr>
          </a:lstStyle>
          <a:p>
            <a:fld id="{823D3F9E-8EA0-4171-8ED1-F4FB752E25E0}" type="slidenum">
              <a:rPr lang="es-ES_tradnl" smtClean="0"/>
              <a:pPr/>
              <a:t>‹N°›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86389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n-GB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B8D2FA-0270-4F6F-9647-BAE900CA64CF}" type="datetimeFigureOut">
              <a:rPr lang="es-ES_tradnl" smtClean="0"/>
              <a:pPr/>
              <a:t>03/05/2018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DFDA7E-7CB6-4990-BCF0-79C7961C39D3}" type="slidenum">
              <a:rPr lang="es-ES_tradnl" smtClean="0"/>
              <a:pPr/>
              <a:t>‹N°›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50340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GB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B8D2FA-0270-4F6F-9647-BAE900CA64CF}" type="datetimeFigureOut">
              <a:rPr lang="es-ES_tradnl" smtClean="0"/>
              <a:pPr/>
              <a:t>03/05/2018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DFDA7E-7CB6-4990-BCF0-79C7961C39D3}" type="slidenum">
              <a:rPr lang="es-ES_tradnl" smtClean="0"/>
              <a:pPr/>
              <a:t>‹N°›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87034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B8D2FA-0270-4F6F-9647-BAE900CA64CF}" type="datetimeFigureOut">
              <a:rPr lang="es-ES_tradnl" smtClean="0"/>
              <a:pPr/>
              <a:t>03/05/2018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DFDA7E-7CB6-4990-BCF0-79C7961C39D3}" type="slidenum">
              <a:rPr lang="es-ES_tradnl" smtClean="0"/>
              <a:pPr/>
              <a:t>‹N°›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62877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496050" y="152400"/>
            <a:ext cx="1962150" cy="54102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34050" cy="5410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B8D2FA-0270-4F6F-9647-BAE900CA64CF}" type="datetimeFigureOut">
              <a:rPr lang="es-ES_tradnl" smtClean="0"/>
              <a:pPr/>
              <a:t>03/05/2018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DFDA7E-7CB6-4990-BCF0-79C7961C39D3}" type="slidenum">
              <a:rPr lang="es-ES_tradnl" smtClean="0"/>
              <a:pPr/>
              <a:t>‹N°›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57979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6720" cy="114348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fecha"/>
          <p:cNvSpPr>
            <a:spLocks noGrp="1"/>
          </p:cNvSpPr>
          <p:nvPr>
            <p:ph type="dt" idx="10"/>
          </p:nvPr>
        </p:nvSpPr>
        <p:spPr>
          <a:xfrm>
            <a:off x="456481" y="6247376"/>
            <a:ext cx="2128320" cy="470930"/>
          </a:xfrm>
        </p:spPr>
        <p:txBody>
          <a:bodyPr/>
          <a:lstStyle>
            <a:lvl1pPr>
              <a:defRPr/>
            </a:lvl1pPr>
          </a:lstStyle>
          <a:p>
            <a:endParaRPr lang="en-GB" alt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idx="11"/>
          </p:nvPr>
        </p:nvSpPr>
        <p:spPr>
          <a:xfrm>
            <a:off x="3127680" y="6247376"/>
            <a:ext cx="2897280" cy="470930"/>
          </a:xfrm>
        </p:spPr>
        <p:txBody>
          <a:bodyPr/>
          <a:lstStyle>
            <a:lvl1pPr>
              <a:defRPr/>
            </a:lvl1pPr>
          </a:lstStyle>
          <a:p>
            <a:endParaRPr lang="en-GB" alt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idx="12"/>
          </p:nvPr>
        </p:nvSpPr>
        <p:spPr>
          <a:xfrm>
            <a:off x="6556321" y="6247376"/>
            <a:ext cx="2128320" cy="470930"/>
          </a:xfrm>
        </p:spPr>
        <p:txBody>
          <a:bodyPr/>
          <a:lstStyle>
            <a:lvl1pPr>
              <a:defRPr/>
            </a:lvl1pPr>
          </a:lstStyle>
          <a:p>
            <a:fld id="{18847FF3-6204-44A8-A4DC-04AB75F4A52B}" type="slidenum">
              <a:rPr lang="en-GB" altLang="es-ES_tradnl"/>
              <a:pPr/>
              <a:t>‹N°›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436981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B8D2FA-0270-4F6F-9647-BAE900CA64CF}" type="datetimeFigureOut">
              <a:rPr lang="es-ES_tradnl" smtClean="0"/>
              <a:pPr/>
              <a:t>03/05/2018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DFDA7E-7CB6-4990-BCF0-79C7961C39D3}" type="slidenum">
              <a:rPr lang="es-ES_tradnl" smtClean="0"/>
              <a:pPr/>
              <a:t>‹N°›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36927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B8D2FA-0270-4F6F-9647-BAE900CA64CF}" type="datetimeFigureOut">
              <a:rPr lang="es-ES_tradnl" smtClean="0"/>
              <a:pPr/>
              <a:t>03/05/2018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DFDA7E-7CB6-4990-BCF0-79C7961C39D3}" type="slidenum">
              <a:rPr lang="es-ES_tradnl" smtClean="0"/>
              <a:pPr/>
              <a:t>‹N°›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71977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 userDrawn="1"/>
        </p:nvSpPr>
        <p:spPr bwMode="auto">
          <a:xfrm>
            <a:off x="0" y="3592"/>
            <a:ext cx="9144000" cy="6854408"/>
          </a:xfrm>
          <a:prstGeom prst="rect">
            <a:avLst/>
          </a:prstGeom>
          <a:solidFill>
            <a:srgbClr val="F67B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icrosoft JhengHei UI" panose="020B0604030504040204" pitchFamily="34" charset="-120"/>
            </a:endParaRPr>
          </a:p>
        </p:txBody>
      </p:sp>
      <p:sp>
        <p:nvSpPr>
          <p:cNvPr id="12" name="11 Rectángulo"/>
          <p:cNvSpPr/>
          <p:nvPr userDrawn="1"/>
        </p:nvSpPr>
        <p:spPr bwMode="auto">
          <a:xfrm>
            <a:off x="0" y="6192838"/>
            <a:ext cx="9144000" cy="66516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icrosoft JhengHei UI" panose="020B0604030504040204" pitchFamily="34" charset="-12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Line 7"/>
          <p:cNvSpPr>
            <a:spLocks noChangeShapeType="1"/>
          </p:cNvSpPr>
          <p:nvPr userDrawn="1"/>
        </p:nvSpPr>
        <p:spPr bwMode="auto">
          <a:xfrm>
            <a:off x="533400" y="1143000"/>
            <a:ext cx="8077200" cy="0"/>
          </a:xfrm>
          <a:prstGeom prst="line">
            <a:avLst/>
          </a:prstGeom>
          <a:noFill/>
          <a:ln w="508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dirty="0">
              <a:ea typeface="Microsoft JhengHei UI" panose="020B0604030504040204" pitchFamily="34" charset="-120"/>
            </a:endParaRPr>
          </a:p>
        </p:txBody>
      </p:sp>
      <p:sp>
        <p:nvSpPr>
          <p:cNvPr id="2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19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9EB8D2FA-0270-4F6F-9647-BAE900CA64CF}" type="datetimeFigureOut">
              <a:rPr lang="es-ES_tradnl" smtClean="0"/>
              <a:pPr/>
              <a:t>03/05/2018</a:t>
            </a:fld>
            <a:endParaRPr lang="es-ES_tradnl" dirty="0"/>
          </a:p>
        </p:txBody>
      </p:sp>
      <p:sp>
        <p:nvSpPr>
          <p:cNvPr id="2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_tradnl" dirty="0"/>
          </a:p>
        </p:txBody>
      </p:sp>
      <p:pic>
        <p:nvPicPr>
          <p:cNvPr id="27" name="Picture 15" descr="Z:\secrbioinfo\Documents Jennifer\Divers\Logo INSERM\logo_inserm_instituts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420" y="6296183"/>
            <a:ext cx="17145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7150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3DFDA7E-7CB6-4990-BCF0-79C7961C39D3}" type="slidenum">
              <a:rPr lang="es-ES_tradnl" smtClean="0"/>
              <a:pPr/>
              <a:t>‹N°›</a:t>
            </a:fld>
            <a:endParaRPr lang="es-ES_tradnl"/>
          </a:p>
        </p:txBody>
      </p:sp>
      <p:pic>
        <p:nvPicPr>
          <p:cNvPr id="29" name="Picture 13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20" b="28784"/>
          <a:stretch/>
        </p:blipFill>
        <p:spPr bwMode="auto">
          <a:xfrm>
            <a:off x="20128" y="6263772"/>
            <a:ext cx="1033214" cy="520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Image 13" descr="logo-MinesParisTech-86.gif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998" y="6209664"/>
            <a:ext cx="7620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Image 11" descr="psl_logo_100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3075" y="6219189"/>
            <a:ext cx="10509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96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447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0" y="1447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B8D2FA-0270-4F6F-9647-BAE900CA64CF}" type="datetimeFigureOut">
              <a:rPr lang="es-ES_tradnl" smtClean="0"/>
              <a:pPr/>
              <a:t>03/05/2018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DFDA7E-7CB6-4990-BCF0-79C7961C39D3}" type="slidenum">
              <a:rPr lang="es-ES_tradnl" smtClean="0"/>
              <a:pPr/>
              <a:t>‹N°›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12022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B8D2FA-0270-4F6F-9647-BAE900CA64CF}" type="datetimeFigureOut">
              <a:rPr lang="es-ES_tradnl" smtClean="0"/>
              <a:pPr/>
              <a:t>03/05/2018</a:t>
            </a:fld>
            <a:endParaRPr lang="es-ES_tradn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DFDA7E-7CB6-4990-BCF0-79C7961C39D3}" type="slidenum">
              <a:rPr lang="es-ES_tradnl" smtClean="0"/>
              <a:pPr/>
              <a:t>‹N°›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93759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B8D2FA-0270-4F6F-9647-BAE900CA64CF}" type="datetimeFigureOut">
              <a:rPr lang="es-ES_tradnl" smtClean="0"/>
              <a:pPr/>
              <a:t>03/05/2018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DFDA7E-7CB6-4990-BCF0-79C7961C39D3}" type="slidenum">
              <a:rPr lang="es-ES_tradnl" smtClean="0"/>
              <a:pPr/>
              <a:t>‹N°›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54801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B8D2FA-0270-4F6F-9647-BAE900CA64CF}" type="datetimeFigureOut">
              <a:rPr lang="es-ES_tradnl" smtClean="0"/>
              <a:pPr/>
              <a:t>03/05/2018</a:t>
            </a:fld>
            <a:endParaRPr lang="es-ES_tradn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DFDA7E-7CB6-4990-BCF0-79C7961C39D3}" type="slidenum">
              <a:rPr lang="es-ES_tradnl" smtClean="0"/>
              <a:pPr/>
              <a:t>‹N°›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71338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B8D2FA-0270-4F6F-9647-BAE900CA64CF}" type="datetimeFigureOut">
              <a:rPr lang="es-ES_tradnl" smtClean="0"/>
              <a:pPr/>
              <a:t>03/05/2018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DFDA7E-7CB6-4990-BCF0-79C7961C39D3}" type="slidenum">
              <a:rPr lang="es-ES_tradnl" smtClean="0"/>
              <a:pPr/>
              <a:t>‹N°›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6152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19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Microsoft JhengHei UI" panose="020B0604030504040204" pitchFamily="34" charset="-120"/>
              </a:defRPr>
            </a:lvl1pPr>
          </a:lstStyle>
          <a:p>
            <a:fld id="{9EB8D2FA-0270-4F6F-9647-BAE900CA64CF}" type="datetimeFigureOut">
              <a:rPr lang="es-ES_tradnl" smtClean="0"/>
              <a:pPr/>
              <a:t>03/05/2018</a:t>
            </a:fld>
            <a:endParaRPr lang="es-ES_tradnl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Microsoft JhengHei UI" panose="020B0604030504040204" pitchFamily="34" charset="-120"/>
              </a:defRPr>
            </a:lvl1pPr>
          </a:lstStyle>
          <a:p>
            <a:endParaRPr lang="es-ES_tradnl" dirty="0"/>
          </a:p>
        </p:txBody>
      </p:sp>
      <p:pic>
        <p:nvPicPr>
          <p:cNvPr id="1040" name="Picture 15" descr="Z:\secrbioinfo\Documents Jennifer\Divers\Logo INSERM\logo_inserm_instituts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420" y="6296183"/>
            <a:ext cx="17145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7150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Microsoft JhengHei UI" panose="020B0604030504040204" pitchFamily="34" charset="-120"/>
              </a:defRPr>
            </a:lvl1pPr>
          </a:lstStyle>
          <a:p>
            <a:fld id="{F3DFDA7E-7CB6-4990-BCF0-79C7961C39D3}" type="slidenum">
              <a:rPr lang="es-ES_tradnl" smtClean="0"/>
              <a:pPr/>
              <a:t>‹N°›</a:t>
            </a:fld>
            <a:endParaRPr lang="es-ES_tradnl" dirty="0"/>
          </a:p>
        </p:txBody>
      </p:sp>
      <p:pic>
        <p:nvPicPr>
          <p:cNvPr id="11" name="Picture 13"/>
          <p:cNvPicPr>
            <a:picLocks noChangeAspect="1" noChangeArrowheads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20" b="28784"/>
          <a:stretch/>
        </p:blipFill>
        <p:spPr bwMode="auto">
          <a:xfrm>
            <a:off x="20128" y="6263772"/>
            <a:ext cx="1033214" cy="520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Image 13" descr="logo-MinesParisTech-86.gif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998" y="6209664"/>
            <a:ext cx="7620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Image 11" descr="psl_logo_100.png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3075" y="6219189"/>
            <a:ext cx="10509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152400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s-ES_tradnl" dirty="0" smtClean="0"/>
              <a:t>Cliquez et modifiez le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47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s-ES_tradnl" dirty="0" smtClean="0"/>
              <a:t>Cliquez pour modifier les styles du texte du masque</a:t>
            </a:r>
          </a:p>
          <a:p>
            <a:pPr lvl="1"/>
            <a:r>
              <a:rPr lang="fr-FR" altLang="es-ES_tradnl" dirty="0" smtClean="0"/>
              <a:t>Deuxième niveau</a:t>
            </a:r>
          </a:p>
          <a:p>
            <a:pPr lvl="2"/>
            <a:r>
              <a:rPr lang="fr-FR" altLang="es-ES_tradnl" dirty="0" smtClean="0"/>
              <a:t>Troisième niveau</a:t>
            </a:r>
          </a:p>
          <a:p>
            <a:pPr lvl="3"/>
            <a:r>
              <a:rPr lang="fr-FR" altLang="es-ES_tradnl" dirty="0" smtClean="0"/>
              <a:t>Quatrième niveau</a:t>
            </a:r>
          </a:p>
          <a:p>
            <a:pPr lvl="4"/>
            <a:r>
              <a:rPr lang="fr-FR" altLang="es-ES_tradnl" dirty="0" smtClean="0"/>
              <a:t>Cinquième niveau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533400" y="1143000"/>
            <a:ext cx="8077200" cy="0"/>
          </a:xfrm>
          <a:prstGeom prst="line">
            <a:avLst/>
          </a:prstGeom>
          <a:noFill/>
          <a:ln w="50800">
            <a:solidFill>
              <a:srgbClr val="FF9D3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dirty="0">
              <a:ea typeface="Microsoft JhengHei UI" panose="020B0604030504040204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86" r:id="rId13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Microsoft JhengHei UI" panose="020B0604030504040204" pitchFamily="34" charset="-12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pitchFamily="-80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pitchFamily="-80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pitchFamily="-80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pitchFamily="-80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pitchFamily="-80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pitchFamily="-80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pitchFamily="-80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pitchFamily="-8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icrosoft JhengHei UI" panose="020B0604030504040204" pitchFamily="34" charset="-12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icrosoft JhengHei UI" panose="020B0604030504040204" pitchFamily="34" charset="-12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icrosoft JhengHei UI" panose="020B0604030504040204" pitchFamily="34" charset="-12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icrosoft JhengHei UI" panose="020B0604030504040204" pitchFamily="34" charset="-12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icrosoft JhengHei UI" panose="020B0604030504040204" pitchFamily="34" charset="-12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r/arnaumontagud/logical_modelling_pipeline/~/dockerfile/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inovex.de/blog/docker-a-comparison-of-minimalistic-operating-system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sz="2000" i="1" dirty="0" smtClean="0"/>
              <a:t>Package </a:t>
            </a:r>
            <a:r>
              <a:rPr lang="en-GB" sz="2000" i="1" dirty="0"/>
              <a:t>software into </a:t>
            </a:r>
            <a:r>
              <a:rPr lang="en-GB" sz="2000" i="1" dirty="0">
                <a:solidFill>
                  <a:srgbClr val="C00000"/>
                </a:solidFill>
              </a:rPr>
              <a:t>standardized units </a:t>
            </a:r>
            <a:r>
              <a:rPr lang="en-GB" sz="2000" i="1" dirty="0"/>
              <a:t>for </a:t>
            </a:r>
            <a:r>
              <a:rPr lang="en-GB" sz="2000" i="1" dirty="0">
                <a:solidFill>
                  <a:srgbClr val="C00000"/>
                </a:solidFill>
              </a:rPr>
              <a:t>development</a:t>
            </a:r>
            <a:r>
              <a:rPr lang="en-GB" sz="2000" i="1" dirty="0"/>
              <a:t>, </a:t>
            </a:r>
            <a:r>
              <a:rPr lang="en-GB" sz="2000" i="1" dirty="0">
                <a:solidFill>
                  <a:srgbClr val="C00000"/>
                </a:solidFill>
              </a:rPr>
              <a:t>shipment</a:t>
            </a:r>
            <a:r>
              <a:rPr lang="en-GB" sz="2000" i="1" dirty="0"/>
              <a:t> and </a:t>
            </a:r>
            <a:r>
              <a:rPr lang="en-GB" sz="2000" i="1" dirty="0" smtClean="0">
                <a:solidFill>
                  <a:srgbClr val="C00000"/>
                </a:solidFill>
              </a:rPr>
              <a:t>deployment</a:t>
            </a:r>
          </a:p>
          <a:p>
            <a:r>
              <a:rPr lang="en-GB" sz="2000" dirty="0" smtClean="0"/>
              <a:t>Parts:</a:t>
            </a:r>
          </a:p>
          <a:p>
            <a:pPr lvl="1"/>
            <a:r>
              <a:rPr lang="en-GB" sz="1600" dirty="0" smtClean="0"/>
              <a:t>Image </a:t>
            </a:r>
            <a:r>
              <a:rPr lang="en-GB" sz="1600" dirty="0" smtClean="0"/>
              <a:t>-&gt; server</a:t>
            </a:r>
          </a:p>
          <a:p>
            <a:pPr lvl="1"/>
            <a:r>
              <a:rPr lang="en-GB" sz="1600" dirty="0" smtClean="0"/>
              <a:t>Docker engine -&gt; local </a:t>
            </a:r>
            <a:r>
              <a:rPr lang="en-GB" sz="1600" dirty="0" smtClean="0"/>
              <a:t>machine</a:t>
            </a:r>
          </a:p>
          <a:p>
            <a:pPr lvl="2"/>
            <a:r>
              <a:rPr lang="en-GB" sz="1200" dirty="0" smtClean="0"/>
              <a:t>Builds Container from Image</a:t>
            </a:r>
            <a:endParaRPr lang="en-GB" sz="12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3900" y="152400"/>
            <a:ext cx="7696200" cy="914400"/>
          </a:xfrm>
        </p:spPr>
        <p:txBody>
          <a:bodyPr/>
          <a:lstStyle/>
          <a:p>
            <a:r>
              <a:rPr lang="en-GB" dirty="0" smtClean="0"/>
              <a:t>Docker for reproducibility</a:t>
            </a:r>
            <a:endParaRPr lang="en-GB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sz="2000" dirty="0" smtClean="0"/>
              <a:t>As </a:t>
            </a:r>
            <a:r>
              <a:rPr lang="en-GB" sz="2000" dirty="0" smtClean="0">
                <a:solidFill>
                  <a:srgbClr val="C00000"/>
                </a:solidFill>
              </a:rPr>
              <a:t>developer</a:t>
            </a:r>
            <a:r>
              <a:rPr lang="en-GB" sz="2000" dirty="0" smtClean="0"/>
              <a:t>, ship software that can be used in different computers</a:t>
            </a:r>
          </a:p>
          <a:p>
            <a:pPr lvl="1"/>
            <a:r>
              <a:rPr lang="en-GB" sz="1600" dirty="0" smtClean="0"/>
              <a:t>Write and deliver the </a:t>
            </a:r>
            <a:r>
              <a:rPr lang="en-GB" sz="1600" dirty="0" smtClean="0">
                <a:solidFill>
                  <a:srgbClr val="C00000"/>
                </a:solidFill>
              </a:rPr>
              <a:t>container’s</a:t>
            </a:r>
            <a:r>
              <a:rPr lang="en-GB" sz="1600" dirty="0" smtClean="0"/>
              <a:t>  </a:t>
            </a:r>
            <a:r>
              <a:rPr lang="en-GB" sz="1600" dirty="0" smtClean="0">
                <a:solidFill>
                  <a:srgbClr val="C00000"/>
                </a:solidFill>
              </a:rPr>
              <a:t>Dockerfile</a:t>
            </a:r>
          </a:p>
          <a:p>
            <a:pPr lvl="2"/>
            <a:r>
              <a:rPr lang="en-GB" sz="1200" dirty="0" smtClean="0"/>
              <a:t>Defines an Image</a:t>
            </a:r>
            <a:endParaRPr lang="en-GB" sz="1200" dirty="0" smtClean="0"/>
          </a:p>
          <a:p>
            <a:pPr lvl="1"/>
            <a:r>
              <a:rPr lang="en-GB" sz="1600" dirty="0" smtClean="0"/>
              <a:t>Receive less angry mail</a:t>
            </a:r>
          </a:p>
          <a:p>
            <a:pPr lvl="2"/>
            <a:endParaRPr lang="en-GB" sz="1200" dirty="0" smtClean="0"/>
          </a:p>
          <a:p>
            <a:r>
              <a:rPr lang="en-GB" sz="2000" dirty="0" smtClean="0"/>
              <a:t>As </a:t>
            </a:r>
            <a:r>
              <a:rPr lang="en-GB" sz="2000" dirty="0" smtClean="0">
                <a:solidFill>
                  <a:srgbClr val="C00000"/>
                </a:solidFill>
              </a:rPr>
              <a:t>user</a:t>
            </a:r>
            <a:r>
              <a:rPr lang="en-GB" sz="2000" dirty="0" smtClean="0"/>
              <a:t>, get software that comes with all dependencies</a:t>
            </a:r>
          </a:p>
          <a:p>
            <a:pPr lvl="1"/>
            <a:r>
              <a:rPr lang="en-GB" sz="1600" dirty="0" smtClean="0"/>
              <a:t>Install </a:t>
            </a:r>
            <a:r>
              <a:rPr lang="en-GB" sz="1600" dirty="0" smtClean="0">
                <a:solidFill>
                  <a:srgbClr val="C00000"/>
                </a:solidFill>
              </a:rPr>
              <a:t>Docker engine</a:t>
            </a:r>
            <a:r>
              <a:rPr lang="en-GB" sz="1600" dirty="0" smtClean="0"/>
              <a:t>, know </a:t>
            </a:r>
            <a:r>
              <a:rPr lang="en-GB" sz="1600" dirty="0" smtClean="0"/>
              <a:t>Image </a:t>
            </a:r>
            <a:r>
              <a:rPr lang="en-GB" sz="1600" dirty="0" smtClean="0"/>
              <a:t>name</a:t>
            </a:r>
          </a:p>
          <a:p>
            <a:pPr lvl="1"/>
            <a:r>
              <a:rPr lang="en-GB" sz="1600" dirty="0" smtClean="0"/>
              <a:t>Send less angry mail</a:t>
            </a:r>
            <a:endParaRPr lang="en-GB" sz="1600" dirty="0"/>
          </a:p>
        </p:txBody>
      </p:sp>
      <p:pic>
        <p:nvPicPr>
          <p:cNvPr id="6146" name="Picture 2" descr="Resultat d'imatges de what is docker sli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954363"/>
            <a:ext cx="381000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20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4040188" cy="639762"/>
          </a:xfrm>
        </p:spPr>
        <p:txBody>
          <a:bodyPr/>
          <a:lstStyle/>
          <a:p>
            <a:pPr algn="ctr"/>
            <a:r>
              <a:rPr lang="en-GB" dirty="0" smtClean="0"/>
              <a:t>Docker container</a:t>
            </a:r>
            <a:endParaRPr lang="en-GB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3"/>
          </p:nvPr>
        </p:nvSpPr>
        <p:spPr>
          <a:xfrm>
            <a:off x="4645025" y="1124744"/>
            <a:ext cx="4041775" cy="639762"/>
          </a:xfrm>
        </p:spPr>
        <p:txBody>
          <a:bodyPr/>
          <a:lstStyle/>
          <a:p>
            <a:pPr algn="ctr"/>
            <a:r>
              <a:rPr lang="en-GB" dirty="0" smtClean="0"/>
              <a:t>Virtual machine</a:t>
            </a:r>
            <a:endParaRPr lang="en-GB" dirty="0"/>
          </a:p>
        </p:txBody>
      </p:sp>
      <p:pic>
        <p:nvPicPr>
          <p:cNvPr id="2054" name="Picture 6" descr="virtual machin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060" y="1794495"/>
            <a:ext cx="3599704" cy="3235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ntainer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42" y="1794647"/>
            <a:ext cx="3599704" cy="322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723900" y="152400"/>
            <a:ext cx="7696200" cy="914400"/>
          </a:xfrm>
        </p:spPr>
        <p:txBody>
          <a:bodyPr/>
          <a:lstStyle/>
          <a:p>
            <a:r>
              <a:rPr lang="en-GB" dirty="0"/>
              <a:t>Docker</a:t>
            </a:r>
          </a:p>
        </p:txBody>
      </p:sp>
      <p:sp>
        <p:nvSpPr>
          <p:cNvPr id="14" name="Espace réservé du contenu 7"/>
          <p:cNvSpPr txBox="1">
            <a:spLocks/>
          </p:cNvSpPr>
          <p:nvPr/>
        </p:nvSpPr>
        <p:spPr>
          <a:xfrm>
            <a:off x="462372" y="5373216"/>
            <a:ext cx="8219256" cy="43204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GB" sz="2000" kern="0" dirty="0" smtClean="0">
                <a:ea typeface="Microsoft JhengHei UI" panose="020B0604030504040204" pitchFamily="34" charset="-120"/>
              </a:rPr>
              <a:t>Oversimplification: container is lightweight, less intense, more versatile VM</a:t>
            </a:r>
            <a:endParaRPr lang="en-GB" sz="1600" kern="0" dirty="0"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0459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Typical process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91952" y="1447800"/>
            <a:ext cx="4168080" cy="4114800"/>
          </a:xfrm>
        </p:spPr>
        <p:txBody>
          <a:bodyPr/>
          <a:lstStyle/>
          <a:p>
            <a:r>
              <a:rPr lang="en-GB" sz="2400" dirty="0" smtClean="0"/>
              <a:t>Write a </a:t>
            </a:r>
            <a:r>
              <a:rPr lang="en-GB" sz="2400" dirty="0" smtClean="0">
                <a:solidFill>
                  <a:srgbClr val="C00000"/>
                </a:solidFill>
              </a:rPr>
              <a:t>Dockerfile</a:t>
            </a:r>
          </a:p>
          <a:p>
            <a:pPr lvl="1"/>
            <a:r>
              <a:rPr lang="en-GB" sz="2000" dirty="0" smtClean="0"/>
              <a:t>You can take someone else’s </a:t>
            </a:r>
          </a:p>
          <a:p>
            <a:pPr lvl="2"/>
            <a:r>
              <a:rPr lang="en-GB" sz="1800" dirty="0" smtClean="0"/>
              <a:t>Many flavours</a:t>
            </a:r>
          </a:p>
          <a:p>
            <a:r>
              <a:rPr lang="en-GB" sz="2400" dirty="0" smtClean="0"/>
              <a:t>Build an </a:t>
            </a:r>
            <a:r>
              <a:rPr lang="en-GB" sz="2400" dirty="0" smtClean="0">
                <a:solidFill>
                  <a:srgbClr val="C00000"/>
                </a:solidFill>
              </a:rPr>
              <a:t>Image</a:t>
            </a:r>
          </a:p>
          <a:p>
            <a:pPr lvl="1"/>
            <a:r>
              <a:rPr lang="en-GB" sz="2000" dirty="0" smtClean="0"/>
              <a:t>~ compilation</a:t>
            </a:r>
          </a:p>
          <a:p>
            <a:pPr lvl="1"/>
            <a:r>
              <a:rPr lang="en-GB" sz="2000" dirty="0" smtClean="0"/>
              <a:t>Offline or online (</a:t>
            </a:r>
            <a:r>
              <a:rPr lang="en-GB" sz="2000" dirty="0" err="1" smtClean="0"/>
              <a:t>DockerHub</a:t>
            </a:r>
            <a:r>
              <a:rPr lang="en-GB" sz="2000" dirty="0" smtClean="0"/>
              <a:t>)</a:t>
            </a:r>
          </a:p>
          <a:p>
            <a:r>
              <a:rPr lang="en-GB" sz="2400" dirty="0" smtClean="0"/>
              <a:t>Host it on </a:t>
            </a:r>
            <a:r>
              <a:rPr lang="en-GB" sz="2400" dirty="0" err="1" smtClean="0">
                <a:solidFill>
                  <a:srgbClr val="C00000"/>
                </a:solidFill>
              </a:rPr>
              <a:t>DockerHub</a:t>
            </a:r>
            <a:endParaRPr lang="en-GB" sz="2400" dirty="0" smtClean="0">
              <a:solidFill>
                <a:srgbClr val="C00000"/>
              </a:solidFill>
            </a:endParaRPr>
          </a:p>
          <a:p>
            <a:endParaRPr lang="en-GB" sz="2400" dirty="0" smtClean="0"/>
          </a:p>
          <a:p>
            <a:r>
              <a:rPr lang="en-GB" sz="2400" dirty="0" smtClean="0">
                <a:solidFill>
                  <a:srgbClr val="C00000"/>
                </a:solidFill>
              </a:rPr>
              <a:t>Pull</a:t>
            </a:r>
            <a:r>
              <a:rPr lang="en-GB" sz="2400" dirty="0" smtClean="0"/>
              <a:t> from Docker engine</a:t>
            </a:r>
            <a:endParaRPr lang="en-GB" sz="2000" dirty="0" smtClean="0"/>
          </a:p>
          <a:p>
            <a:r>
              <a:rPr lang="en-GB" sz="2400" dirty="0" smtClean="0">
                <a:solidFill>
                  <a:srgbClr val="C00000"/>
                </a:solidFill>
              </a:rPr>
              <a:t>Run</a:t>
            </a:r>
            <a:r>
              <a:rPr lang="en-GB" sz="2400" dirty="0" smtClean="0"/>
              <a:t> it from Docker engine</a:t>
            </a:r>
          </a:p>
          <a:p>
            <a:endParaRPr lang="en-GB" sz="2400" dirty="0" smtClean="0"/>
          </a:p>
          <a:p>
            <a:pPr lvl="1"/>
            <a:endParaRPr lang="en-GB" sz="20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sz="2000" dirty="0" smtClean="0"/>
              <a:t>Pipeline example:</a:t>
            </a:r>
          </a:p>
          <a:p>
            <a:pPr lvl="1"/>
            <a:r>
              <a:rPr lang="en-GB" sz="1600" dirty="0" err="1" smtClean="0"/>
              <a:t>Debian</a:t>
            </a:r>
            <a:r>
              <a:rPr lang="en-GB" sz="1600" dirty="0" smtClean="0"/>
              <a:t> </a:t>
            </a:r>
            <a:r>
              <a:rPr lang="en-GB" sz="1600" dirty="0"/>
              <a:t>stretch + java + R-3.4.1 (includes </a:t>
            </a:r>
            <a:r>
              <a:rPr lang="en-GB" sz="1600" dirty="0" err="1"/>
              <a:t>perl</a:t>
            </a:r>
            <a:r>
              <a:rPr lang="en-GB" sz="1600" dirty="0"/>
              <a:t>) + </a:t>
            </a:r>
            <a:r>
              <a:rPr lang="en-GB" sz="1600" dirty="0" err="1"/>
              <a:t>rstudio</a:t>
            </a:r>
            <a:endParaRPr lang="en-GB" sz="1600" dirty="0" smtClean="0">
              <a:hlinkClick r:id="rId2"/>
            </a:endParaRPr>
          </a:p>
          <a:p>
            <a:pPr lvl="1"/>
            <a:r>
              <a:rPr lang="en-GB" sz="1600" dirty="0" smtClean="0">
                <a:hlinkClick r:id="rId2"/>
              </a:rPr>
              <a:t>https</a:t>
            </a:r>
            <a:r>
              <a:rPr lang="en-GB" sz="1600" dirty="0">
                <a:hlinkClick r:id="rId2"/>
              </a:rPr>
              <a:t>://hub.docker.com/r/arnaumontagud/logical_modelling_pipeline/~/dockerfile</a:t>
            </a:r>
            <a:r>
              <a:rPr lang="en-GB" sz="1600" dirty="0" smtClean="0">
                <a:hlinkClick r:id="rId2"/>
              </a:rPr>
              <a:t>/</a:t>
            </a:r>
            <a:endParaRPr lang="en-GB" sz="1600" dirty="0" smtClean="0"/>
          </a:p>
          <a:p>
            <a:pPr lvl="1"/>
            <a:endParaRPr lang="en-GB" sz="1600" dirty="0" smtClean="0"/>
          </a:p>
          <a:p>
            <a:pPr lvl="1"/>
            <a:r>
              <a:rPr lang="en-GB" sz="1600" dirty="0"/>
              <a:t>FROM </a:t>
            </a:r>
            <a:r>
              <a:rPr lang="en-GB" sz="1600" dirty="0" err="1" smtClean="0"/>
              <a:t>debian:stretch</a:t>
            </a:r>
            <a:endParaRPr lang="en-GB" sz="1600" dirty="0" smtClean="0"/>
          </a:p>
          <a:p>
            <a:pPr lvl="2"/>
            <a:r>
              <a:rPr lang="en-GB" sz="1400" dirty="0" smtClean="0"/>
              <a:t>Only one FROM, “root OS”</a:t>
            </a:r>
          </a:p>
          <a:p>
            <a:pPr lvl="2"/>
            <a:r>
              <a:rPr lang="en-GB" sz="1400" dirty="0" smtClean="0"/>
              <a:t>All other tools have to be in </a:t>
            </a:r>
            <a:r>
              <a:rPr lang="en-GB" sz="1400" dirty="0" err="1" smtClean="0"/>
              <a:t>debian:stretch</a:t>
            </a:r>
            <a:endParaRPr lang="en-GB" sz="1400" dirty="0" smtClean="0"/>
          </a:p>
          <a:p>
            <a:endParaRPr lang="en-GB" sz="2600" dirty="0"/>
          </a:p>
        </p:txBody>
      </p:sp>
      <p:sp>
        <p:nvSpPr>
          <p:cNvPr id="5" name="Rectangle 4"/>
          <p:cNvSpPr/>
          <p:nvPr/>
        </p:nvSpPr>
        <p:spPr bwMode="auto">
          <a:xfrm rot="16200000">
            <a:off x="-960308" y="2705668"/>
            <a:ext cx="2886824" cy="43204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ヒラギノ角ゴ Pro W3" pitchFamily="-80" charset="-128"/>
              </a:rPr>
              <a:t>Developer</a:t>
            </a: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 rot="16200000">
            <a:off x="-20953" y="4869160"/>
            <a:ext cx="1008112" cy="43204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ヒラギノ角ゴ Pro W3" pitchFamily="-80" charset="-128"/>
              </a:rPr>
              <a:t>User</a:t>
            </a: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ヒラギノ角ゴ Pro W3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88984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Docker hub: explore containers</a:t>
            </a:r>
            <a:endParaRPr lang="en-GB" dirty="0"/>
          </a:p>
        </p:txBody>
      </p:sp>
      <p:grpSp>
        <p:nvGrpSpPr>
          <p:cNvPr id="6" name="Groupe 5"/>
          <p:cNvGrpSpPr/>
          <p:nvPr/>
        </p:nvGrpSpPr>
        <p:grpSpPr>
          <a:xfrm>
            <a:off x="4777486" y="1340808"/>
            <a:ext cx="3970978" cy="4752488"/>
            <a:chOff x="4351040" y="1196752"/>
            <a:chExt cx="3970978" cy="4752488"/>
          </a:xfrm>
        </p:grpSpPr>
        <p:pic>
          <p:nvPicPr>
            <p:cNvPr id="3" name="Image 2"/>
            <p:cNvPicPr>
              <a:picLocks noChangeAspect="1"/>
            </p:cNvPicPr>
            <p:nvPr/>
          </p:nvPicPr>
          <p:blipFill rotWithShape="1">
            <a:blip r:embed="rId2"/>
            <a:srcRect l="50786" t="11074" r="2358" b="44064"/>
            <a:stretch/>
          </p:blipFill>
          <p:spPr>
            <a:xfrm>
              <a:off x="4351040" y="1196752"/>
              <a:ext cx="3970978" cy="2376264"/>
            </a:xfrm>
            <a:prstGeom prst="rect">
              <a:avLst/>
            </a:prstGeom>
          </p:spPr>
        </p:pic>
        <p:pic>
          <p:nvPicPr>
            <p:cNvPr id="4" name="Image 3"/>
            <p:cNvPicPr>
              <a:picLocks noChangeAspect="1"/>
            </p:cNvPicPr>
            <p:nvPr/>
          </p:nvPicPr>
          <p:blipFill rotWithShape="1">
            <a:blip r:embed="rId3"/>
            <a:srcRect l="50984" t="47480" r="2357" b="7791"/>
            <a:stretch/>
          </p:blipFill>
          <p:spPr>
            <a:xfrm>
              <a:off x="4351040" y="3573016"/>
              <a:ext cx="3966042" cy="2376224"/>
            </a:xfrm>
            <a:prstGeom prst="rect">
              <a:avLst/>
            </a:prstGeom>
          </p:spPr>
        </p:pic>
      </p:grp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4"/>
          <a:srcRect l="50787" t="11570" r="782" b="10311"/>
          <a:stretch/>
        </p:blipFill>
        <p:spPr>
          <a:xfrm>
            <a:off x="323528" y="1700808"/>
            <a:ext cx="4071356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09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tge relacionad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18"/>
          <a:stretch/>
        </p:blipFill>
        <p:spPr bwMode="auto">
          <a:xfrm>
            <a:off x="4283968" y="1268760"/>
            <a:ext cx="4752528" cy="287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723900" y="152400"/>
            <a:ext cx="7696200" cy="914400"/>
          </a:xfrm>
        </p:spPr>
        <p:txBody>
          <a:bodyPr/>
          <a:lstStyle/>
          <a:p>
            <a:r>
              <a:rPr lang="en-GB" dirty="0" smtClean="0"/>
              <a:t>Containers </a:t>
            </a:r>
            <a:r>
              <a:rPr lang="en-GB" dirty="0"/>
              <a:t>can </a:t>
            </a:r>
            <a:r>
              <a:rPr lang="en-GB" dirty="0" smtClean="0"/>
              <a:t>still sink</a:t>
            </a:r>
            <a:endParaRPr lang="en-GB" dirty="0"/>
          </a:p>
        </p:txBody>
      </p:sp>
      <p:sp>
        <p:nvSpPr>
          <p:cNvPr id="7" name="Espace réservé du contenu 7"/>
          <p:cNvSpPr txBox="1">
            <a:spLocks/>
          </p:cNvSpPr>
          <p:nvPr/>
        </p:nvSpPr>
        <p:spPr>
          <a:xfrm>
            <a:off x="323528" y="1268760"/>
            <a:ext cx="3888432" cy="489654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GB" sz="1800" kern="0" dirty="0" smtClean="0">
                <a:ea typeface="Microsoft JhengHei UI" panose="020B0604030504040204" pitchFamily="34" charset="-120"/>
              </a:rPr>
              <a:t>Docker </a:t>
            </a:r>
            <a:r>
              <a:rPr lang="en-GB" sz="1800" kern="0" dirty="0">
                <a:ea typeface="Microsoft JhengHei UI" panose="020B0604030504040204" pitchFamily="34" charset="-120"/>
              </a:rPr>
              <a:t>engine must be </a:t>
            </a:r>
            <a:r>
              <a:rPr lang="en-GB" sz="1800" kern="0" dirty="0" smtClean="0">
                <a:ea typeface="Microsoft JhengHei UI" panose="020B0604030504040204" pitchFamily="34" charset="-120"/>
              </a:rPr>
              <a:t>installed</a:t>
            </a:r>
          </a:p>
          <a:p>
            <a:pPr lvl="1"/>
            <a:r>
              <a:rPr lang="en-GB" sz="1400" kern="0" dirty="0" smtClean="0">
                <a:ea typeface="Microsoft JhengHei UI" panose="020B0604030504040204" pitchFamily="34" charset="-120"/>
              </a:rPr>
              <a:t>Windows &lt; 10 can have problems</a:t>
            </a:r>
          </a:p>
          <a:p>
            <a:pPr lvl="3"/>
            <a:endParaRPr lang="en-GB" sz="700" kern="0" dirty="0" smtClean="0">
              <a:ea typeface="Microsoft JhengHei UI" panose="020B0604030504040204" pitchFamily="34" charset="-120"/>
            </a:endParaRPr>
          </a:p>
          <a:p>
            <a:r>
              <a:rPr lang="en-GB" sz="1800" kern="0" dirty="0" smtClean="0">
                <a:ea typeface="Microsoft JhengHei UI" panose="020B0604030504040204" pitchFamily="34" charset="-120"/>
              </a:rPr>
              <a:t>Re-using Docker containers can be tricky</a:t>
            </a:r>
          </a:p>
          <a:p>
            <a:pPr lvl="1"/>
            <a:r>
              <a:rPr lang="en-GB" sz="1400" kern="0" dirty="0" smtClean="0">
                <a:ea typeface="Microsoft JhengHei UI" panose="020B0604030504040204" pitchFamily="34" charset="-120"/>
              </a:rPr>
              <a:t>Need to fetch up-stream container and add all dependencies</a:t>
            </a:r>
          </a:p>
          <a:p>
            <a:pPr lvl="2"/>
            <a:r>
              <a:rPr lang="en-GB" sz="1100" kern="0" dirty="0" smtClean="0">
                <a:ea typeface="Microsoft JhengHei UI" panose="020B0604030504040204" pitchFamily="34" charset="-120"/>
              </a:rPr>
              <a:t>Java, R, </a:t>
            </a:r>
            <a:r>
              <a:rPr lang="en-GB" sz="1100" kern="0" dirty="0" err="1" smtClean="0">
                <a:ea typeface="Microsoft JhengHei UI" panose="020B0604030504040204" pitchFamily="34" charset="-120"/>
              </a:rPr>
              <a:t>Rstudio</a:t>
            </a:r>
            <a:r>
              <a:rPr lang="en-GB" sz="1100" kern="0" dirty="0" smtClean="0">
                <a:ea typeface="Microsoft JhengHei UI" panose="020B0604030504040204" pitchFamily="34" charset="-120"/>
              </a:rPr>
              <a:t>, flex, bison</a:t>
            </a:r>
          </a:p>
          <a:p>
            <a:pPr lvl="3"/>
            <a:endParaRPr lang="en-GB" sz="700" kern="0" dirty="0" smtClean="0">
              <a:ea typeface="Microsoft JhengHei UI" panose="020B0604030504040204" pitchFamily="34" charset="-120"/>
            </a:endParaRPr>
          </a:p>
          <a:p>
            <a:r>
              <a:rPr lang="en-GB" sz="1800" kern="0" dirty="0" smtClean="0">
                <a:ea typeface="Microsoft JhengHei UI" panose="020B0604030504040204" pitchFamily="34" charset="-120"/>
              </a:rPr>
              <a:t>Memory problems</a:t>
            </a:r>
          </a:p>
          <a:p>
            <a:pPr lvl="1"/>
            <a:r>
              <a:rPr lang="en-GB" sz="1400" kern="0" dirty="0" smtClean="0">
                <a:ea typeface="Microsoft JhengHei UI" panose="020B0604030504040204" pitchFamily="34" charset="-120"/>
              </a:rPr>
              <a:t>Java heap space must be specified</a:t>
            </a:r>
          </a:p>
          <a:p>
            <a:pPr lvl="3"/>
            <a:endParaRPr lang="en-GB" sz="700" kern="0" dirty="0" smtClean="0">
              <a:ea typeface="Microsoft JhengHei UI" panose="020B0604030504040204" pitchFamily="34" charset="-120"/>
            </a:endParaRPr>
          </a:p>
          <a:p>
            <a:r>
              <a:rPr lang="en-GB" sz="1800" kern="0" dirty="0" smtClean="0">
                <a:ea typeface="Microsoft JhengHei UI" panose="020B0604030504040204" pitchFamily="34" charset="-120"/>
              </a:rPr>
              <a:t>It does not upgrade your machine</a:t>
            </a:r>
          </a:p>
          <a:p>
            <a:pPr lvl="1"/>
            <a:r>
              <a:rPr lang="en-GB" sz="1400" kern="0" dirty="0" smtClean="0">
                <a:ea typeface="Microsoft JhengHei UI" panose="020B0604030504040204" pitchFamily="34" charset="-120"/>
              </a:rPr>
              <a:t>It won’t be faster than local </a:t>
            </a:r>
            <a:r>
              <a:rPr lang="en-GB" sz="1400" kern="0" dirty="0" smtClean="0">
                <a:ea typeface="Microsoft JhengHei UI" panose="020B0604030504040204" pitchFamily="34" charset="-120"/>
              </a:rPr>
              <a:t>CPU</a:t>
            </a:r>
          </a:p>
          <a:p>
            <a:pPr lvl="1"/>
            <a:endParaRPr lang="en-GB" sz="1400" kern="0" dirty="0" smtClean="0">
              <a:ea typeface="Microsoft JhengHei UI" panose="020B0604030504040204" pitchFamily="34" charset="-120"/>
            </a:endParaRPr>
          </a:p>
          <a:p>
            <a:r>
              <a:rPr lang="en-GB" sz="1800" kern="0" dirty="0" smtClean="0">
                <a:ea typeface="Microsoft JhengHei UI" panose="020B0604030504040204" pitchFamily="34" charset="-120"/>
              </a:rPr>
              <a:t>From </a:t>
            </a:r>
            <a:r>
              <a:rPr lang="en-GB" sz="1800" kern="0" dirty="0">
                <a:ea typeface="Microsoft JhengHei UI" panose="020B0604030504040204" pitchFamily="34" charset="-120"/>
              </a:rPr>
              <a:t>Curie you cannot </a:t>
            </a:r>
            <a:r>
              <a:rPr lang="en-GB" sz="1800" kern="0" dirty="0" smtClean="0">
                <a:ea typeface="Microsoft JhengHei UI" panose="020B0604030504040204" pitchFamily="34" charset="-120"/>
              </a:rPr>
              <a:t>build the Image (compile)</a:t>
            </a:r>
            <a:endParaRPr lang="en-GB" sz="1800" kern="0" dirty="0">
              <a:ea typeface="Microsoft JhengHei UI" panose="020B0604030504040204" pitchFamily="34" charset="-120"/>
            </a:endParaRPr>
          </a:p>
          <a:p>
            <a:pPr lvl="1"/>
            <a:r>
              <a:rPr lang="en-GB" sz="1400" kern="0" dirty="0">
                <a:ea typeface="Microsoft JhengHei UI" panose="020B0604030504040204" pitchFamily="34" charset="-120"/>
              </a:rPr>
              <a:t>It has to be done through </a:t>
            </a:r>
            <a:r>
              <a:rPr lang="en-GB" sz="1400" kern="0" dirty="0" err="1" smtClean="0">
                <a:ea typeface="Microsoft JhengHei UI" panose="020B0604030504040204" pitchFamily="34" charset="-120"/>
              </a:rPr>
              <a:t>DockerHub</a:t>
            </a:r>
            <a:endParaRPr lang="en-GB" sz="700" kern="0" dirty="0">
              <a:ea typeface="Microsoft JhengHei UI" panose="020B0604030504040204" pitchFamily="34" charset="-120"/>
            </a:endParaRPr>
          </a:p>
          <a:p>
            <a:endParaRPr lang="en-GB" sz="1800" kern="0" dirty="0">
              <a:ea typeface="Microsoft JhengHei UI" panose="020B0604030504040204" pitchFamily="34" charset="-120"/>
            </a:endParaRPr>
          </a:p>
        </p:txBody>
      </p:sp>
      <p:pic>
        <p:nvPicPr>
          <p:cNvPr id="4100" name="Picture 4" descr="Resultat d'imatges de caution sig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6934"/>
            <a:ext cx="1115616" cy="929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Resultat d'imatges de caution sig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880" y="116632"/>
            <a:ext cx="1115616" cy="929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7"/>
          <p:cNvSpPr txBox="1">
            <a:spLocks/>
          </p:cNvSpPr>
          <p:nvPr/>
        </p:nvSpPr>
        <p:spPr>
          <a:xfrm>
            <a:off x="4531668" y="4293096"/>
            <a:ext cx="3888432" cy="194421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GB" sz="1800" kern="0" dirty="0" smtClean="0">
                <a:ea typeface="Microsoft JhengHei UI" panose="020B0604030504040204" pitchFamily="34" charset="-120"/>
              </a:rPr>
              <a:t>Docker container can be big (&gt;3GB)</a:t>
            </a:r>
          </a:p>
          <a:p>
            <a:pPr lvl="1"/>
            <a:r>
              <a:rPr lang="en-GB" sz="1400" kern="0" dirty="0" smtClean="0">
                <a:ea typeface="Microsoft JhengHei UI" panose="020B0604030504040204" pitchFamily="34" charset="-120"/>
              </a:rPr>
              <a:t>Tendency towards “Tiny Docker” Images</a:t>
            </a:r>
          </a:p>
          <a:p>
            <a:pPr lvl="1"/>
            <a:r>
              <a:rPr lang="en-GB" sz="1400" kern="0" dirty="0" smtClean="0">
                <a:ea typeface="Microsoft JhengHei UI" panose="020B0604030504040204" pitchFamily="34" charset="-120"/>
              </a:rPr>
              <a:t>Minimal OS with only the strictly needed tools </a:t>
            </a:r>
            <a:r>
              <a:rPr lang="en-GB" sz="1400" kern="0" dirty="0" smtClean="0">
                <a:ea typeface="Microsoft JhengHei UI" panose="020B0604030504040204" pitchFamily="34" charset="-120"/>
                <a:sym typeface="Wingdings" panose="05000000000000000000" pitchFamily="2" charset="2"/>
              </a:rPr>
              <a:t> l</a:t>
            </a:r>
            <a:r>
              <a:rPr lang="en-GB" sz="1400" kern="0" dirty="0" smtClean="0">
                <a:ea typeface="Microsoft JhengHei UI" panose="020B0604030504040204" pitchFamily="34" charset="-120"/>
              </a:rPr>
              <a:t>ess versatility</a:t>
            </a:r>
          </a:p>
          <a:p>
            <a:pPr lvl="1"/>
            <a:r>
              <a:rPr lang="en-GB" sz="1400" kern="0" dirty="0">
                <a:ea typeface="Microsoft JhengHei UI" panose="020B0604030504040204" pitchFamily="34" charset="-120"/>
                <a:hlinkClick r:id="rId4"/>
              </a:rPr>
              <a:t>https://www.inovex.de/blog/docker-a-comparison-of-minimalistic-operating-systems</a:t>
            </a:r>
            <a:r>
              <a:rPr lang="en-GB" sz="1400" kern="0" dirty="0" smtClean="0">
                <a:ea typeface="Microsoft JhengHei UI" panose="020B0604030504040204" pitchFamily="34" charset="-120"/>
                <a:hlinkClick r:id="rId4"/>
              </a:rPr>
              <a:t>/</a:t>
            </a:r>
            <a:r>
              <a:rPr lang="en-GB" sz="1400" kern="0" dirty="0" smtClean="0">
                <a:ea typeface="Microsoft JhengHei UI" panose="020B0604030504040204" pitchFamily="34" charset="-120"/>
              </a:rPr>
              <a:t> </a:t>
            </a:r>
            <a:endParaRPr lang="en-GB" sz="1400" kern="0" dirty="0"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6091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410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_Curie_meu_201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rie meva">
      <a:majorFont>
        <a:latin typeface="Arial"/>
        <a:ea typeface="ヒラギノ角ゴ Pro W3"/>
        <a:cs typeface=""/>
      </a:majorFont>
      <a:minorFont>
        <a:latin typeface="Calibri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altLang="es-ES_tradn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altLang="es-ES_tradn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-80" charset="-128"/>
          </a:defRPr>
        </a:defPPr>
      </a:lstStyle>
    </a:lnDef>
  </a:objectDefaults>
  <a:extraClrSchemeLst>
    <a:extraClrScheme>
      <a:clrScheme name="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10988</TotalTime>
  <Words>280</Words>
  <Application>Microsoft Office PowerPoint</Application>
  <PresentationFormat>Affichage à l'écran (4:3)</PresentationFormat>
  <Paragraphs>59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Microsoft JhengHei UI</vt:lpstr>
      <vt:lpstr>Arial</vt:lpstr>
      <vt:lpstr>Wingdings</vt:lpstr>
      <vt:lpstr>Calibri</vt:lpstr>
      <vt:lpstr>ヒラギノ角ゴ Pro W3</vt:lpstr>
      <vt:lpstr>Tema_Curie_meu_2016</vt:lpstr>
      <vt:lpstr>Docker for reproducibility</vt:lpstr>
      <vt:lpstr>Docker</vt:lpstr>
      <vt:lpstr>Typical process</vt:lpstr>
      <vt:lpstr>Docker hub: explore containers</vt:lpstr>
      <vt:lpstr>Containers can still sink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INVADE: Multiscale mathematical modelling of tumour invasion</dc:title>
  <dc:creator>Arnau Montagud</dc:creator>
  <cp:lastModifiedBy>Arnau Montagud</cp:lastModifiedBy>
  <cp:revision>535</cp:revision>
  <cp:lastPrinted>2015-11-23T03:17:28Z</cp:lastPrinted>
  <dcterms:created xsi:type="dcterms:W3CDTF">2014-02-10T20:49:30Z</dcterms:created>
  <dcterms:modified xsi:type="dcterms:W3CDTF">2018-05-03T09:42:23Z</dcterms:modified>
</cp:coreProperties>
</file>