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6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D0D2-8A8A-43B1-8F02-0F0D560D4949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BE60-AAD0-4D8D-ABE4-6FFC5CADF0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4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D0D2-8A8A-43B1-8F02-0F0D560D4949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BE60-AAD0-4D8D-ABE4-6FFC5CADF0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12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D0D2-8A8A-43B1-8F02-0F0D560D4949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BE60-AAD0-4D8D-ABE4-6FFC5CADF0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48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D0D2-8A8A-43B1-8F02-0F0D560D4949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BE60-AAD0-4D8D-ABE4-6FFC5CADF0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087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D0D2-8A8A-43B1-8F02-0F0D560D4949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BE60-AAD0-4D8D-ABE4-6FFC5CADF0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76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D0D2-8A8A-43B1-8F02-0F0D560D4949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BE60-AAD0-4D8D-ABE4-6FFC5CADF0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80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D0D2-8A8A-43B1-8F02-0F0D560D4949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BE60-AAD0-4D8D-ABE4-6FFC5CADF0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15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D0D2-8A8A-43B1-8F02-0F0D560D4949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BE60-AAD0-4D8D-ABE4-6FFC5CADF0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05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D0D2-8A8A-43B1-8F02-0F0D560D4949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BE60-AAD0-4D8D-ABE4-6FFC5CADF0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3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D0D2-8A8A-43B1-8F02-0F0D560D4949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BE60-AAD0-4D8D-ABE4-6FFC5CADF0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13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DD0D2-8A8A-43B1-8F02-0F0D560D4949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4BE60-AAD0-4D8D-ABE4-6FFC5CADF0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49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DD0D2-8A8A-43B1-8F02-0F0D560D4949}" type="datetimeFigureOut">
              <a:rPr lang="en-GB" smtClean="0"/>
              <a:t>03/05/2018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4BE60-AAD0-4D8D-ABE4-6FFC5CADF05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20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184544"/>
            <a:ext cx="9144000" cy="258141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Towards reproducible research in </a:t>
            </a:r>
            <a:r>
              <a:rPr lang="en-GB" dirty="0" err="1" smtClean="0"/>
              <a:t>SysBio</a:t>
            </a:r>
            <a:r>
              <a:rPr lang="en-GB" dirty="0" smtClean="0"/>
              <a:t> group’s projects:</a:t>
            </a:r>
            <a:br>
              <a:rPr lang="en-GB" dirty="0" smtClean="0"/>
            </a:br>
            <a:r>
              <a:rPr lang="en-GB" sz="4900" dirty="0" smtClean="0"/>
              <a:t>specifying the challenge,</a:t>
            </a:r>
            <a:br>
              <a:rPr lang="en-GB" sz="4900" dirty="0" smtClean="0"/>
            </a:br>
            <a:r>
              <a:rPr lang="en-GB" sz="4900" dirty="0" smtClean="0"/>
              <a:t>assessing the tools,</a:t>
            </a:r>
            <a:br>
              <a:rPr lang="en-GB" sz="4900" dirty="0" smtClean="0"/>
            </a:br>
            <a:r>
              <a:rPr lang="en-GB" sz="4900" dirty="0" smtClean="0"/>
              <a:t>outlining solutions</a:t>
            </a:r>
            <a:endParaRPr lang="en-GB" sz="4900" dirty="0"/>
          </a:p>
        </p:txBody>
      </p:sp>
    </p:spTree>
    <p:extLst>
      <p:ext uri="{BB962C8B-B14F-4D97-AF65-F5344CB8AC3E}">
        <p14:creationId xmlns:p14="http://schemas.microsoft.com/office/powerpoint/2010/main" val="19948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Listing and assessing the tools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Development</a:t>
            </a:r>
          </a:p>
          <a:p>
            <a:pPr lvl="1"/>
            <a:r>
              <a:rPr lang="en-GB" dirty="0" smtClean="0"/>
              <a:t>SVN</a:t>
            </a:r>
          </a:p>
          <a:p>
            <a:pPr lvl="1"/>
            <a:r>
              <a:rPr lang="en-GB" dirty="0" smtClean="0"/>
              <a:t>Git</a:t>
            </a:r>
            <a:endParaRPr lang="en-GB" dirty="0"/>
          </a:p>
          <a:p>
            <a:r>
              <a:rPr lang="en-GB" dirty="0" smtClean="0"/>
              <a:t>Exposing workflows, intermediate reports, work communication</a:t>
            </a:r>
          </a:p>
          <a:p>
            <a:pPr lvl="1"/>
            <a:r>
              <a:rPr lang="en-GB" dirty="0" err="1" smtClean="0"/>
              <a:t>EverNote</a:t>
            </a:r>
            <a:endParaRPr lang="en-GB" dirty="0" smtClean="0"/>
          </a:p>
          <a:p>
            <a:pPr lvl="1"/>
            <a:r>
              <a:rPr lang="en-GB" dirty="0" smtClean="0"/>
              <a:t>Slack</a:t>
            </a:r>
          </a:p>
          <a:p>
            <a:pPr lvl="1"/>
            <a:r>
              <a:rPr lang="en-GB" dirty="0" smtClean="0"/>
              <a:t>Jupiter notebooks</a:t>
            </a:r>
            <a:endParaRPr lang="en-GB" dirty="0"/>
          </a:p>
          <a:p>
            <a:r>
              <a:rPr lang="en-GB" dirty="0" smtClean="0"/>
              <a:t>Deployment</a:t>
            </a:r>
          </a:p>
          <a:p>
            <a:pPr lvl="1"/>
            <a:r>
              <a:rPr lang="en-GB" dirty="0" smtClean="0"/>
              <a:t>R packaging</a:t>
            </a:r>
          </a:p>
          <a:p>
            <a:pPr lvl="1"/>
            <a:r>
              <a:rPr lang="en-GB" dirty="0" smtClean="0"/>
              <a:t>Docker</a:t>
            </a:r>
          </a:p>
          <a:p>
            <a:pPr lvl="1"/>
            <a:r>
              <a:rPr lang="en-GB" dirty="0" err="1" smtClean="0"/>
              <a:t>NextFlow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83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Concrete projects for improving reproducibility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sz="3200" dirty="0" smtClean="0"/>
          </a:p>
          <a:p>
            <a:r>
              <a:rPr lang="en-GB" sz="3200" dirty="0" smtClean="0"/>
              <a:t>Discussion on reusable code organization for the group</a:t>
            </a:r>
          </a:p>
          <a:p>
            <a:endParaRPr lang="en-GB" sz="3200" dirty="0"/>
          </a:p>
          <a:p>
            <a:r>
              <a:rPr lang="en-GB" sz="3200" dirty="0" smtClean="0"/>
              <a:t>Implementing practice of “reproducibility reviewers”</a:t>
            </a:r>
          </a:p>
          <a:p>
            <a:endParaRPr lang="en-GB" sz="3200" dirty="0"/>
          </a:p>
          <a:p>
            <a:r>
              <a:rPr lang="en-GB" sz="3200" i="1" dirty="0" smtClean="0"/>
              <a:t>Something else?</a:t>
            </a:r>
          </a:p>
          <a:p>
            <a:endParaRPr lang="en-GB" sz="3200" dirty="0"/>
          </a:p>
          <a:p>
            <a:endParaRPr lang="en-GB" sz="3200" dirty="0" smtClean="0"/>
          </a:p>
          <a:p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52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 of reproducible research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15208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General problem of reproducibility in science</a:t>
            </a:r>
          </a:p>
          <a:p>
            <a:pPr lvl="1"/>
            <a:r>
              <a:rPr lang="en-GB" dirty="0" smtClean="0"/>
              <a:t>Reproducibility is a fundamental concept in the philosophy and practice of science. For hundreds of years, care has been taken over the reliability of experimental methods and results.</a:t>
            </a:r>
          </a:p>
          <a:p>
            <a:pPr lvl="1"/>
            <a:r>
              <a:rPr lang="en-GB" dirty="0" smtClean="0"/>
              <a:t>However, today, “a reproducibility crisis in science” is sometimes claimed</a:t>
            </a:r>
            <a:endParaRPr lang="en-GB" dirty="0" smtClean="0"/>
          </a:p>
          <a:p>
            <a:pPr lvl="1"/>
            <a:r>
              <a:rPr lang="en-GB" dirty="0" smtClean="0"/>
              <a:t>Example</a:t>
            </a:r>
            <a:r>
              <a:rPr lang="en-GB" dirty="0" smtClean="0"/>
              <a:t>: Amgen </a:t>
            </a:r>
            <a:r>
              <a:rPr lang="en-GB" dirty="0"/>
              <a:t>pharmaceutical </a:t>
            </a:r>
            <a:r>
              <a:rPr lang="en-GB" dirty="0" smtClean="0"/>
              <a:t>company reported </a:t>
            </a:r>
            <a:r>
              <a:rPr lang="en-GB" dirty="0"/>
              <a:t>that its scientists had repeated experiments in 53 'landmark' papers, but managed to confirm findings from only six of the </a:t>
            </a:r>
            <a:r>
              <a:rPr lang="en-GB" dirty="0" smtClean="0"/>
              <a:t>studies (Begley, C. G. &amp; Ellis, L. M. Nature 483, 531–533 (2012))</a:t>
            </a:r>
          </a:p>
          <a:p>
            <a:pPr lvl="1"/>
            <a:r>
              <a:rPr lang="en-GB" dirty="0"/>
              <a:t>R</a:t>
            </a:r>
            <a:r>
              <a:rPr lang="en-GB" dirty="0" smtClean="0"/>
              <a:t>eproducibility </a:t>
            </a:r>
            <a:r>
              <a:rPr lang="en-GB" dirty="0"/>
              <a:t>is now being enforced by funding agencies, governmental structures and journals. This becomes a legal </a:t>
            </a:r>
            <a:r>
              <a:rPr lang="en-GB" dirty="0" smtClean="0"/>
              <a:t>issue all </a:t>
            </a:r>
            <a:r>
              <a:rPr lang="en-GB" dirty="0"/>
              <a:t>researchers should be trained and should practice reproducible research. Students should be trained to do so</a:t>
            </a:r>
            <a:r>
              <a:rPr lang="en-GB" dirty="0" smtClean="0"/>
              <a:t>.</a:t>
            </a:r>
            <a:endParaRPr lang="en-GB" dirty="0"/>
          </a:p>
          <a:p>
            <a:r>
              <a:rPr lang="en-GB" dirty="0" smtClean="0"/>
              <a:t>Specific problems of computational bioinformatics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9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0680" y="90805"/>
            <a:ext cx="10515600" cy="701675"/>
          </a:xfrm>
        </p:spPr>
        <p:txBody>
          <a:bodyPr>
            <a:normAutofit/>
          </a:bodyPr>
          <a:lstStyle/>
          <a:p>
            <a:r>
              <a:rPr lang="en-GB" sz="3200" dirty="0" smtClean="0"/>
              <a:t>Bibliography on reproducibility in computational science</a:t>
            </a:r>
            <a:endParaRPr lang="en-GB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35000" y="921385"/>
            <a:ext cx="11038840" cy="4351338"/>
          </a:xfrm>
        </p:spPr>
        <p:txBody>
          <a:bodyPr>
            <a:noAutofit/>
          </a:bodyPr>
          <a:lstStyle/>
          <a:p>
            <a:r>
              <a:rPr lang="en-GB" sz="1800" dirty="0" err="1" smtClean="0"/>
              <a:t>Stodden</a:t>
            </a:r>
            <a:r>
              <a:rPr lang="en-GB" sz="1800" dirty="0" smtClean="0"/>
              <a:t>, V., </a:t>
            </a:r>
            <a:r>
              <a:rPr lang="en-GB" sz="1800" dirty="0" err="1" smtClean="0"/>
              <a:t>Leisch</a:t>
            </a:r>
            <a:r>
              <a:rPr lang="en-GB" sz="1800" dirty="0" smtClean="0"/>
              <a:t>, F., and Peng, R. D. (2014). Implementing reproducible research (CRC Press)</a:t>
            </a:r>
          </a:p>
          <a:p>
            <a:r>
              <a:rPr lang="en-GB" sz="1800" dirty="0" smtClean="0"/>
              <a:t>Lewis, J., Breeze, C. E., </a:t>
            </a:r>
            <a:r>
              <a:rPr lang="en-GB" sz="1800" dirty="0" err="1" smtClean="0"/>
              <a:t>Charlesworth</a:t>
            </a:r>
            <a:r>
              <a:rPr lang="en-GB" sz="1800" dirty="0" smtClean="0"/>
              <a:t>, J., Maclaren, O. J., and Cooper, J. (2016). Where next for the reproducibility agenda in computational biology? BMC Systems Biology 10, 52 </a:t>
            </a:r>
          </a:p>
          <a:p>
            <a:r>
              <a:rPr lang="en-GB" sz="1800" dirty="0" err="1" smtClean="0"/>
              <a:t>Stodden</a:t>
            </a:r>
            <a:r>
              <a:rPr lang="en-GB" sz="1800" dirty="0" smtClean="0"/>
              <a:t>, V., </a:t>
            </a:r>
            <a:r>
              <a:rPr lang="en-GB" sz="1800" dirty="0" err="1" smtClean="0"/>
              <a:t>Guo</a:t>
            </a:r>
            <a:r>
              <a:rPr lang="en-GB" sz="1800" dirty="0" smtClean="0"/>
              <a:t>, P., and Ma, Z. (2013). Toward reproducible computational research: an empirical analysis of data and code policy adoption by journals. PLOS ONE 8, e67111.	</a:t>
            </a:r>
          </a:p>
          <a:p>
            <a:pPr marL="0" indent="0">
              <a:buNone/>
            </a:pPr>
            <a:endParaRPr lang="en-GB" sz="1800" dirty="0"/>
          </a:p>
          <a:p>
            <a:r>
              <a:rPr lang="en-GB" sz="1800" dirty="0" smtClean="0"/>
              <a:t>Cohen-</a:t>
            </a:r>
            <a:r>
              <a:rPr lang="en-GB" sz="1800" dirty="0" err="1" smtClean="0"/>
              <a:t>Boulakia</a:t>
            </a:r>
            <a:r>
              <a:rPr lang="en-GB" sz="1800" dirty="0" smtClean="0"/>
              <a:t>, S., </a:t>
            </a:r>
            <a:r>
              <a:rPr lang="en-GB" sz="1800" dirty="0" err="1" smtClean="0"/>
              <a:t>Belhajjame</a:t>
            </a:r>
            <a:r>
              <a:rPr lang="en-GB" sz="1800" dirty="0" smtClean="0"/>
              <a:t>, K., Collin, O., </a:t>
            </a:r>
            <a:r>
              <a:rPr lang="en-GB" sz="1800" dirty="0" err="1" smtClean="0"/>
              <a:t>Chopard</a:t>
            </a:r>
            <a:r>
              <a:rPr lang="en-GB" sz="1800" dirty="0" smtClean="0"/>
              <a:t>, J., </a:t>
            </a:r>
            <a:r>
              <a:rPr lang="en-GB" sz="1800" dirty="0" err="1" smtClean="0"/>
              <a:t>Froidevaux</a:t>
            </a:r>
            <a:r>
              <a:rPr lang="en-GB" sz="1800" dirty="0" smtClean="0"/>
              <a:t>, C., </a:t>
            </a:r>
            <a:r>
              <a:rPr lang="en-GB" sz="1800" dirty="0" err="1" smtClean="0"/>
              <a:t>Gaignard</a:t>
            </a:r>
            <a:r>
              <a:rPr lang="en-GB" sz="1800" dirty="0" smtClean="0"/>
              <a:t>, A., et al. (2017). Scientific workflows for computational reproducibility in the life sciences: Status, challenges and opportunities. Future </a:t>
            </a:r>
            <a:r>
              <a:rPr lang="en-GB" sz="1800" dirty="0" err="1" smtClean="0"/>
              <a:t>Gener</a:t>
            </a:r>
            <a:r>
              <a:rPr lang="en-GB" sz="1800" dirty="0" smtClean="0"/>
              <a:t>. </a:t>
            </a:r>
            <a:r>
              <a:rPr lang="en-GB" sz="1800" dirty="0" err="1" smtClean="0"/>
              <a:t>Comput</a:t>
            </a:r>
            <a:r>
              <a:rPr lang="en-GB" sz="1800" dirty="0" smtClean="0"/>
              <a:t>. Syst. 75, 284–298.</a:t>
            </a:r>
          </a:p>
          <a:p>
            <a:r>
              <a:rPr lang="en-GB" sz="1800" dirty="0" smtClean="0"/>
              <a:t>Drummond, C. (2009). Replicability is not reproducibility: nor is it good science. In Proc. of the Evaluation Methods for Machine Learning Workshop at the 26th ICML</a:t>
            </a:r>
          </a:p>
          <a:p>
            <a:r>
              <a:rPr lang="en-GB" sz="1800" dirty="0" smtClean="0"/>
              <a:t>Freire, J., Bonnet, P., and </a:t>
            </a:r>
            <a:r>
              <a:rPr lang="en-GB" sz="1800" dirty="0" err="1" smtClean="0"/>
              <a:t>Shasha</a:t>
            </a:r>
            <a:r>
              <a:rPr lang="en-GB" sz="1800" dirty="0" smtClean="0"/>
              <a:t>, D. (2012). Computational reproducibility: state-of-the-art, challenges, and database research opportunities. In Proceedings of the 2012 ACM SIGMOD international conference on management of data (ACM), 593–596.</a:t>
            </a:r>
          </a:p>
          <a:p>
            <a:r>
              <a:rPr lang="en-GB" sz="1800" dirty="0" smtClean="0"/>
              <a:t>Freire, J., </a:t>
            </a:r>
            <a:r>
              <a:rPr lang="en-GB" sz="1800" dirty="0" err="1" smtClean="0"/>
              <a:t>Fuhr</a:t>
            </a:r>
            <a:r>
              <a:rPr lang="en-GB" sz="1800" dirty="0" smtClean="0"/>
              <a:t>, N., and </a:t>
            </a:r>
            <a:r>
              <a:rPr lang="en-GB" sz="1800" dirty="0" err="1" smtClean="0"/>
              <a:t>Rauber</a:t>
            </a:r>
            <a:r>
              <a:rPr lang="en-GB" sz="1800" dirty="0" smtClean="0"/>
              <a:t>, A. (2016). Reproducibility of data-oriented experiments in e-science. In </a:t>
            </a:r>
            <a:r>
              <a:rPr lang="en-GB" sz="1800" dirty="0" err="1" smtClean="0"/>
              <a:t>Dagstuhl</a:t>
            </a:r>
            <a:r>
              <a:rPr lang="en-GB" sz="1800" dirty="0" smtClean="0"/>
              <a:t> Seminar 16041. 108–159. </a:t>
            </a:r>
          </a:p>
          <a:p>
            <a:r>
              <a:rPr lang="en-GB" sz="1800" dirty="0" smtClean="0"/>
              <a:t>Goodman, S. N., </a:t>
            </a:r>
            <a:r>
              <a:rPr lang="en-GB" sz="1800" dirty="0" err="1" smtClean="0"/>
              <a:t>Fanelli</a:t>
            </a:r>
            <a:r>
              <a:rPr lang="en-GB" sz="1800" dirty="0" smtClean="0"/>
              <a:t>, D., and Ioannidis, J. P. (2016). What does research reproducibility mean? Sci. Transl. Med. 8, 341ps12.</a:t>
            </a:r>
          </a:p>
        </p:txBody>
      </p:sp>
    </p:spTree>
    <p:extLst>
      <p:ext uri="{BB962C8B-B14F-4D97-AF65-F5344CB8AC3E}">
        <p14:creationId xmlns:p14="http://schemas.microsoft.com/office/powerpoint/2010/main" val="33620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58" y="140453"/>
            <a:ext cx="6242483" cy="3511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58" y="3651850"/>
            <a:ext cx="6242483" cy="3206150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3813695" y="1209964"/>
            <a:ext cx="3032846" cy="923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692453" y="1413164"/>
            <a:ext cx="812151" cy="923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7132320" y="4988560"/>
            <a:ext cx="5089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From </a:t>
            </a:r>
            <a:r>
              <a:rPr lang="en-GB" dirty="0" err="1" smtClean="0"/>
              <a:t>Naldi</a:t>
            </a:r>
            <a:r>
              <a:rPr lang="en-GB" dirty="0" smtClean="0"/>
              <a:t> et al, The </a:t>
            </a:r>
            <a:r>
              <a:rPr lang="en-GB" dirty="0" err="1" smtClean="0"/>
              <a:t>CoLoMoTo</a:t>
            </a:r>
            <a:r>
              <a:rPr lang="en-GB" dirty="0" smtClean="0"/>
              <a:t> Interactive </a:t>
            </a:r>
          </a:p>
          <a:p>
            <a:r>
              <a:rPr lang="en-GB" dirty="0" smtClean="0"/>
              <a:t>Notebook: Accessible and Reproducible </a:t>
            </a:r>
          </a:p>
          <a:p>
            <a:r>
              <a:rPr lang="en-GB" dirty="0" smtClean="0"/>
              <a:t>Computational Analyses for Qualitative </a:t>
            </a:r>
          </a:p>
          <a:p>
            <a:r>
              <a:rPr lang="en-GB" dirty="0" smtClean="0"/>
              <a:t>Biological Networks. </a:t>
            </a:r>
          </a:p>
          <a:p>
            <a:r>
              <a:rPr lang="en-GB" dirty="0" smtClean="0"/>
              <a:t>https</a:t>
            </a:r>
            <a:r>
              <a:rPr lang="en-GB" dirty="0"/>
              <a:t>://www.biorxiv.org/content/early/2018/04/02</a:t>
            </a:r>
            <a:r>
              <a:rPr lang="en-GB" dirty="0" smtClean="0"/>
              <a:t>/</a:t>
            </a:r>
            <a:br>
              <a:rPr lang="en-GB" dirty="0" smtClean="0"/>
            </a:br>
            <a:r>
              <a:rPr lang="en-GB" dirty="0" smtClean="0"/>
              <a:t>290411</a:t>
            </a:r>
            <a:endParaRPr lang="en-GB" dirty="0"/>
          </a:p>
        </p:txBody>
      </p:sp>
      <p:cxnSp>
        <p:nvCxnSpPr>
          <p:cNvPr id="9" name="Connecteur droit 8"/>
          <p:cNvCxnSpPr/>
          <p:nvPr/>
        </p:nvCxnSpPr>
        <p:spPr>
          <a:xfrm flipV="1">
            <a:off x="692453" y="1820917"/>
            <a:ext cx="2058630" cy="5255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953814" y="1608082"/>
            <a:ext cx="5809594" cy="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908898" y="3025473"/>
            <a:ext cx="5809594" cy="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692453" y="3208530"/>
            <a:ext cx="3032846" cy="52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908898" y="3855050"/>
            <a:ext cx="5873619" cy="2302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692453" y="4078404"/>
            <a:ext cx="6090064" cy="1151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886953" y="5069240"/>
            <a:ext cx="589556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92453" y="5286457"/>
            <a:ext cx="518808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 of reproducible research,</a:t>
            </a:r>
            <a:br>
              <a:rPr lang="en-GB" dirty="0" smtClean="0"/>
            </a:br>
            <a:r>
              <a:rPr lang="en-GB" dirty="0" smtClean="0"/>
              <a:t>assessing the level of reproducibility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Levels of reproducibility: personal-&gt;collaborator-&gt;reviewer-&gt;user-&gt;scientific community</a:t>
            </a:r>
          </a:p>
          <a:p>
            <a:pPr lvl="1"/>
            <a:endParaRPr lang="en-GB" dirty="0"/>
          </a:p>
          <a:p>
            <a:r>
              <a:rPr lang="en-GB" dirty="0" smtClean="0"/>
              <a:t>Transparent workflow for other group members, at any stage</a:t>
            </a:r>
          </a:p>
          <a:p>
            <a:endParaRPr lang="en-GB" dirty="0"/>
          </a:p>
          <a:p>
            <a:r>
              <a:rPr lang="en-GB" dirty="0" smtClean="0"/>
              <a:t>Permanently exposing intermediate results and conclusions to other group members</a:t>
            </a:r>
          </a:p>
          <a:p>
            <a:endParaRPr lang="en-GB" dirty="0"/>
          </a:p>
          <a:p>
            <a:r>
              <a:rPr lang="en-GB" dirty="0" smtClean="0"/>
              <a:t>Detailed documentation: code, data transformations, intermediate results</a:t>
            </a:r>
          </a:p>
          <a:p>
            <a:endParaRPr lang="en-GB" dirty="0"/>
          </a:p>
          <a:p>
            <a:r>
              <a:rPr lang="en-GB" dirty="0" smtClean="0"/>
              <a:t>Reusing results by people building on your results</a:t>
            </a:r>
            <a:endParaRPr lang="en-GB" dirty="0"/>
          </a:p>
          <a:p>
            <a:endParaRPr lang="en-GB" dirty="0" smtClean="0"/>
          </a:p>
          <a:p>
            <a:r>
              <a:rPr lang="en-GB" i="1" dirty="0" smtClean="0"/>
              <a:t>State when, together with a publication, we provide everything which is necessary to reproduce exact results (transformed data, summary tables, figures)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13983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good practice: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Nature Protocols</a:t>
            </a:r>
          </a:p>
          <a:p>
            <a:pPr marL="0" indent="0">
              <a:buNone/>
            </a:pPr>
            <a:r>
              <a:rPr lang="en-GB" sz="2000" i="1" u="sng" dirty="0"/>
              <a:t>Creation and analysis of biochemical constraint-based models: the COBRA Toolbox v3. 0</a:t>
            </a:r>
            <a:r>
              <a:rPr lang="en-GB" sz="2000" i="1" dirty="0"/>
              <a:t>L </a:t>
            </a:r>
            <a:r>
              <a:rPr lang="en-GB" sz="2000" i="1" dirty="0" err="1"/>
              <a:t>Heirendt</a:t>
            </a:r>
            <a:r>
              <a:rPr lang="en-GB" sz="2000" i="1" dirty="0"/>
              <a:t>, S </a:t>
            </a:r>
            <a:r>
              <a:rPr lang="en-GB" sz="2000" i="1" dirty="0" err="1"/>
              <a:t>Arreckx</a:t>
            </a:r>
            <a:r>
              <a:rPr lang="en-GB" sz="2000" i="1" dirty="0"/>
              <a:t>, T </a:t>
            </a:r>
            <a:r>
              <a:rPr lang="en-GB" sz="2000" i="1" dirty="0" err="1"/>
              <a:t>Pfau</a:t>
            </a:r>
            <a:r>
              <a:rPr lang="en-GB" sz="2000" i="1" dirty="0"/>
              <a:t>, SN Mendoza, A </a:t>
            </a:r>
            <a:r>
              <a:rPr lang="en-GB" sz="2000" i="1" dirty="0" err="1"/>
              <a:t>Richelle</a:t>
            </a:r>
            <a:r>
              <a:rPr lang="en-GB" sz="2000" i="1" dirty="0"/>
              <a:t>, A </a:t>
            </a:r>
            <a:r>
              <a:rPr lang="en-GB" sz="2000" i="1" dirty="0" err="1"/>
              <a:t>Heinken</a:t>
            </a:r>
            <a:r>
              <a:rPr lang="en-GB" sz="2000" i="1" dirty="0"/>
              <a:t>, </a:t>
            </a:r>
            <a:r>
              <a:rPr lang="en-GB" sz="2000" i="1" dirty="0" smtClean="0"/>
              <a:t>... </a:t>
            </a:r>
            <a:r>
              <a:rPr lang="en-GB" sz="2000" i="1" dirty="0" err="1" smtClean="0"/>
              <a:t>arXiv</a:t>
            </a:r>
            <a:r>
              <a:rPr lang="en-GB" sz="2000" i="1" dirty="0" smtClean="0"/>
              <a:t> </a:t>
            </a:r>
            <a:r>
              <a:rPr lang="en-GB" sz="2000" i="1" dirty="0"/>
              <a:t>preprint </a:t>
            </a:r>
            <a:r>
              <a:rPr lang="en-GB" sz="2000" i="1" dirty="0" smtClean="0"/>
              <a:t>arXiv:1710.04038</a:t>
            </a:r>
          </a:p>
          <a:p>
            <a:r>
              <a:rPr lang="en-GB" dirty="0" smtClean="0"/>
              <a:t>Publications using Jupiter notebooks</a:t>
            </a:r>
          </a:p>
          <a:p>
            <a:pPr marL="0" indent="0">
              <a:buNone/>
            </a:pPr>
            <a:r>
              <a:rPr lang="en-GB" sz="2000" i="1" u="sng" dirty="0"/>
              <a:t>The </a:t>
            </a:r>
            <a:r>
              <a:rPr lang="en-GB" sz="2000" i="1" u="sng" dirty="0" err="1"/>
              <a:t>CoLoMoTo</a:t>
            </a:r>
            <a:r>
              <a:rPr lang="en-GB" sz="2000" i="1" u="sng" dirty="0"/>
              <a:t> Interactive Notebook: Accessible and Reproducible Computational Analyses for Qualitative Biological </a:t>
            </a:r>
            <a:r>
              <a:rPr lang="en-GB" sz="2000" i="1" u="sng" dirty="0" smtClean="0"/>
              <a:t>Networks. </a:t>
            </a:r>
            <a:r>
              <a:rPr lang="en-GB" sz="2000" i="1" dirty="0" smtClean="0"/>
              <a:t>A </a:t>
            </a:r>
            <a:r>
              <a:rPr lang="en-GB" sz="2000" i="1" dirty="0" err="1"/>
              <a:t>Naldi</a:t>
            </a:r>
            <a:r>
              <a:rPr lang="en-GB" sz="2000" i="1" dirty="0"/>
              <a:t>, C Hernandez, N Levy, G Stoll, PT Monteiro, C </a:t>
            </a:r>
            <a:r>
              <a:rPr lang="en-GB" sz="2000" i="1" dirty="0" err="1"/>
              <a:t>Chaouiya</a:t>
            </a:r>
            <a:r>
              <a:rPr lang="en-GB" sz="2000" i="1" dirty="0"/>
              <a:t>, </a:t>
            </a:r>
            <a:r>
              <a:rPr lang="en-GB" sz="2000" i="1" dirty="0" smtClean="0"/>
              <a:t>... </a:t>
            </a:r>
            <a:r>
              <a:rPr lang="en-GB" sz="2000" i="1" dirty="0" err="1" smtClean="0"/>
              <a:t>bioRxiv</a:t>
            </a:r>
            <a:r>
              <a:rPr lang="en-GB" sz="2000" i="1" dirty="0"/>
              <a:t>, </a:t>
            </a:r>
            <a:r>
              <a:rPr lang="en-GB" sz="2000" i="1" dirty="0" smtClean="0"/>
              <a:t>290411</a:t>
            </a:r>
            <a:endParaRPr lang="en-GB" sz="2000" dirty="0"/>
          </a:p>
          <a:p>
            <a:r>
              <a:rPr lang="en-GB" dirty="0" smtClean="0"/>
              <a:t>Using Dockers</a:t>
            </a:r>
          </a:p>
          <a:p>
            <a:pPr marL="0" indent="0">
              <a:buNone/>
            </a:pPr>
            <a:r>
              <a:rPr lang="en-GB" sz="2000" i="1" u="sng" dirty="0"/>
              <a:t>Conceptual and computational framework for logical modelling of biological networks deregulated in </a:t>
            </a:r>
            <a:r>
              <a:rPr lang="en-GB" sz="2000" i="1" u="sng" dirty="0" err="1"/>
              <a:t>diseasesA</a:t>
            </a:r>
            <a:r>
              <a:rPr lang="en-GB" sz="2000" i="1" u="sng" dirty="0"/>
              <a:t> </a:t>
            </a:r>
            <a:r>
              <a:rPr lang="en-GB" sz="2000" i="1" u="sng" dirty="0" err="1"/>
              <a:t>Montagud</a:t>
            </a:r>
            <a:r>
              <a:rPr lang="en-GB" sz="2000" i="1" u="sng" dirty="0"/>
              <a:t>, P </a:t>
            </a:r>
            <a:r>
              <a:rPr lang="en-GB" sz="2000" i="1" u="sng" dirty="0" err="1"/>
              <a:t>Traynard</a:t>
            </a:r>
            <a:r>
              <a:rPr lang="en-GB" sz="2000" i="1" u="sng" dirty="0"/>
              <a:t>, L </a:t>
            </a:r>
            <a:r>
              <a:rPr lang="en-GB" sz="2000" i="1" u="sng" dirty="0" err="1"/>
              <a:t>Martignetti</a:t>
            </a:r>
            <a:r>
              <a:rPr lang="en-GB" sz="2000" i="1" u="sng" dirty="0"/>
              <a:t>, E Bonnet, E </a:t>
            </a:r>
            <a:r>
              <a:rPr lang="en-GB" sz="2000" i="1" u="sng" dirty="0" err="1"/>
              <a:t>Barillot</a:t>
            </a:r>
            <a:r>
              <a:rPr lang="en-GB" sz="2000" i="1" u="sng" dirty="0"/>
              <a:t>, A Zinovyev, </a:t>
            </a:r>
            <a:r>
              <a:rPr lang="en-GB" sz="2000" i="1" u="sng" dirty="0" smtClean="0"/>
              <a:t>... Briefings </a:t>
            </a:r>
            <a:r>
              <a:rPr lang="en-GB" sz="2000" i="1" u="sng" dirty="0"/>
              <a:t>in bioinformatics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95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Ultimate goal and practice</a:t>
            </a:r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967509" y="1506022"/>
            <a:ext cx="98205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i="1" dirty="0"/>
              <a:t>Our goal is to define and use an homogeneous reproducible research environment for all members of the team  </a:t>
            </a:r>
            <a:r>
              <a:rPr lang="en-GB" sz="2400" b="1" i="1" dirty="0" smtClean="0"/>
              <a:t>(</a:t>
            </a:r>
            <a:r>
              <a:rPr lang="en-GB" sz="2400" b="1" i="1" dirty="0"/>
              <a:t>while coping with specificities of each main activity: maps, models, data</a:t>
            </a:r>
            <a:r>
              <a:rPr lang="en-GB" sz="2400" b="1" i="1" dirty="0" smtClean="0"/>
              <a:t>).</a:t>
            </a:r>
          </a:p>
          <a:p>
            <a:endParaRPr lang="en-GB" sz="2400" dirty="0"/>
          </a:p>
          <a:p>
            <a:r>
              <a:rPr lang="en-GB" sz="2400" u="sng" dirty="0" smtClean="0"/>
              <a:t>Long and short term run benefits:</a:t>
            </a:r>
          </a:p>
          <a:p>
            <a:r>
              <a:rPr lang="en-GB" sz="2400" u="sng" dirty="0" smtClean="0"/>
              <a:t>Scientific:</a:t>
            </a:r>
            <a:r>
              <a:rPr lang="en-GB" sz="2400" dirty="0" smtClean="0"/>
              <a:t> increasing rigour of the results, potentially more systematic exploration of the data – less chance to miss important points, collective science (at the level of the group or international consortia)</a:t>
            </a:r>
            <a:endParaRPr lang="en-GB" sz="2400" dirty="0"/>
          </a:p>
          <a:p>
            <a:r>
              <a:rPr lang="en-GB" sz="2400" u="sng" dirty="0" smtClean="0"/>
              <a:t>Practical:</a:t>
            </a:r>
            <a:r>
              <a:rPr lang="en-GB" sz="2400" dirty="0" smtClean="0"/>
              <a:t> reduced time for a new team member integration/teaching, ease of sharing results with collaborators, reusing methodological findings for future projects, reduced paper preparation cycle (when generating the same images is frequently needed)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7692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</a:t>
            </a:r>
            <a:r>
              <a:rPr lang="en-GB" dirty="0" smtClean="0"/>
              <a:t>obstacles (repeatability and reproducibility)</a:t>
            </a:r>
            <a:endParaRPr lang="en-GB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1013691" y="1911926"/>
            <a:ext cx="9866746" cy="26763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 smtClean="0"/>
              <a:t>Constraints in terms of time</a:t>
            </a:r>
          </a:p>
          <a:p>
            <a:r>
              <a:rPr lang="en-GB" sz="3200" dirty="0" smtClean="0"/>
              <a:t>Using stochastic algorithms (</a:t>
            </a:r>
            <a:r>
              <a:rPr lang="en-GB" sz="3200" i="1" dirty="0" smtClean="0"/>
              <a:t>sometimes possible to fix the seed</a:t>
            </a:r>
            <a:r>
              <a:rPr lang="en-GB" sz="3200" dirty="0" smtClean="0"/>
              <a:t>)</a:t>
            </a:r>
          </a:p>
          <a:p>
            <a:r>
              <a:rPr lang="en-GB" sz="3200" dirty="0" smtClean="0"/>
              <a:t>Manual curation steps in the analysis</a:t>
            </a:r>
          </a:p>
          <a:p>
            <a:r>
              <a:rPr lang="en-GB" sz="3200" dirty="0" smtClean="0"/>
              <a:t>Difficulty to assemble reusable pipelines</a:t>
            </a:r>
          </a:p>
          <a:p>
            <a:r>
              <a:rPr lang="en-GB" sz="3200" dirty="0" smtClean="0"/>
              <a:t>Very long computation time (</a:t>
            </a:r>
            <a:r>
              <a:rPr lang="en-GB" sz="3200" i="1" dirty="0" smtClean="0"/>
              <a:t>sometimes possible to keep the intermediate results</a:t>
            </a:r>
            <a:r>
              <a:rPr lang="en-GB" sz="3200" dirty="0" smtClean="0"/>
              <a:t>)</a:t>
            </a:r>
          </a:p>
          <a:p>
            <a:r>
              <a:rPr lang="en-GB" sz="3200" i="1" dirty="0" smtClean="0"/>
              <a:t>What else?</a:t>
            </a:r>
          </a:p>
        </p:txBody>
      </p:sp>
    </p:spTree>
    <p:extLst>
      <p:ext uri="{BB962C8B-B14F-4D97-AF65-F5344CB8AC3E}">
        <p14:creationId xmlns:p14="http://schemas.microsoft.com/office/powerpoint/2010/main" val="321028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Discussing the price and terms of reproducibility</a:t>
            </a:r>
            <a:endParaRPr lang="en-GB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87443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Short term and long term benefits and constraints</a:t>
            </a:r>
          </a:p>
          <a:p>
            <a:pPr marL="0" indent="0">
              <a:buNone/>
            </a:pPr>
            <a:endParaRPr lang="en-GB" sz="3200" dirty="0" smtClean="0"/>
          </a:p>
          <a:p>
            <a:r>
              <a:rPr lang="en-GB" sz="3200" dirty="0" smtClean="0"/>
              <a:t>Defining time scales : project lifetimes, code maintenance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 smtClean="0"/>
              <a:t>What we can and can not afford</a:t>
            </a:r>
          </a:p>
          <a:p>
            <a:endParaRPr lang="en-GB" sz="3200" dirty="0"/>
          </a:p>
          <a:p>
            <a:endParaRPr lang="en-GB" sz="3200" dirty="0" smtClean="0"/>
          </a:p>
          <a:p>
            <a:endParaRPr lang="en-GB" sz="32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2950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746</Words>
  <Application>Microsoft Office PowerPoint</Application>
  <PresentationFormat>Grand écran</PresentationFormat>
  <Paragraphs>84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Towards reproducible research in SysBio group’s projects: specifying the challenge, assessing the tools, outlining solutions</vt:lpstr>
      <vt:lpstr>Problem of reproducible research</vt:lpstr>
      <vt:lpstr>Bibliography on reproducibility in computational science</vt:lpstr>
      <vt:lpstr>Présentation PowerPoint</vt:lpstr>
      <vt:lpstr>Goals of reproducible research, assessing the level of reproducibility</vt:lpstr>
      <vt:lpstr>Examples of good practice:</vt:lpstr>
      <vt:lpstr>Ultimate goal and practice</vt:lpstr>
      <vt:lpstr>Possible obstacles (repeatability and reproducibility)</vt:lpstr>
      <vt:lpstr>Discussing the price and terms of reproducibility</vt:lpstr>
      <vt:lpstr>Listing and assessing the tools</vt:lpstr>
      <vt:lpstr>Concrete projects for improving reproducibility</vt:lpstr>
    </vt:vector>
  </TitlesOfParts>
  <Company>Institut Curie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reproducible research</dc:title>
  <dc:creator>zinovyev</dc:creator>
  <cp:lastModifiedBy>zinovyev</cp:lastModifiedBy>
  <cp:revision>28</cp:revision>
  <dcterms:created xsi:type="dcterms:W3CDTF">2018-04-30T11:30:37Z</dcterms:created>
  <dcterms:modified xsi:type="dcterms:W3CDTF">2018-05-03T09:30:17Z</dcterms:modified>
</cp:coreProperties>
</file>