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9975" cy="42808525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uwat TRAIRATPHISAN" initials="PT" lastIdx="17" clrIdx="0">
    <p:extLst>
      <p:ext uri="{19B8F6BF-5375-455C-9EA6-DF929625EA0E}">
        <p15:presenceInfo xmlns:p15="http://schemas.microsoft.com/office/powerpoint/2012/main" userId="S-1-5-21-3337309816-2907398862-663535011-455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0DFB"/>
    <a:srgbClr val="5D42FC"/>
    <a:srgbClr val="8E44FA"/>
    <a:srgbClr val="7217F9"/>
    <a:srgbClr val="FFCCFF"/>
    <a:srgbClr val="980283"/>
    <a:srgbClr val="FEBEF5"/>
    <a:srgbClr val="0EA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66" d="100"/>
          <a:sy n="66" d="100"/>
        </p:scale>
        <p:origin x="48" y="-12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1009650" y="1129553"/>
            <a:ext cx="28252738" cy="4061011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17643" tIns="208822" rIns="417643" bIns="208822" anchor="ctr"/>
          <a:lstStyle/>
          <a:p>
            <a:pPr algn="ctr" defTabSz="41756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9109" y="2279158"/>
            <a:ext cx="6529120" cy="362782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750" y="2279158"/>
            <a:ext cx="19208859" cy="36278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979" y="10672416"/>
            <a:ext cx="26116478" cy="17807154"/>
          </a:xfrm>
        </p:spPr>
        <p:txBody>
          <a:bodyPr anchor="b"/>
          <a:lstStyle>
            <a:lvl1pPr>
              <a:defRPr sz="198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979" y="28648032"/>
            <a:ext cx="26116478" cy="9364362"/>
          </a:xfrm>
        </p:spPr>
        <p:txBody>
          <a:bodyPr/>
          <a:lstStyle>
            <a:lvl1pPr marL="0" indent="0">
              <a:buNone/>
              <a:defRPr sz="7948">
                <a:solidFill>
                  <a:schemeClr val="tx1"/>
                </a:solidFill>
              </a:defRPr>
            </a:lvl1pPr>
            <a:lvl2pPr marL="1514018" indent="0">
              <a:buNone/>
              <a:defRPr sz="6623">
                <a:solidFill>
                  <a:schemeClr val="tx1">
                    <a:tint val="75000"/>
                  </a:schemeClr>
                </a:solidFill>
              </a:defRPr>
            </a:lvl2pPr>
            <a:lvl3pPr marL="3028036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3pPr>
            <a:lvl4pPr marL="4542053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4pPr>
            <a:lvl5pPr marL="6056071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5pPr>
            <a:lvl6pPr marL="7570089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6pPr>
            <a:lvl7pPr marL="9084107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7pPr>
            <a:lvl8pPr marL="10598125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8pPr>
            <a:lvl9pPr marL="12112142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9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748" y="11395788"/>
            <a:ext cx="12868989" cy="27161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9238" y="11395788"/>
            <a:ext cx="12868989" cy="27161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4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279167"/>
            <a:ext cx="26116478" cy="8274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695" y="10494037"/>
            <a:ext cx="12809847" cy="5142966"/>
          </a:xfrm>
        </p:spPr>
        <p:txBody>
          <a:bodyPr anchor="b"/>
          <a:lstStyle>
            <a:lvl1pPr marL="0" indent="0">
              <a:buNone/>
              <a:defRPr sz="7948" b="1"/>
            </a:lvl1pPr>
            <a:lvl2pPr marL="1514018" indent="0">
              <a:buNone/>
              <a:defRPr sz="6623" b="1"/>
            </a:lvl2pPr>
            <a:lvl3pPr marL="3028036" indent="0">
              <a:buNone/>
              <a:defRPr sz="5961" b="1"/>
            </a:lvl3pPr>
            <a:lvl4pPr marL="4542053" indent="0">
              <a:buNone/>
              <a:defRPr sz="5298" b="1"/>
            </a:lvl4pPr>
            <a:lvl5pPr marL="6056071" indent="0">
              <a:buNone/>
              <a:defRPr sz="5298" b="1"/>
            </a:lvl5pPr>
            <a:lvl6pPr marL="7570089" indent="0">
              <a:buNone/>
              <a:defRPr sz="5298" b="1"/>
            </a:lvl6pPr>
            <a:lvl7pPr marL="9084107" indent="0">
              <a:buNone/>
              <a:defRPr sz="5298" b="1"/>
            </a:lvl7pPr>
            <a:lvl8pPr marL="10598125" indent="0">
              <a:buNone/>
              <a:defRPr sz="5298" b="1"/>
            </a:lvl8pPr>
            <a:lvl9pPr marL="12112142" indent="0">
              <a:buNone/>
              <a:defRPr sz="52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695" y="15637003"/>
            <a:ext cx="12809847" cy="22999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9239" y="10494037"/>
            <a:ext cx="12872933" cy="5142966"/>
          </a:xfrm>
        </p:spPr>
        <p:txBody>
          <a:bodyPr anchor="b"/>
          <a:lstStyle>
            <a:lvl1pPr marL="0" indent="0">
              <a:buNone/>
              <a:defRPr sz="7948" b="1"/>
            </a:lvl1pPr>
            <a:lvl2pPr marL="1514018" indent="0">
              <a:buNone/>
              <a:defRPr sz="6623" b="1"/>
            </a:lvl2pPr>
            <a:lvl3pPr marL="3028036" indent="0">
              <a:buNone/>
              <a:defRPr sz="5961" b="1"/>
            </a:lvl3pPr>
            <a:lvl4pPr marL="4542053" indent="0">
              <a:buNone/>
              <a:defRPr sz="5298" b="1"/>
            </a:lvl4pPr>
            <a:lvl5pPr marL="6056071" indent="0">
              <a:buNone/>
              <a:defRPr sz="5298" b="1"/>
            </a:lvl5pPr>
            <a:lvl6pPr marL="7570089" indent="0">
              <a:buNone/>
              <a:defRPr sz="5298" b="1"/>
            </a:lvl6pPr>
            <a:lvl7pPr marL="9084107" indent="0">
              <a:buNone/>
              <a:defRPr sz="5298" b="1"/>
            </a:lvl7pPr>
            <a:lvl8pPr marL="10598125" indent="0">
              <a:buNone/>
              <a:defRPr sz="5298" b="1"/>
            </a:lvl8pPr>
            <a:lvl9pPr marL="12112142" indent="0">
              <a:buNone/>
              <a:defRPr sz="52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9239" y="15637003"/>
            <a:ext cx="12872933" cy="22999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4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853902"/>
            <a:ext cx="9766080" cy="9988656"/>
          </a:xfrm>
        </p:spPr>
        <p:txBody>
          <a:bodyPr anchor="b"/>
          <a:lstStyle>
            <a:lvl1pPr>
              <a:defRPr sz="10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2933" y="6163644"/>
            <a:ext cx="15329237" cy="30421799"/>
          </a:xfrm>
        </p:spPr>
        <p:txBody>
          <a:bodyPr/>
          <a:lstStyle>
            <a:lvl1pPr>
              <a:defRPr sz="10597"/>
            </a:lvl1pPr>
            <a:lvl2pPr>
              <a:defRPr sz="9272"/>
            </a:lvl2pPr>
            <a:lvl3pPr>
              <a:defRPr sz="7948"/>
            </a:lvl3pPr>
            <a:lvl4pPr>
              <a:defRPr sz="6623"/>
            </a:lvl4pPr>
            <a:lvl5pPr>
              <a:defRPr sz="6623"/>
            </a:lvl5pPr>
            <a:lvl6pPr>
              <a:defRPr sz="6623"/>
            </a:lvl6pPr>
            <a:lvl7pPr>
              <a:defRPr sz="6623"/>
            </a:lvl7pPr>
            <a:lvl8pPr>
              <a:defRPr sz="6623"/>
            </a:lvl8pPr>
            <a:lvl9pPr>
              <a:defRPr sz="66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692" y="12842558"/>
            <a:ext cx="9766080" cy="23792426"/>
          </a:xfrm>
        </p:spPr>
        <p:txBody>
          <a:bodyPr/>
          <a:lstStyle>
            <a:lvl1pPr marL="0" indent="0">
              <a:buNone/>
              <a:defRPr sz="5298"/>
            </a:lvl1pPr>
            <a:lvl2pPr marL="1514018" indent="0">
              <a:buNone/>
              <a:defRPr sz="4636"/>
            </a:lvl2pPr>
            <a:lvl3pPr marL="3028036" indent="0">
              <a:buNone/>
              <a:defRPr sz="3974"/>
            </a:lvl3pPr>
            <a:lvl4pPr marL="4542053" indent="0">
              <a:buNone/>
              <a:defRPr sz="3312"/>
            </a:lvl4pPr>
            <a:lvl5pPr marL="6056071" indent="0">
              <a:buNone/>
              <a:defRPr sz="3312"/>
            </a:lvl5pPr>
            <a:lvl6pPr marL="7570089" indent="0">
              <a:buNone/>
              <a:defRPr sz="3312"/>
            </a:lvl6pPr>
            <a:lvl7pPr marL="9084107" indent="0">
              <a:buNone/>
              <a:defRPr sz="3312"/>
            </a:lvl7pPr>
            <a:lvl8pPr marL="10598125" indent="0">
              <a:buNone/>
              <a:defRPr sz="3312"/>
            </a:lvl8pPr>
            <a:lvl9pPr marL="12112142" indent="0">
              <a:buNone/>
              <a:defRPr sz="3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853902"/>
            <a:ext cx="9766080" cy="9988656"/>
          </a:xfrm>
        </p:spPr>
        <p:txBody>
          <a:bodyPr anchor="b"/>
          <a:lstStyle>
            <a:lvl1pPr>
              <a:defRPr sz="10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2933" y="6163644"/>
            <a:ext cx="15329237" cy="30421799"/>
          </a:xfrm>
        </p:spPr>
        <p:txBody>
          <a:bodyPr anchor="t"/>
          <a:lstStyle>
            <a:lvl1pPr marL="0" indent="0">
              <a:buNone/>
              <a:defRPr sz="10597"/>
            </a:lvl1pPr>
            <a:lvl2pPr marL="1514018" indent="0">
              <a:buNone/>
              <a:defRPr sz="9272"/>
            </a:lvl2pPr>
            <a:lvl3pPr marL="3028036" indent="0">
              <a:buNone/>
              <a:defRPr sz="7948"/>
            </a:lvl3pPr>
            <a:lvl4pPr marL="4542053" indent="0">
              <a:buNone/>
              <a:defRPr sz="6623"/>
            </a:lvl4pPr>
            <a:lvl5pPr marL="6056071" indent="0">
              <a:buNone/>
              <a:defRPr sz="6623"/>
            </a:lvl5pPr>
            <a:lvl6pPr marL="7570089" indent="0">
              <a:buNone/>
              <a:defRPr sz="6623"/>
            </a:lvl6pPr>
            <a:lvl7pPr marL="9084107" indent="0">
              <a:buNone/>
              <a:defRPr sz="6623"/>
            </a:lvl7pPr>
            <a:lvl8pPr marL="10598125" indent="0">
              <a:buNone/>
              <a:defRPr sz="6623"/>
            </a:lvl8pPr>
            <a:lvl9pPr marL="12112142" indent="0">
              <a:buNone/>
              <a:defRPr sz="66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692" y="12842558"/>
            <a:ext cx="9766080" cy="23792426"/>
          </a:xfrm>
        </p:spPr>
        <p:txBody>
          <a:bodyPr/>
          <a:lstStyle>
            <a:lvl1pPr marL="0" indent="0">
              <a:buNone/>
              <a:defRPr sz="5298"/>
            </a:lvl1pPr>
            <a:lvl2pPr marL="1514018" indent="0">
              <a:buNone/>
              <a:defRPr sz="4636"/>
            </a:lvl2pPr>
            <a:lvl3pPr marL="3028036" indent="0">
              <a:buNone/>
              <a:defRPr sz="3974"/>
            </a:lvl3pPr>
            <a:lvl4pPr marL="4542053" indent="0">
              <a:buNone/>
              <a:defRPr sz="3312"/>
            </a:lvl4pPr>
            <a:lvl5pPr marL="6056071" indent="0">
              <a:buNone/>
              <a:defRPr sz="3312"/>
            </a:lvl5pPr>
            <a:lvl6pPr marL="7570089" indent="0">
              <a:buNone/>
              <a:defRPr sz="3312"/>
            </a:lvl6pPr>
            <a:lvl7pPr marL="9084107" indent="0">
              <a:buNone/>
              <a:defRPr sz="3312"/>
            </a:lvl7pPr>
            <a:lvl8pPr marL="10598125" indent="0">
              <a:buNone/>
              <a:defRPr sz="3312"/>
            </a:lvl8pPr>
            <a:lvl9pPr marL="12112142" indent="0">
              <a:buNone/>
              <a:defRPr sz="3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FF"/>
            </a:gs>
            <a:gs pos="42000">
              <a:srgbClr val="7217F9"/>
            </a:gs>
            <a:gs pos="73000">
              <a:srgbClr val="002060"/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749" y="2279167"/>
            <a:ext cx="26116478" cy="827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749" y="11395788"/>
            <a:ext cx="26116478" cy="27161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748" y="39677170"/>
            <a:ext cx="6812994" cy="2279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9D171-2F9B-47DC-957B-AC17E2BF7B1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30242" y="39677170"/>
            <a:ext cx="10219492" cy="2279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5233" y="39677170"/>
            <a:ext cx="6812994" cy="2279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8036" rtl="0" eaLnBrk="1" latinLnBrk="0" hangingPunct="1">
        <a:lnSpc>
          <a:spcPct val="90000"/>
        </a:lnSpc>
        <a:spcBef>
          <a:spcPct val="0"/>
        </a:spcBef>
        <a:buNone/>
        <a:defRPr sz="145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7009" indent="-757009" algn="l" defTabSz="3028036" rtl="0" eaLnBrk="1" latinLnBrk="0" hangingPunct="1">
        <a:lnSpc>
          <a:spcPct val="90000"/>
        </a:lnSpc>
        <a:spcBef>
          <a:spcPts val="3312"/>
        </a:spcBef>
        <a:buFont typeface="Arial" panose="020B0604020202020204" pitchFamily="34" charset="0"/>
        <a:buChar char="•"/>
        <a:defRPr sz="9272" kern="1200">
          <a:solidFill>
            <a:schemeClr val="tx1"/>
          </a:solidFill>
          <a:latin typeface="+mn-lt"/>
          <a:ea typeface="+mn-ea"/>
          <a:cs typeface="+mn-cs"/>
        </a:defRPr>
      </a:lvl1pPr>
      <a:lvl2pPr marL="2271027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2pPr>
      <a:lvl3pPr marL="3785045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6623" kern="1200">
          <a:solidFill>
            <a:schemeClr val="tx1"/>
          </a:solidFill>
          <a:latin typeface="+mn-lt"/>
          <a:ea typeface="+mn-ea"/>
          <a:cs typeface="+mn-cs"/>
        </a:defRPr>
      </a:lvl3pPr>
      <a:lvl4pPr marL="5299062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4pPr>
      <a:lvl5pPr marL="6813080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5pPr>
      <a:lvl6pPr marL="8327098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6pPr>
      <a:lvl7pPr marL="9841116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7pPr>
      <a:lvl8pPr marL="11355134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8pPr>
      <a:lvl9pPr marL="12869151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1pPr>
      <a:lvl2pPr marL="1514018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2pPr>
      <a:lvl3pPr marL="3028036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3pPr>
      <a:lvl4pPr marL="4542053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4pPr>
      <a:lvl5pPr marL="6056071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5pPr>
      <a:lvl6pPr marL="7570089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6pPr>
      <a:lvl7pPr marL="9084107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7pPr>
      <a:lvl8pPr marL="10598125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8pPr>
      <a:lvl9pPr marL="12112142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42000">
              <a:srgbClr val="2F0DFB"/>
            </a:gs>
            <a:gs pos="73000">
              <a:srgbClr val="002060"/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371600" y="1397000"/>
            <a:ext cx="27122284" cy="3997920"/>
          </a:xfrm>
          <a:prstGeom prst="rect">
            <a:avLst/>
          </a:prstGeom>
        </p:spPr>
        <p:txBody>
          <a:bodyPr lIns="91421" tIns="45711" rIns="91421" bIns="45711"/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Ensembling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Tool to Form Interpretable Multi-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Omic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Predictors of Cancer 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Pharmacosensitivity</a:t>
            </a:r>
            <a:endParaRPr lang="en-US" sz="8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08" y="39742865"/>
            <a:ext cx="2165092" cy="19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3448050" y="4272895"/>
            <a:ext cx="23526750" cy="964544"/>
          </a:xfrm>
          <a:prstGeom prst="rect">
            <a:avLst/>
          </a:prstGeom>
        </p:spPr>
        <p:txBody>
          <a:bodyPr lIns="91421" tIns="45711" rIns="91421" bIns="45711"/>
          <a:lstStyle/>
          <a:p>
            <a:pPr algn="ctr"/>
            <a:r>
              <a:rPr lang="de-DE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Sébastien De Landtsheer</a:t>
            </a:r>
            <a:r>
              <a:rPr lang="de-DE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Apurva</a:t>
            </a:r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Badkas</a:t>
            </a:r>
            <a:r>
              <a:rPr lang="de-DE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Dagmar Kulms</a:t>
            </a:r>
            <a:r>
              <a:rPr lang="de-DE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Thomas Sauter</a:t>
            </a:r>
            <a:r>
              <a:rPr lang="de-DE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1645" y="5118997"/>
            <a:ext cx="2023060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36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 Biology group, Life Sciences Research Unit, University of Luxembourg, Luxembourg</a:t>
            </a:r>
          </a:p>
          <a:p>
            <a:pPr algn="just"/>
            <a:r>
              <a:rPr lang="de-DE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Dermatology, Department of Dermatology, Technical University Dresden, Dresden, Germany</a:t>
            </a:r>
            <a:endParaRPr lang="en-US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92826" y="7265515"/>
            <a:ext cx="27221114" cy="4128727"/>
          </a:xfrm>
          <a:prstGeom prst="roundRect">
            <a:avLst>
              <a:gd name="adj" fmla="val 811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56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064720" y="7518329"/>
            <a:ext cx="9794875" cy="792162"/>
          </a:xfrm>
          <a:prstGeom prst="rect">
            <a:avLst/>
          </a:prstGeom>
        </p:spPr>
        <p:txBody>
          <a:bodyPr anchor="ctr"/>
          <a:lstStyle>
            <a:lvl1pPr marL="1211165" indent="-1211165" algn="l" rtl="0" eaLnBrk="1" latinLnBrk="0" hangingPunct="1">
              <a:spcBef>
                <a:spcPts val="1142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505858" indent="-918815" algn="l" rtl="0" eaLnBrk="1" latinLnBrk="0" hangingPunct="1">
              <a:spcBef>
                <a:spcPts val="1142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730" indent="-835286" algn="l" rtl="0" eaLnBrk="1" latinLnBrk="0" hangingPunct="1">
              <a:spcBef>
                <a:spcPts val="1142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77602" indent="-835286" algn="l" rtl="0" eaLnBrk="1" latinLnBrk="0" hangingPunct="1">
              <a:spcBef>
                <a:spcPts val="1051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7003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07582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7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68161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0504" indent="-835286" algn="l" rtl="0" eaLnBrk="1" latinLnBrk="0" hangingPunct="1">
              <a:spcBef>
                <a:spcPts val="1174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6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814612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 defTabSz="4175613" fontAlgn="auto">
              <a:lnSpc>
                <a:spcPts val="2700"/>
              </a:lnSpc>
              <a:spcAft>
                <a:spcPts val="0"/>
              </a:spcAft>
              <a:buClr>
                <a:srgbClr val="4D4F3F"/>
              </a:buClr>
              <a:buFont typeface="Wingdings 2"/>
              <a:buNone/>
              <a:defRPr/>
            </a:pP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4401436" y="30576483"/>
            <a:ext cx="14092447" cy="1087297"/>
          </a:xfrm>
          <a:prstGeom prst="rect">
            <a:avLst/>
          </a:prstGeom>
        </p:spPr>
        <p:txBody>
          <a:bodyPr anchor="ctr"/>
          <a:lstStyle>
            <a:lvl1pPr marL="1211165" indent="-1211165" algn="l" rtl="0" eaLnBrk="1" latinLnBrk="0" hangingPunct="1">
              <a:spcBef>
                <a:spcPts val="1142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505858" indent="-918815" algn="l" rtl="0" eaLnBrk="1" latinLnBrk="0" hangingPunct="1">
              <a:spcBef>
                <a:spcPts val="1142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730" indent="-835286" algn="l" rtl="0" eaLnBrk="1" latinLnBrk="0" hangingPunct="1">
              <a:spcBef>
                <a:spcPts val="1142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77602" indent="-835286" algn="l" rtl="0" eaLnBrk="1" latinLnBrk="0" hangingPunct="1">
              <a:spcBef>
                <a:spcPts val="1051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7003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07582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7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68161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0504" indent="-835286" algn="l" rtl="0" eaLnBrk="1" latinLnBrk="0" hangingPunct="1">
              <a:spcBef>
                <a:spcPts val="1174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6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814612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 defTabSz="4175613" fontAlgn="auto">
              <a:lnSpc>
                <a:spcPts val="2700"/>
              </a:lnSpc>
              <a:spcAft>
                <a:spcPts val="0"/>
              </a:spcAft>
              <a:buClr>
                <a:srgbClr val="4D4F3F"/>
              </a:buClr>
              <a:buFont typeface="Wingdings 2"/>
              <a:buNone/>
              <a:defRPr/>
            </a:pP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3918731" y="30311603"/>
            <a:ext cx="14895209" cy="5065158"/>
          </a:xfrm>
          <a:prstGeom prst="roundRect">
            <a:avLst>
              <a:gd name="adj" fmla="val 5584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56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1898290" y="11914028"/>
            <a:ext cx="11875604" cy="1455822"/>
          </a:xfrm>
          <a:prstGeom prst="rect">
            <a:avLst/>
          </a:prstGeom>
        </p:spPr>
        <p:txBody>
          <a:bodyPr/>
          <a:lstStyle>
            <a:lvl1pPr marL="1211165" indent="-1211165" algn="l" rtl="0" eaLnBrk="1" latinLnBrk="0" hangingPunct="1">
              <a:spcBef>
                <a:spcPts val="1142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505858" indent="-918815" algn="l" rtl="0" eaLnBrk="1" latinLnBrk="0" hangingPunct="1">
              <a:spcBef>
                <a:spcPts val="1142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730" indent="-835286" algn="l" rtl="0" eaLnBrk="1" latinLnBrk="0" hangingPunct="1">
              <a:spcBef>
                <a:spcPts val="1142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77602" indent="-835286" algn="l" rtl="0" eaLnBrk="1" latinLnBrk="0" hangingPunct="1">
              <a:spcBef>
                <a:spcPts val="1051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7003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07582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7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68161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0504" indent="-835286" algn="l" rtl="0" eaLnBrk="1" latinLnBrk="0" hangingPunct="1">
              <a:spcBef>
                <a:spcPts val="1174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6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814612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defTabSz="4175613" fontAlgn="auto">
              <a:spcAft>
                <a:spcPts val="0"/>
              </a:spcAft>
              <a:buClr>
                <a:srgbClr val="4D4F3F"/>
              </a:buClr>
              <a:buFont typeface="Wingdings 2"/>
              <a:buNone/>
              <a:defRPr/>
            </a:pP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Area above the D-R curve as a proxy for sensitivity</a:t>
            </a:r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2064720" y="19042614"/>
            <a:ext cx="9794875" cy="792162"/>
          </a:xfrm>
          <a:prstGeom prst="rect">
            <a:avLst/>
          </a:prstGeom>
        </p:spPr>
        <p:txBody>
          <a:bodyPr anchor="ctr"/>
          <a:lstStyle>
            <a:lvl1pPr marL="1211165" indent="-1211165" algn="l" rtl="0" eaLnBrk="1" latinLnBrk="0" hangingPunct="1">
              <a:spcBef>
                <a:spcPts val="1142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505858" indent="-918815" algn="l" rtl="0" eaLnBrk="1" latinLnBrk="0" hangingPunct="1">
              <a:spcBef>
                <a:spcPts val="1142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730" indent="-835286" algn="l" rtl="0" eaLnBrk="1" latinLnBrk="0" hangingPunct="1">
              <a:spcBef>
                <a:spcPts val="1142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77602" indent="-835286" algn="l" rtl="0" eaLnBrk="1" latinLnBrk="0" hangingPunct="1">
              <a:spcBef>
                <a:spcPts val="1051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7003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07582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7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68161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0504" indent="-835286" algn="l" rtl="0" eaLnBrk="1" latinLnBrk="0" hangingPunct="1">
              <a:spcBef>
                <a:spcPts val="1174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6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814612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 defTabSz="4175613" fontAlgn="auto">
              <a:lnSpc>
                <a:spcPts val="2700"/>
              </a:lnSpc>
              <a:spcAft>
                <a:spcPts val="0"/>
              </a:spcAft>
              <a:buClr>
                <a:srgbClr val="4D4F3F"/>
              </a:buClr>
              <a:buFont typeface="Wingdings 2"/>
              <a:buNone/>
              <a:defRPr/>
            </a:pP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592826" y="11711904"/>
            <a:ext cx="11867237" cy="6853746"/>
          </a:xfrm>
          <a:prstGeom prst="roundRect">
            <a:avLst>
              <a:gd name="adj" fmla="val 811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56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592826" y="18820894"/>
            <a:ext cx="11867237" cy="7296761"/>
          </a:xfrm>
          <a:prstGeom prst="roundRect">
            <a:avLst>
              <a:gd name="adj" fmla="val 811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56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14414661" y="11909139"/>
            <a:ext cx="13813752" cy="1212838"/>
          </a:xfrm>
          <a:prstGeom prst="rect">
            <a:avLst/>
          </a:prstGeom>
        </p:spPr>
        <p:txBody>
          <a:bodyPr/>
          <a:lstStyle>
            <a:lvl1pPr marL="1211165" indent="-1211165" algn="l" rtl="0" eaLnBrk="1" latinLnBrk="0" hangingPunct="1">
              <a:spcBef>
                <a:spcPts val="1142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505858" indent="-918815" algn="l" rtl="0" eaLnBrk="1" latinLnBrk="0" hangingPunct="1">
              <a:spcBef>
                <a:spcPts val="1142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730" indent="-835286" algn="l" rtl="0" eaLnBrk="1" latinLnBrk="0" hangingPunct="1">
              <a:spcBef>
                <a:spcPts val="1142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77602" indent="-835286" algn="l" rtl="0" eaLnBrk="1" latinLnBrk="0" hangingPunct="1">
              <a:spcBef>
                <a:spcPts val="1051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7003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07582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7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68161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0504" indent="-835286" algn="l" rtl="0" eaLnBrk="1" latinLnBrk="0" hangingPunct="1">
              <a:spcBef>
                <a:spcPts val="1174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6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814612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 defTabSz="4175613" fontAlgn="auto">
              <a:spcAft>
                <a:spcPts val="0"/>
              </a:spcAft>
              <a:buClr>
                <a:srgbClr val="4D4F3F"/>
              </a:buClr>
              <a:buFont typeface="Wingdings 2"/>
              <a:buNone/>
              <a:defRPr/>
            </a:pPr>
            <a:endParaRPr lang="en-US" sz="4000" b="1" dirty="0">
              <a:solidFill>
                <a:srgbClr val="FF0000"/>
              </a:solidFill>
              <a:effectLst>
                <a:outerShdw blurRad="50800" dist="50800" dir="5400000" algn="ctr" rotWithShape="0">
                  <a:schemeClr val="bg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592826" y="26549376"/>
            <a:ext cx="11867237" cy="13193489"/>
          </a:xfrm>
          <a:prstGeom prst="roundRect">
            <a:avLst>
              <a:gd name="adj" fmla="val 811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56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Content Placeholder 2"/>
          <p:cNvSpPr txBox="1">
            <a:spLocks/>
          </p:cNvSpPr>
          <p:nvPr/>
        </p:nvSpPr>
        <p:spPr>
          <a:xfrm>
            <a:off x="2329097" y="26678400"/>
            <a:ext cx="9794875" cy="1345609"/>
          </a:xfrm>
          <a:prstGeom prst="rect">
            <a:avLst/>
          </a:prstGeom>
        </p:spPr>
        <p:txBody>
          <a:bodyPr/>
          <a:lstStyle>
            <a:lvl1pPr marL="1211165" indent="-1211165" algn="l" rtl="0" eaLnBrk="1" latinLnBrk="0" hangingPunct="1">
              <a:spcBef>
                <a:spcPts val="1142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505858" indent="-918815" algn="l" rtl="0" eaLnBrk="1" latinLnBrk="0" hangingPunct="1">
              <a:spcBef>
                <a:spcPts val="1142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730" indent="-835286" algn="l" rtl="0" eaLnBrk="1" latinLnBrk="0" hangingPunct="1">
              <a:spcBef>
                <a:spcPts val="1142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77602" indent="-835286" algn="l" rtl="0" eaLnBrk="1" latinLnBrk="0" hangingPunct="1">
              <a:spcBef>
                <a:spcPts val="1051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7003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07582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7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68161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0504" indent="-835286" algn="l" rtl="0" eaLnBrk="1" latinLnBrk="0" hangingPunct="1">
              <a:spcBef>
                <a:spcPts val="1174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6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814612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 defTabSz="4175613">
              <a:buClr>
                <a:srgbClr val="4D4F3F"/>
              </a:buClr>
              <a:buNone/>
              <a:defRPr/>
            </a:pP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0" indent="0" algn="ctr" defTabSz="4175613">
              <a:buClr>
                <a:srgbClr val="4D4F3F"/>
              </a:buClr>
              <a:buNone/>
              <a:defRPr/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(10x10 nested cross-validation)</a:t>
            </a:r>
          </a:p>
        </p:txBody>
      </p:sp>
      <p:sp>
        <p:nvSpPr>
          <p:cNvPr id="132" name="Content Placeholder 2"/>
          <p:cNvSpPr txBox="1">
            <a:spLocks/>
          </p:cNvSpPr>
          <p:nvPr/>
        </p:nvSpPr>
        <p:spPr>
          <a:xfrm>
            <a:off x="14105198" y="31614691"/>
            <a:ext cx="13837865" cy="3906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cross-validated predictions for 7 out of 23 drugs (&gt;80% ROCAUC).</a:t>
            </a: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for major cancer types reveals new opportunities for N-of-one trials.</a:t>
            </a: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models rediscover known markers of chemosensitivity and point to novel biomarkers and/or targets.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193573" y="8281909"/>
            <a:ext cx="26300311" cy="3539374"/>
          </a:xfrm>
          <a:prstGeom prst="rect">
            <a:avLst/>
          </a:prstGeom>
        </p:spPr>
        <p:txBody>
          <a:bodyPr wrap="square" lIns="91385" tIns="45692" rIns="91385" bIns="45692">
            <a:spAutoFit/>
          </a:bodyPr>
          <a:lstStyle/>
          <a:p>
            <a:pPr marL="571272" indent="-571272">
              <a:buFont typeface="Arial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response to targeted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chemotoxic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cancer therapies is highly variable, and many patients never achieve complete response. </a:t>
            </a:r>
          </a:p>
          <a:p>
            <a:pPr marL="571272" indent="-571272">
              <a:buFont typeface="Arial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line screens can provide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 partially resuming the characteristics of tumors and allowing measurements of functional response across a large array of chemotherapeutic compounds.</a:t>
            </a:r>
          </a:p>
          <a:p>
            <a:pPr marL="571272" indent="-571272">
              <a:buFont typeface="Arial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learning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were applied separately to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genomic, transcriptomic,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phosphoproteomic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metabolomic datasets.</a:t>
            </a:r>
          </a:p>
          <a:p>
            <a:pPr marL="571272" indent="-571272">
              <a:buFont typeface="Arial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predictions were combined via Random Forests to form final estimates of chemosensitivity for each of 23 drug across various cancer types.</a:t>
            </a:r>
          </a:p>
          <a:p>
            <a:pPr marL="571272" indent="-571272">
              <a:buFont typeface="Arial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individual classifiers point to known and new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markers of chemosensitivity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272" indent="-571272">
              <a:buFont typeface="Arial" pitchFamily="34" charset="0"/>
              <a:buChar char="•"/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Content Placeholder 2"/>
          <p:cNvSpPr txBox="1">
            <a:spLocks/>
          </p:cNvSpPr>
          <p:nvPr/>
        </p:nvSpPr>
        <p:spPr>
          <a:xfrm>
            <a:off x="14472684" y="35727172"/>
            <a:ext cx="14092447" cy="1087297"/>
          </a:xfrm>
          <a:prstGeom prst="rect">
            <a:avLst/>
          </a:prstGeom>
        </p:spPr>
        <p:txBody>
          <a:bodyPr anchor="ctr"/>
          <a:lstStyle>
            <a:lvl1pPr marL="1211165" indent="-1211165" algn="l" rtl="0" eaLnBrk="1" latinLnBrk="0" hangingPunct="1">
              <a:spcBef>
                <a:spcPts val="1142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505858" indent="-918815" algn="l" rtl="0" eaLnBrk="1" latinLnBrk="0" hangingPunct="1">
              <a:spcBef>
                <a:spcPts val="1142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730" indent="-835286" algn="l" rtl="0" eaLnBrk="1" latinLnBrk="0" hangingPunct="1">
              <a:spcBef>
                <a:spcPts val="1142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77602" indent="-835286" algn="l" rtl="0" eaLnBrk="1" latinLnBrk="0" hangingPunct="1">
              <a:spcBef>
                <a:spcPts val="1051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7003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07582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7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68161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0504" indent="-835286" algn="l" rtl="0" eaLnBrk="1" latinLnBrk="0" hangingPunct="1">
              <a:spcBef>
                <a:spcPts val="1174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6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814612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 defTabSz="4175613" fontAlgn="auto">
              <a:lnSpc>
                <a:spcPts val="2700"/>
              </a:lnSpc>
              <a:spcAft>
                <a:spcPts val="0"/>
              </a:spcAft>
              <a:buClr>
                <a:srgbClr val="4D4F3F"/>
              </a:buClr>
              <a:buFont typeface="Wingdings 2"/>
              <a:buNone/>
              <a:defRPr/>
            </a:pP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13918731" y="35743843"/>
            <a:ext cx="14895209" cy="3906261"/>
          </a:xfrm>
          <a:prstGeom prst="roundRect">
            <a:avLst>
              <a:gd name="adj" fmla="val 5584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56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Content Placeholder 2"/>
          <p:cNvSpPr txBox="1">
            <a:spLocks/>
          </p:cNvSpPr>
          <p:nvPr/>
        </p:nvSpPr>
        <p:spPr>
          <a:xfrm>
            <a:off x="14118423" y="36667936"/>
            <a:ext cx="14123215" cy="4056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validation of novel biomarkers: correlation or causation?</a:t>
            </a: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evaluation of our pipeline on patient samples (organoids)</a:t>
            </a: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additional data (epigenetic, network analysis)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C11D43BA-9F15-4E97-89E6-DFB6418F4300}"/>
              </a:ext>
            </a:extLst>
          </p:cNvPr>
          <p:cNvSpPr txBox="1">
            <a:spLocks/>
          </p:cNvSpPr>
          <p:nvPr/>
        </p:nvSpPr>
        <p:spPr>
          <a:xfrm>
            <a:off x="16139917" y="11883163"/>
            <a:ext cx="10834883" cy="1160108"/>
          </a:xfrm>
          <a:prstGeom prst="rect">
            <a:avLst/>
          </a:prstGeom>
        </p:spPr>
        <p:txBody>
          <a:bodyPr anchor="ctr"/>
          <a:lstStyle>
            <a:lvl1pPr marL="1211165" indent="-1211165" algn="l" rtl="0" eaLnBrk="1" latinLnBrk="0" hangingPunct="1">
              <a:spcBef>
                <a:spcPts val="1142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505858" indent="-918815" algn="l" rtl="0" eaLnBrk="1" latinLnBrk="0" hangingPunct="1">
              <a:spcBef>
                <a:spcPts val="1142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730" indent="-835286" algn="l" rtl="0" eaLnBrk="1" latinLnBrk="0" hangingPunct="1">
              <a:spcBef>
                <a:spcPts val="1142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77602" indent="-835286" algn="l" rtl="0" eaLnBrk="1" latinLnBrk="0" hangingPunct="1">
              <a:spcBef>
                <a:spcPts val="1051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7003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07582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7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68161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0504" indent="-835286" algn="l" rtl="0" eaLnBrk="1" latinLnBrk="0" hangingPunct="1">
              <a:spcBef>
                <a:spcPts val="1174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6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814612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 defTabSz="4175613" fontAlgn="auto">
              <a:spcAft>
                <a:spcPts val="0"/>
              </a:spcAft>
              <a:buClr>
                <a:srgbClr val="4D4F3F"/>
              </a:buClr>
              <a:buFont typeface="Wingdings 2"/>
              <a:buNone/>
              <a:defRPr/>
            </a:pP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Retrieving correlations from individual models: example of </a:t>
            </a:r>
            <a:r>
              <a:rPr lang="en-US" sz="4000" b="1" dirty="0" err="1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Selumetinib</a:t>
            </a: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(MEK inhibitor)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8E9B2E2-96BD-4ABB-A0A0-7DD514E14A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t="10773" r="8788" b="50169"/>
          <a:stretch/>
        </p:blipFill>
        <p:spPr>
          <a:xfrm>
            <a:off x="2268701" y="15721431"/>
            <a:ext cx="6271491" cy="223431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42921B8-22B4-42F9-909C-AE9B95F02D66}"/>
              </a:ext>
            </a:extLst>
          </p:cNvPr>
          <p:cNvSpPr txBox="1"/>
          <p:nvPr/>
        </p:nvSpPr>
        <p:spPr>
          <a:xfrm>
            <a:off x="2268701" y="15424361"/>
            <a:ext cx="62714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LU" dirty="0"/>
              <a:t>Distribution of </a:t>
            </a:r>
            <a:r>
              <a:rPr lang="fr-LU" b="1" dirty="0" err="1"/>
              <a:t>normalized</a:t>
            </a:r>
            <a:r>
              <a:rPr lang="fr-LU" b="1" dirty="0"/>
              <a:t> </a:t>
            </a:r>
            <a:r>
              <a:rPr lang="fr-LU" b="1" dirty="0" err="1"/>
              <a:t>ActArea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D9732F-412E-4C52-9E7C-EA4BBC6CD26D}"/>
              </a:ext>
            </a:extLst>
          </p:cNvPr>
          <p:cNvSpPr txBox="1"/>
          <p:nvPr/>
        </p:nvSpPr>
        <p:spPr>
          <a:xfrm>
            <a:off x="6877646" y="14890926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[</a:t>
            </a:r>
            <a:r>
              <a:rPr lang="fr-LU" dirty="0" err="1"/>
              <a:t>inhibitor</a:t>
            </a:r>
            <a:r>
              <a:rPr lang="fr-LU" dirty="0"/>
              <a:t>]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EC10EF-3952-4CD8-8EC4-91FCD4718483}"/>
              </a:ext>
            </a:extLst>
          </p:cNvPr>
          <p:cNvSpPr txBox="1"/>
          <p:nvPr/>
        </p:nvSpPr>
        <p:spPr>
          <a:xfrm>
            <a:off x="4406917" y="17087976"/>
            <a:ext cx="119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b="1" dirty="0"/>
              <a:t>Sensitive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14CE41-2775-4C56-BA21-274255989E2E}"/>
              </a:ext>
            </a:extLst>
          </p:cNvPr>
          <p:cNvSpPr txBox="1"/>
          <p:nvPr/>
        </p:nvSpPr>
        <p:spPr>
          <a:xfrm>
            <a:off x="2652006" y="17087976"/>
            <a:ext cx="10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b="1" dirty="0" err="1"/>
              <a:t>Resistant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70A27-E6DE-4F5F-BE59-2049BAA2C93D}"/>
              </a:ext>
            </a:extLst>
          </p:cNvPr>
          <p:cNvSpPr txBox="1"/>
          <p:nvPr/>
        </p:nvSpPr>
        <p:spPr>
          <a:xfrm>
            <a:off x="3612593" y="16906667"/>
            <a:ext cx="86822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1050" dirty="0" err="1"/>
              <a:t>Removed</a:t>
            </a:r>
            <a:r>
              <a:rPr lang="fr-LU" sz="1050" dirty="0"/>
              <a:t> </a:t>
            </a:r>
            <a:r>
              <a:rPr lang="fr-LU" sz="1050" dirty="0" err="1"/>
              <a:t>from</a:t>
            </a:r>
            <a:r>
              <a:rPr lang="fr-LU" sz="1050" dirty="0"/>
              <a:t> </a:t>
            </a:r>
            <a:r>
              <a:rPr lang="fr-LU" sz="1050" dirty="0" err="1"/>
              <a:t>analysis</a:t>
            </a:r>
            <a:endParaRPr lang="en-US" sz="1050" dirty="0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554233C4-897C-450E-B87B-BCFAB61D574A}"/>
              </a:ext>
            </a:extLst>
          </p:cNvPr>
          <p:cNvSpPr/>
          <p:nvPr/>
        </p:nvSpPr>
        <p:spPr>
          <a:xfrm rot="16200000">
            <a:off x="2886495" y="17511889"/>
            <a:ext cx="367870" cy="10843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9541ACA7-1960-40A3-B77C-BDD281B6D23F}"/>
              </a:ext>
            </a:extLst>
          </p:cNvPr>
          <p:cNvSpPr/>
          <p:nvPr/>
        </p:nvSpPr>
        <p:spPr>
          <a:xfrm rot="16200000">
            <a:off x="3862770" y="17619944"/>
            <a:ext cx="367870" cy="8682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68AD72CF-F1F5-40DE-9C35-60F9557160DA}"/>
              </a:ext>
            </a:extLst>
          </p:cNvPr>
          <p:cNvSpPr/>
          <p:nvPr/>
        </p:nvSpPr>
        <p:spPr>
          <a:xfrm rot="16200000">
            <a:off x="6259607" y="16109327"/>
            <a:ext cx="367870" cy="39254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4E4A4D-60AF-403E-82FE-CABEF3B1760C}"/>
              </a:ext>
            </a:extLst>
          </p:cNvPr>
          <p:cNvSpPr txBox="1"/>
          <p:nvPr/>
        </p:nvSpPr>
        <p:spPr>
          <a:xfrm>
            <a:off x="2818265" y="18230612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1/3	 1/3		             1/3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96C355-632C-4362-9A65-DC250314AFBA}"/>
              </a:ext>
            </a:extLst>
          </p:cNvPr>
          <p:cNvCxnSpPr/>
          <p:nvPr/>
        </p:nvCxnSpPr>
        <p:spPr>
          <a:xfrm flipH="1" flipV="1">
            <a:off x="4651990" y="12728873"/>
            <a:ext cx="10903" cy="2119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994B44-BEEC-4214-85FE-28F4B26407AE}"/>
              </a:ext>
            </a:extLst>
          </p:cNvPr>
          <p:cNvCxnSpPr/>
          <p:nvPr/>
        </p:nvCxnSpPr>
        <p:spPr>
          <a:xfrm>
            <a:off x="4651990" y="14860096"/>
            <a:ext cx="40339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2">
            <a:extLst>
              <a:ext uri="{FF2B5EF4-FFF2-40B4-BE49-F238E27FC236}">
                <a16:creationId xmlns:a16="http://schemas.microsoft.com/office/drawing/2014/main" id="{21745185-EAB9-487D-B6A9-D1A95F050483}"/>
              </a:ext>
            </a:extLst>
          </p:cNvPr>
          <p:cNvSpPr/>
          <p:nvPr/>
        </p:nvSpPr>
        <p:spPr>
          <a:xfrm>
            <a:off x="4641088" y="13021965"/>
            <a:ext cx="3935851" cy="1750834"/>
          </a:xfrm>
          <a:custGeom>
            <a:avLst/>
            <a:gdLst>
              <a:gd name="connsiteX0" fmla="*/ 0 w 3334327"/>
              <a:gd name="connsiteY0" fmla="*/ 17638 h 1449274"/>
              <a:gd name="connsiteX1" fmla="*/ 609600 w 3334327"/>
              <a:gd name="connsiteY1" fmla="*/ 17638 h 1449274"/>
              <a:gd name="connsiteX2" fmla="*/ 997527 w 3334327"/>
              <a:gd name="connsiteY2" fmla="*/ 26874 h 1449274"/>
              <a:gd name="connsiteX3" fmla="*/ 1403927 w 3334327"/>
              <a:gd name="connsiteY3" fmla="*/ 350147 h 1449274"/>
              <a:gd name="connsiteX4" fmla="*/ 1727200 w 3334327"/>
              <a:gd name="connsiteY4" fmla="*/ 858147 h 1449274"/>
              <a:gd name="connsiteX5" fmla="*/ 2244436 w 3334327"/>
              <a:gd name="connsiteY5" fmla="*/ 1236838 h 1449274"/>
              <a:gd name="connsiteX6" fmla="*/ 2817091 w 3334327"/>
              <a:gd name="connsiteY6" fmla="*/ 1375383 h 1449274"/>
              <a:gd name="connsiteX7" fmla="*/ 3334327 w 3334327"/>
              <a:gd name="connsiteY7" fmla="*/ 1449274 h 144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4327" h="1449274">
                <a:moveTo>
                  <a:pt x="0" y="17638"/>
                </a:moveTo>
                <a:lnTo>
                  <a:pt x="609600" y="17638"/>
                </a:lnTo>
                <a:cubicBezTo>
                  <a:pt x="775855" y="19177"/>
                  <a:pt x="865139" y="-28544"/>
                  <a:pt x="997527" y="26874"/>
                </a:cubicBezTo>
                <a:cubicBezTo>
                  <a:pt x="1129915" y="82292"/>
                  <a:pt x="1282315" y="211602"/>
                  <a:pt x="1403927" y="350147"/>
                </a:cubicBezTo>
                <a:cubicBezTo>
                  <a:pt x="1525539" y="488692"/>
                  <a:pt x="1587115" y="710365"/>
                  <a:pt x="1727200" y="858147"/>
                </a:cubicBezTo>
                <a:cubicBezTo>
                  <a:pt x="1867285" y="1005929"/>
                  <a:pt x="2062788" y="1150632"/>
                  <a:pt x="2244436" y="1236838"/>
                </a:cubicBezTo>
                <a:cubicBezTo>
                  <a:pt x="2426085" y="1323044"/>
                  <a:pt x="2635443" y="1339977"/>
                  <a:pt x="2817091" y="1375383"/>
                </a:cubicBezTo>
                <a:cubicBezTo>
                  <a:pt x="2998739" y="1410789"/>
                  <a:pt x="3166533" y="1430031"/>
                  <a:pt x="3334327" y="1449274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5D9F57-8545-46C8-BB51-6816F9B25E80}"/>
              </a:ext>
            </a:extLst>
          </p:cNvPr>
          <p:cNvSpPr txBox="1"/>
          <p:nvPr/>
        </p:nvSpPr>
        <p:spPr>
          <a:xfrm rot="16200000">
            <a:off x="3698172" y="13257635"/>
            <a:ext cx="1493483" cy="43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dirty="0" err="1"/>
              <a:t>growth</a:t>
            </a:r>
            <a:endParaRPr lang="en-US" dirty="0"/>
          </a:p>
        </p:txBody>
      </p:sp>
      <p:sp>
        <p:nvSpPr>
          <p:cNvPr id="53" name="Freeform 14">
            <a:extLst>
              <a:ext uri="{FF2B5EF4-FFF2-40B4-BE49-F238E27FC236}">
                <a16:creationId xmlns:a16="http://schemas.microsoft.com/office/drawing/2014/main" id="{45E4BE44-E761-4B9A-A91B-E3928BD2AF05}"/>
              </a:ext>
            </a:extLst>
          </p:cNvPr>
          <p:cNvSpPr/>
          <p:nvPr/>
        </p:nvSpPr>
        <p:spPr>
          <a:xfrm>
            <a:off x="5785865" y="13043271"/>
            <a:ext cx="2758367" cy="1707211"/>
          </a:xfrm>
          <a:custGeom>
            <a:avLst/>
            <a:gdLst>
              <a:gd name="connsiteX0" fmla="*/ 0 w 2336800"/>
              <a:gd name="connsiteY0" fmla="*/ 0 h 1413164"/>
              <a:gd name="connsiteX1" fmla="*/ 83128 w 2336800"/>
              <a:gd name="connsiteY1" fmla="*/ 55419 h 1413164"/>
              <a:gd name="connsiteX2" fmla="*/ 277091 w 2336800"/>
              <a:gd name="connsiteY2" fmla="*/ 147782 h 1413164"/>
              <a:gd name="connsiteX3" fmla="*/ 369455 w 2336800"/>
              <a:gd name="connsiteY3" fmla="*/ 267855 h 1413164"/>
              <a:gd name="connsiteX4" fmla="*/ 535709 w 2336800"/>
              <a:gd name="connsiteY4" fmla="*/ 452582 h 1413164"/>
              <a:gd name="connsiteX5" fmla="*/ 618837 w 2336800"/>
              <a:gd name="connsiteY5" fmla="*/ 628073 h 1413164"/>
              <a:gd name="connsiteX6" fmla="*/ 729673 w 2336800"/>
              <a:gd name="connsiteY6" fmla="*/ 794328 h 1413164"/>
              <a:gd name="connsiteX7" fmla="*/ 858982 w 2336800"/>
              <a:gd name="connsiteY7" fmla="*/ 932873 h 1413164"/>
              <a:gd name="connsiteX8" fmla="*/ 1025237 w 2336800"/>
              <a:gd name="connsiteY8" fmla="*/ 1043709 h 1413164"/>
              <a:gd name="connsiteX9" fmla="*/ 1191491 w 2336800"/>
              <a:gd name="connsiteY9" fmla="*/ 1173019 h 1413164"/>
              <a:gd name="connsiteX10" fmla="*/ 1431637 w 2336800"/>
              <a:gd name="connsiteY10" fmla="*/ 1265382 h 1413164"/>
              <a:gd name="connsiteX11" fmla="*/ 1662546 w 2336800"/>
              <a:gd name="connsiteY11" fmla="*/ 1311564 h 1413164"/>
              <a:gd name="connsiteX12" fmla="*/ 1874982 w 2336800"/>
              <a:gd name="connsiteY12" fmla="*/ 1339273 h 1413164"/>
              <a:gd name="connsiteX13" fmla="*/ 2115128 w 2336800"/>
              <a:gd name="connsiteY13" fmla="*/ 1385455 h 1413164"/>
              <a:gd name="connsiteX14" fmla="*/ 2336800 w 2336800"/>
              <a:gd name="connsiteY14" fmla="*/ 1413164 h 1413164"/>
              <a:gd name="connsiteX15" fmla="*/ 2318328 w 2336800"/>
              <a:gd name="connsiteY15" fmla="*/ 18473 h 1413164"/>
              <a:gd name="connsiteX16" fmla="*/ 64655 w 2336800"/>
              <a:gd name="connsiteY16" fmla="*/ 18473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36800" h="1413164">
                <a:moveTo>
                  <a:pt x="0" y="0"/>
                </a:moveTo>
                <a:lnTo>
                  <a:pt x="83128" y="55419"/>
                </a:lnTo>
                <a:lnTo>
                  <a:pt x="277091" y="147782"/>
                </a:lnTo>
                <a:lnTo>
                  <a:pt x="369455" y="267855"/>
                </a:lnTo>
                <a:lnTo>
                  <a:pt x="535709" y="452582"/>
                </a:lnTo>
                <a:lnTo>
                  <a:pt x="618837" y="628073"/>
                </a:lnTo>
                <a:lnTo>
                  <a:pt x="729673" y="794328"/>
                </a:lnTo>
                <a:lnTo>
                  <a:pt x="858982" y="932873"/>
                </a:lnTo>
                <a:lnTo>
                  <a:pt x="1025237" y="1043709"/>
                </a:lnTo>
                <a:lnTo>
                  <a:pt x="1191491" y="1173019"/>
                </a:lnTo>
                <a:lnTo>
                  <a:pt x="1431637" y="1265382"/>
                </a:lnTo>
                <a:lnTo>
                  <a:pt x="1662546" y="1311564"/>
                </a:lnTo>
                <a:lnTo>
                  <a:pt x="1874982" y="1339273"/>
                </a:lnTo>
                <a:lnTo>
                  <a:pt x="2115128" y="1385455"/>
                </a:lnTo>
                <a:lnTo>
                  <a:pt x="2336800" y="1413164"/>
                </a:lnTo>
                <a:lnTo>
                  <a:pt x="2318328" y="18473"/>
                </a:lnTo>
                <a:lnTo>
                  <a:pt x="64655" y="18473"/>
                </a:lnTo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BC1FD2B-71BB-437D-B2CE-2E747E4B983F}"/>
              </a:ext>
            </a:extLst>
          </p:cNvPr>
          <p:cNvCxnSpPr/>
          <p:nvPr/>
        </p:nvCxnSpPr>
        <p:spPr>
          <a:xfrm>
            <a:off x="4706503" y="13829887"/>
            <a:ext cx="17989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EE7DDB-022A-4A4F-9419-F1C9F2120112}"/>
              </a:ext>
            </a:extLst>
          </p:cNvPr>
          <p:cNvCxnSpPr>
            <a:cxnSpLocks/>
            <a:stCxn id="53" idx="5"/>
            <a:endCxn id="64" idx="0"/>
          </p:cNvCxnSpPr>
          <p:nvPr/>
        </p:nvCxnSpPr>
        <p:spPr>
          <a:xfrm>
            <a:off x="6516342" y="13802032"/>
            <a:ext cx="10905" cy="10284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FAF87EE-F77C-4A9E-A5F1-1977FAE1B730}"/>
              </a:ext>
            </a:extLst>
          </p:cNvPr>
          <p:cNvSpPr txBox="1"/>
          <p:nvPr/>
        </p:nvSpPr>
        <p:spPr>
          <a:xfrm>
            <a:off x="6248889" y="14830521"/>
            <a:ext cx="556716" cy="33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IC</a:t>
            </a:r>
            <a:r>
              <a:rPr lang="en-US" sz="1200" baseline="-25000" dirty="0"/>
              <a:t>50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DCF0C98-C66D-433A-8163-60E39903E9F9}"/>
              </a:ext>
            </a:extLst>
          </p:cNvPr>
          <p:cNvSpPr/>
          <p:nvPr/>
        </p:nvSpPr>
        <p:spPr>
          <a:xfrm>
            <a:off x="5083166" y="13003575"/>
            <a:ext cx="118889" cy="117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A964394-4351-49C1-BA11-472D2669B0E4}"/>
              </a:ext>
            </a:extLst>
          </p:cNvPr>
          <p:cNvSpPr/>
          <p:nvPr/>
        </p:nvSpPr>
        <p:spPr>
          <a:xfrm>
            <a:off x="5731874" y="13020319"/>
            <a:ext cx="118889" cy="117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C987497-25FA-4DA9-BD53-3BBD481172C6}"/>
              </a:ext>
            </a:extLst>
          </p:cNvPr>
          <p:cNvSpPr/>
          <p:nvPr/>
        </p:nvSpPr>
        <p:spPr>
          <a:xfrm>
            <a:off x="6315165" y="13516853"/>
            <a:ext cx="118889" cy="117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DB49F73-F1FC-48EC-BE04-6D22C29C3874}"/>
              </a:ext>
            </a:extLst>
          </p:cNvPr>
          <p:cNvSpPr/>
          <p:nvPr/>
        </p:nvSpPr>
        <p:spPr>
          <a:xfrm>
            <a:off x="6833037" y="14180759"/>
            <a:ext cx="118889" cy="117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0ECB7AA-01AA-4E2B-B990-7F439857ADBB}"/>
              </a:ext>
            </a:extLst>
          </p:cNvPr>
          <p:cNvSpPr/>
          <p:nvPr/>
        </p:nvSpPr>
        <p:spPr>
          <a:xfrm>
            <a:off x="7405423" y="14532237"/>
            <a:ext cx="118889" cy="117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F91BAE3-2AF9-4DE5-8476-B3404DABF445}"/>
              </a:ext>
            </a:extLst>
          </p:cNvPr>
          <p:cNvSpPr/>
          <p:nvPr/>
        </p:nvSpPr>
        <p:spPr>
          <a:xfrm>
            <a:off x="7999620" y="14649401"/>
            <a:ext cx="118889" cy="117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B669FEA-5A2D-4B4D-8D89-FFCE8DF4FCA6}"/>
              </a:ext>
            </a:extLst>
          </p:cNvPr>
          <p:cNvSpPr/>
          <p:nvPr/>
        </p:nvSpPr>
        <p:spPr>
          <a:xfrm>
            <a:off x="2421342" y="13065760"/>
            <a:ext cx="1414748" cy="600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899 cell lines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23 drugs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6702CA8-DA3A-48FB-A2B4-53E8218C2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80" y="13866791"/>
            <a:ext cx="1703532" cy="1064018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68993B-F902-4CDC-9760-716A529A1D42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140176" y="13666123"/>
            <a:ext cx="670" cy="2006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B2EC7E-5472-4131-8404-BA8BD4F66DCE}"/>
              </a:ext>
            </a:extLst>
          </p:cNvPr>
          <p:cNvCxnSpPr/>
          <p:nvPr/>
        </p:nvCxnSpPr>
        <p:spPr>
          <a:xfrm flipV="1">
            <a:off x="3918724" y="14393242"/>
            <a:ext cx="632563" cy="55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A428CED-08DD-4153-8F85-2E448F7BD6C3}"/>
              </a:ext>
            </a:extLst>
          </p:cNvPr>
          <p:cNvCxnSpPr/>
          <p:nvPr/>
        </p:nvCxnSpPr>
        <p:spPr>
          <a:xfrm>
            <a:off x="5395209" y="14911114"/>
            <a:ext cx="9907" cy="48110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F50D2F1-7E5E-4847-9F6B-8E9455D64769}"/>
              </a:ext>
            </a:extLst>
          </p:cNvPr>
          <p:cNvCxnSpPr/>
          <p:nvPr/>
        </p:nvCxnSpPr>
        <p:spPr>
          <a:xfrm flipV="1">
            <a:off x="8256154" y="13194640"/>
            <a:ext cx="1149924" cy="27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F7B46A2-CB27-4353-AC93-B20161F8D2D8}"/>
              </a:ext>
            </a:extLst>
          </p:cNvPr>
          <p:cNvSpPr txBox="1"/>
          <p:nvPr/>
        </p:nvSpPr>
        <p:spPr>
          <a:xfrm>
            <a:off x="8871523" y="12912634"/>
            <a:ext cx="317182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2000" b="1" dirty="0"/>
              <a:t>‘Activity Area’ </a:t>
            </a:r>
            <a:r>
              <a:rPr lang="fr-LU" sz="2000" dirty="0"/>
              <a:t>:</a:t>
            </a:r>
          </a:p>
          <a:p>
            <a:pPr algn="ctr"/>
            <a:r>
              <a:rPr lang="fr-LU" sz="2000" dirty="0"/>
              <a:t>Area </a:t>
            </a:r>
            <a:r>
              <a:rPr lang="fr-LU" sz="2000" dirty="0" err="1"/>
              <a:t>above</a:t>
            </a:r>
            <a:r>
              <a:rPr lang="fr-LU" sz="2000" dirty="0"/>
              <a:t> the inhibition </a:t>
            </a:r>
            <a:r>
              <a:rPr lang="fr-LU" sz="2000" dirty="0" err="1"/>
              <a:t>curve</a:t>
            </a:r>
            <a:endParaRPr lang="fr-LU" sz="2000" dirty="0"/>
          </a:p>
          <a:p>
            <a:pPr algn="ctr"/>
            <a:endParaRPr lang="fr-LU" sz="1600" dirty="0"/>
          </a:p>
          <a:p>
            <a:pPr algn="ctr"/>
            <a:r>
              <a:rPr lang="fr-LU" dirty="0" err="1"/>
              <a:t>Advantage</a:t>
            </a:r>
            <a:r>
              <a:rPr lang="fr-LU" dirty="0"/>
              <a:t> vs IC</a:t>
            </a:r>
            <a:r>
              <a:rPr lang="fr-LU" baseline="-25000" dirty="0"/>
              <a:t>50</a:t>
            </a:r>
            <a:r>
              <a:rPr lang="fr-LU" dirty="0"/>
              <a:t>: </a:t>
            </a:r>
            <a:r>
              <a:rPr lang="fr-LU" dirty="0" err="1"/>
              <a:t>takes</a:t>
            </a:r>
            <a:r>
              <a:rPr lang="fr-LU" dirty="0"/>
              <a:t> </a:t>
            </a:r>
            <a:r>
              <a:rPr lang="fr-LU" dirty="0" err="1"/>
              <a:t>fractional</a:t>
            </a:r>
            <a:r>
              <a:rPr lang="fr-LU" dirty="0"/>
              <a:t> </a:t>
            </a:r>
            <a:r>
              <a:rPr lang="fr-LU" dirty="0" err="1"/>
              <a:t>killing</a:t>
            </a:r>
            <a:r>
              <a:rPr lang="fr-LU" dirty="0"/>
              <a:t> </a:t>
            </a:r>
            <a:r>
              <a:rPr lang="fr-LU" dirty="0" err="1"/>
              <a:t>into</a:t>
            </a:r>
            <a:r>
              <a:rPr lang="fr-LU" dirty="0"/>
              <a:t> </a:t>
            </a:r>
            <a:r>
              <a:rPr lang="fr-LU" dirty="0" err="1"/>
              <a:t>account</a:t>
            </a:r>
            <a:endParaRPr lang="en-US" dirty="0"/>
          </a:p>
          <a:p>
            <a:pPr algn="ctr"/>
            <a:endParaRPr lang="fr-L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8542E4-AC9A-428F-9C74-0FCAE65D6CEE}"/>
              </a:ext>
            </a:extLst>
          </p:cNvPr>
          <p:cNvSpPr txBox="1"/>
          <p:nvPr/>
        </p:nvSpPr>
        <p:spPr>
          <a:xfrm>
            <a:off x="8576940" y="15793693"/>
            <a:ext cx="4660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 problem formulation:</a:t>
            </a:r>
          </a:p>
          <a:p>
            <a:endParaRPr lang="en-US" dirty="0"/>
          </a:p>
          <a:p>
            <a:r>
              <a:rPr lang="en-US" dirty="0"/>
              <a:t>Classification of Resistant (bottom 1/3 quantile) versus Sensitive (upper 1/3 quantile)</a:t>
            </a:r>
          </a:p>
          <a:p>
            <a:endParaRPr lang="en-US" dirty="0"/>
          </a:p>
          <a:p>
            <a:r>
              <a:rPr lang="en-US" dirty="0"/>
              <a:t>Advantages: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balanced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intermediate phenotypes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3E1B4F-E276-47A8-8A40-D51DC98D025B}"/>
              </a:ext>
            </a:extLst>
          </p:cNvPr>
          <p:cNvGrpSpPr/>
          <p:nvPr/>
        </p:nvGrpSpPr>
        <p:grpSpPr>
          <a:xfrm>
            <a:off x="1949709" y="20178441"/>
            <a:ext cx="11149205" cy="5380679"/>
            <a:chOff x="1913651" y="20460555"/>
            <a:chExt cx="9677217" cy="464816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A09CCDF-58FE-40AC-85A5-83DBDF9AA2DD}"/>
                </a:ext>
              </a:extLst>
            </p:cNvPr>
            <p:cNvSpPr/>
            <p:nvPr/>
          </p:nvSpPr>
          <p:spPr>
            <a:xfrm>
              <a:off x="2001576" y="21489198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Genomic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ACB549-3D1E-4F0C-83C6-8C8D345E4CBD}"/>
                </a:ext>
              </a:extLst>
            </p:cNvPr>
            <p:cNvSpPr/>
            <p:nvPr/>
          </p:nvSpPr>
          <p:spPr>
            <a:xfrm>
              <a:off x="2001576" y="22028460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Transcriptomic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CCD301E-C53F-4325-8E4F-937C2BF4343E}"/>
                </a:ext>
              </a:extLst>
            </p:cNvPr>
            <p:cNvSpPr/>
            <p:nvPr/>
          </p:nvSpPr>
          <p:spPr>
            <a:xfrm>
              <a:off x="2001576" y="22567722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Metabolomic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B5878E6-E105-4523-85B2-55C38B0037BD}"/>
                </a:ext>
              </a:extLst>
            </p:cNvPr>
            <p:cNvSpPr/>
            <p:nvPr/>
          </p:nvSpPr>
          <p:spPr>
            <a:xfrm>
              <a:off x="2001576" y="23106987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Proteomic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535F6D4-6EF5-4106-A846-658B417805A3}"/>
                </a:ext>
              </a:extLst>
            </p:cNvPr>
            <p:cNvSpPr/>
            <p:nvPr/>
          </p:nvSpPr>
          <p:spPr>
            <a:xfrm>
              <a:off x="2001576" y="23640392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Pathway Analysis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91FE895-5640-4D37-A5EE-B953052978AB}"/>
                </a:ext>
              </a:extLst>
            </p:cNvPr>
            <p:cNvSpPr/>
            <p:nvPr/>
          </p:nvSpPr>
          <p:spPr>
            <a:xfrm>
              <a:off x="2001576" y="24173797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Tumor origin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5E1060C-EA43-41FA-9783-24001F03BE8A}"/>
                </a:ext>
              </a:extLst>
            </p:cNvPr>
            <p:cNvSpPr/>
            <p:nvPr/>
          </p:nvSpPr>
          <p:spPr>
            <a:xfrm>
              <a:off x="4079492" y="20955793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Random Forest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47E684D-6BC0-4DB5-9FF3-D2F3DD4CBFF7}"/>
                </a:ext>
              </a:extLst>
            </p:cNvPr>
            <p:cNvSpPr/>
            <p:nvPr/>
          </p:nvSpPr>
          <p:spPr>
            <a:xfrm>
              <a:off x="4079492" y="21495055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AdaBoost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13E5F2F-F829-4748-A6D2-6F88C4775626}"/>
                </a:ext>
              </a:extLst>
            </p:cNvPr>
            <p:cNvSpPr/>
            <p:nvPr/>
          </p:nvSpPr>
          <p:spPr>
            <a:xfrm>
              <a:off x="4079492" y="22034317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XGBoost</a:t>
              </a:r>
              <a:endParaRPr lang="en-US" sz="160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D3629D9-862E-4D4B-A38A-121B16F6E5AB}"/>
                </a:ext>
              </a:extLst>
            </p:cNvPr>
            <p:cNvSpPr/>
            <p:nvPr/>
          </p:nvSpPr>
          <p:spPr>
            <a:xfrm>
              <a:off x="4079492" y="22573582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Extra-Trees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E6E588B-C06F-4C7D-BB6C-91CB7BCEB553}"/>
                </a:ext>
              </a:extLst>
            </p:cNvPr>
            <p:cNvSpPr/>
            <p:nvPr/>
          </p:nvSpPr>
          <p:spPr>
            <a:xfrm>
              <a:off x="4079492" y="23106987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SVM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86F0078-A28E-41FB-A903-0FECA1935114}"/>
                </a:ext>
              </a:extLst>
            </p:cNvPr>
            <p:cNvSpPr/>
            <p:nvPr/>
          </p:nvSpPr>
          <p:spPr>
            <a:xfrm>
              <a:off x="4079492" y="23640392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Logistic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9CEA871-225F-4767-B8F6-4C8A3481CDAC}"/>
                </a:ext>
              </a:extLst>
            </p:cNvPr>
            <p:cNvSpPr/>
            <p:nvPr/>
          </p:nvSpPr>
          <p:spPr>
            <a:xfrm>
              <a:off x="4079492" y="24173797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Ridge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5FE66F5-6ADD-4BC6-814B-6C0A679722CB}"/>
                </a:ext>
              </a:extLst>
            </p:cNvPr>
            <p:cNvSpPr/>
            <p:nvPr/>
          </p:nvSpPr>
          <p:spPr>
            <a:xfrm>
              <a:off x="4079492" y="24713062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Elastic-Net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AB77A2A-8D2B-4E60-A863-1C8C3B7477A0}"/>
                </a:ext>
              </a:extLst>
            </p:cNvPr>
            <p:cNvSpPr txBox="1"/>
            <p:nvPr/>
          </p:nvSpPr>
          <p:spPr>
            <a:xfrm>
              <a:off x="3663320" y="22775722"/>
              <a:ext cx="3165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678CB1D4-3A36-4492-ADA9-0A1E4BE318C4}"/>
                </a:ext>
              </a:extLst>
            </p:cNvPr>
            <p:cNvSpPr/>
            <p:nvPr/>
          </p:nvSpPr>
          <p:spPr>
            <a:xfrm>
              <a:off x="5799852" y="21030533"/>
              <a:ext cx="357556" cy="2461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03D29512-2189-4AEF-836E-037ECC04F422}"/>
                </a:ext>
              </a:extLst>
            </p:cNvPr>
            <p:cNvSpPr/>
            <p:nvPr/>
          </p:nvSpPr>
          <p:spPr>
            <a:xfrm>
              <a:off x="5799852" y="21563938"/>
              <a:ext cx="357556" cy="2461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328282D0-145B-4083-8BB6-6F255C1E9133}"/>
                </a:ext>
              </a:extLst>
            </p:cNvPr>
            <p:cNvSpPr/>
            <p:nvPr/>
          </p:nvSpPr>
          <p:spPr>
            <a:xfrm>
              <a:off x="5799852" y="22119230"/>
              <a:ext cx="357556" cy="2461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7F58C6EE-C83D-4245-A344-86CED806C761}"/>
                </a:ext>
              </a:extLst>
            </p:cNvPr>
            <p:cNvSpPr/>
            <p:nvPr/>
          </p:nvSpPr>
          <p:spPr>
            <a:xfrm>
              <a:off x="5799852" y="22652635"/>
              <a:ext cx="357556" cy="2461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F788A51D-0319-4549-9DD4-99D912727059}"/>
                </a:ext>
              </a:extLst>
            </p:cNvPr>
            <p:cNvSpPr/>
            <p:nvPr/>
          </p:nvSpPr>
          <p:spPr>
            <a:xfrm>
              <a:off x="5799852" y="23166918"/>
              <a:ext cx="357556" cy="2461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row: Right 109">
              <a:extLst>
                <a:ext uri="{FF2B5EF4-FFF2-40B4-BE49-F238E27FC236}">
                  <a16:creationId xmlns:a16="http://schemas.microsoft.com/office/drawing/2014/main" id="{37841C4D-EA94-4292-B86D-0EB03A76C68E}"/>
                </a:ext>
              </a:extLst>
            </p:cNvPr>
            <p:cNvSpPr/>
            <p:nvPr/>
          </p:nvSpPr>
          <p:spPr>
            <a:xfrm>
              <a:off x="5799852" y="23700323"/>
              <a:ext cx="357556" cy="2461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1A0B801A-F83C-4473-B32F-33CA0E12324A}"/>
                </a:ext>
              </a:extLst>
            </p:cNvPr>
            <p:cNvSpPr/>
            <p:nvPr/>
          </p:nvSpPr>
          <p:spPr>
            <a:xfrm>
              <a:off x="5799852" y="24255615"/>
              <a:ext cx="357556" cy="2461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3239AD79-B5BA-4C38-B621-59D23F5981C1}"/>
                </a:ext>
              </a:extLst>
            </p:cNvPr>
            <p:cNvSpPr/>
            <p:nvPr/>
          </p:nvSpPr>
          <p:spPr>
            <a:xfrm>
              <a:off x="5799852" y="24789020"/>
              <a:ext cx="357556" cy="2461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7E01D24-BF8B-4E5C-BBF2-D4AB3CE72F0C}"/>
                </a:ext>
              </a:extLst>
            </p:cNvPr>
            <p:cNvSpPr/>
            <p:nvPr/>
          </p:nvSpPr>
          <p:spPr>
            <a:xfrm>
              <a:off x="6311274" y="20954339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  <a:r>
                <a:rPr lang="en-US" sz="1600" baseline="-25000" dirty="0"/>
                <a:t>S</a:t>
              </a:r>
              <a:r>
                <a:rPr lang="en-US" sz="1600" dirty="0"/>
                <a:t>(RF)(</a:t>
              </a:r>
              <a:r>
                <a:rPr lang="en-US" sz="1600" dirty="0" err="1"/>
                <a:t>omic</a:t>
              </a:r>
              <a:r>
                <a:rPr lang="en-US" sz="1600" dirty="0"/>
                <a:t>)</a:t>
              </a:r>
              <a:endParaRPr lang="en-US" sz="1600" baseline="-250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73A4969-A003-4DCC-9FB4-1EFE8A2250C2}"/>
                </a:ext>
              </a:extLst>
            </p:cNvPr>
            <p:cNvSpPr/>
            <p:nvPr/>
          </p:nvSpPr>
          <p:spPr>
            <a:xfrm>
              <a:off x="6311274" y="21493601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  <a:r>
                <a:rPr lang="en-US" sz="1600" baseline="-25000" dirty="0"/>
                <a:t>S</a:t>
              </a:r>
              <a:r>
                <a:rPr lang="en-US" sz="1600" dirty="0"/>
                <a:t>(Ada)(</a:t>
              </a:r>
              <a:r>
                <a:rPr lang="en-US" sz="1600" dirty="0" err="1"/>
                <a:t>omic</a:t>
              </a:r>
              <a:r>
                <a:rPr lang="en-US" sz="1600" dirty="0"/>
                <a:t>)</a:t>
              </a:r>
              <a:endParaRPr lang="en-US" sz="1600" baseline="-250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DCCF3D-C4A0-40D2-9328-7A09F586653D}"/>
                </a:ext>
              </a:extLst>
            </p:cNvPr>
            <p:cNvSpPr/>
            <p:nvPr/>
          </p:nvSpPr>
          <p:spPr>
            <a:xfrm>
              <a:off x="6311274" y="22032863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  <a:r>
                <a:rPr lang="en-US" sz="1600" baseline="-25000" dirty="0"/>
                <a:t>S</a:t>
              </a:r>
              <a:r>
                <a:rPr lang="en-US" sz="1600" dirty="0"/>
                <a:t>(XGB)(</a:t>
              </a:r>
              <a:r>
                <a:rPr lang="en-US" sz="1600" dirty="0" err="1"/>
                <a:t>omic</a:t>
              </a:r>
              <a:r>
                <a:rPr lang="en-US" sz="1600" dirty="0"/>
                <a:t>)</a:t>
              </a:r>
              <a:endParaRPr lang="en-US" sz="1600" baseline="-25000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561C06B-5DE7-493F-9D13-92B9C0332E00}"/>
                </a:ext>
              </a:extLst>
            </p:cNvPr>
            <p:cNvSpPr/>
            <p:nvPr/>
          </p:nvSpPr>
          <p:spPr>
            <a:xfrm>
              <a:off x="6311274" y="22572128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  <a:r>
                <a:rPr lang="en-US" sz="1600" baseline="-25000" dirty="0"/>
                <a:t>S</a:t>
              </a:r>
              <a:r>
                <a:rPr lang="en-US" sz="1600" dirty="0"/>
                <a:t>(ET)(</a:t>
              </a:r>
              <a:r>
                <a:rPr lang="en-US" sz="1600" dirty="0" err="1"/>
                <a:t>omic</a:t>
              </a:r>
              <a:r>
                <a:rPr lang="en-US" sz="1600" dirty="0"/>
                <a:t>)</a:t>
              </a:r>
              <a:endParaRPr lang="en-US" sz="1600" baseline="-25000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21C762F-087A-4660-9DE8-AFC764722697}"/>
                </a:ext>
              </a:extLst>
            </p:cNvPr>
            <p:cNvSpPr/>
            <p:nvPr/>
          </p:nvSpPr>
          <p:spPr>
            <a:xfrm>
              <a:off x="6311274" y="23105533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  <a:r>
                <a:rPr lang="en-US" sz="1600" baseline="-25000" dirty="0"/>
                <a:t>S</a:t>
              </a:r>
              <a:r>
                <a:rPr lang="en-US" sz="1600" dirty="0"/>
                <a:t>(SVM)(</a:t>
              </a:r>
              <a:r>
                <a:rPr lang="en-US" sz="1600" dirty="0" err="1"/>
                <a:t>omic</a:t>
              </a:r>
              <a:r>
                <a:rPr lang="en-US" sz="1600" dirty="0"/>
                <a:t>)</a:t>
              </a:r>
              <a:endParaRPr lang="en-US" sz="1600" baseline="-250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669F7D6-BAFE-421A-947F-82AB96E4C4E7}"/>
                </a:ext>
              </a:extLst>
            </p:cNvPr>
            <p:cNvSpPr/>
            <p:nvPr/>
          </p:nvSpPr>
          <p:spPr>
            <a:xfrm>
              <a:off x="6311274" y="23638938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  <a:r>
                <a:rPr lang="en-US" sz="1600" baseline="-25000" dirty="0"/>
                <a:t>S</a:t>
              </a:r>
              <a:r>
                <a:rPr lang="en-US" sz="1600" dirty="0"/>
                <a:t>(Log)(</a:t>
              </a:r>
              <a:r>
                <a:rPr lang="en-US" sz="1600" dirty="0" err="1"/>
                <a:t>omic</a:t>
              </a:r>
              <a:r>
                <a:rPr lang="en-US" sz="1600" dirty="0"/>
                <a:t>)</a:t>
              </a:r>
              <a:endParaRPr lang="en-US" sz="1600" baseline="-250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C29AA10-6FD4-4E6D-BAED-4A351BEAABB8}"/>
                </a:ext>
              </a:extLst>
            </p:cNvPr>
            <p:cNvSpPr/>
            <p:nvPr/>
          </p:nvSpPr>
          <p:spPr>
            <a:xfrm>
              <a:off x="6311274" y="24172343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  <a:r>
                <a:rPr lang="en-US" sz="1600" baseline="-25000" dirty="0"/>
                <a:t>S</a:t>
              </a:r>
              <a:r>
                <a:rPr lang="en-US" sz="1600" dirty="0"/>
                <a:t>(R)(</a:t>
              </a:r>
              <a:r>
                <a:rPr lang="en-US" sz="1600" dirty="0" err="1"/>
                <a:t>omic</a:t>
              </a:r>
              <a:r>
                <a:rPr lang="en-US" sz="1600" dirty="0"/>
                <a:t>)</a:t>
              </a:r>
              <a:endParaRPr lang="en-US" sz="1600" baseline="-250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E45B7FD-E1DB-43FD-A10F-642FF8506C97}"/>
                </a:ext>
              </a:extLst>
            </p:cNvPr>
            <p:cNvSpPr/>
            <p:nvPr/>
          </p:nvSpPr>
          <p:spPr>
            <a:xfrm>
              <a:off x="6311274" y="24711608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  <a:r>
                <a:rPr lang="en-US" sz="1600" baseline="-25000" dirty="0"/>
                <a:t>S</a:t>
              </a:r>
              <a:r>
                <a:rPr lang="en-US" sz="1600" dirty="0"/>
                <a:t>(EN)(</a:t>
              </a:r>
              <a:r>
                <a:rPr lang="en-US" sz="1600" dirty="0" err="1"/>
                <a:t>omic</a:t>
              </a:r>
              <a:r>
                <a:rPr lang="en-US" sz="1600" dirty="0"/>
                <a:t>)</a:t>
              </a:r>
              <a:endParaRPr lang="en-US" sz="1600" baseline="-25000" dirty="0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DDBAFAAE-2D94-414A-8667-F52C709F283D}"/>
                </a:ext>
              </a:extLst>
            </p:cNvPr>
            <p:cNvSpPr/>
            <p:nvPr/>
          </p:nvSpPr>
          <p:spPr>
            <a:xfrm rot="5400000">
              <a:off x="6971803" y="22069151"/>
              <a:ext cx="4171943" cy="190718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FD58E18-9D96-4DEE-B40F-B05B8C7DE07A}"/>
                </a:ext>
              </a:extLst>
            </p:cNvPr>
            <p:cNvSpPr txBox="1"/>
            <p:nvPr/>
          </p:nvSpPr>
          <p:spPr>
            <a:xfrm>
              <a:off x="8195526" y="22606025"/>
              <a:ext cx="20148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 Classifier (Random Forests)</a:t>
              </a:r>
            </a:p>
            <a:p>
              <a:endParaRPr 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F22A2A1-D596-40E5-9DC6-C8EBADAA9B78}"/>
                </a:ext>
              </a:extLst>
            </p:cNvPr>
            <p:cNvSpPr txBox="1"/>
            <p:nvPr/>
          </p:nvSpPr>
          <p:spPr>
            <a:xfrm>
              <a:off x="1913651" y="20460555"/>
              <a:ext cx="9677217" cy="34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	</a:t>
              </a:r>
              <a:r>
                <a:rPr lang="en-US" sz="2000" b="1" dirty="0" err="1"/>
                <a:t>Omic</a:t>
              </a:r>
              <a:r>
                <a:rPr lang="en-US" sz="2000" b="1" dirty="0"/>
                <a:t>		    Algorithm	              Prediction	   Integration</a:t>
              </a:r>
            </a:p>
          </p:txBody>
        </p:sp>
      </p:grpSp>
      <p:pic>
        <p:nvPicPr>
          <p:cNvPr id="1026" name="Picture 2" descr="ROC curve analysis">
            <a:extLst>
              <a:ext uri="{FF2B5EF4-FFF2-40B4-BE49-F238E27FC236}">
                <a16:creationId xmlns:a16="http://schemas.microsoft.com/office/drawing/2014/main" id="{BD2E786A-82F0-4BC4-8D58-0A87A92C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243" y="22131734"/>
            <a:ext cx="2156633" cy="208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F5F0CD27-74A4-4F42-A722-8FA948BFCB4F}"/>
              </a:ext>
            </a:extLst>
          </p:cNvPr>
          <p:cNvSpPr/>
          <p:nvPr/>
        </p:nvSpPr>
        <p:spPr>
          <a:xfrm rot="5400000">
            <a:off x="11918001" y="24352690"/>
            <a:ext cx="411943" cy="2849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501AF2-D020-49C0-9F93-24269F680A23}"/>
              </a:ext>
            </a:extLst>
          </p:cNvPr>
          <p:cNvSpPr txBox="1"/>
          <p:nvPr/>
        </p:nvSpPr>
        <p:spPr>
          <a:xfrm>
            <a:off x="10564389" y="24714060"/>
            <a:ext cx="2994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Integrated classifier with explainable structure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48E47C7-4B41-478F-B0AA-A693686905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1" t="8276" r="7002" b="1011"/>
          <a:stretch/>
        </p:blipFill>
        <p:spPr>
          <a:xfrm>
            <a:off x="19078049" y="21731015"/>
            <a:ext cx="4923734" cy="398149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5FB6B99-F71F-4D27-8AEA-1C781DE3A5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2" t="9287" r="8107"/>
          <a:stretch/>
        </p:blipFill>
        <p:spPr>
          <a:xfrm>
            <a:off x="13951028" y="25666190"/>
            <a:ext cx="5037552" cy="3981496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B6DAC0C9-3782-40F9-8BBA-BAC1021C750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2" t="9287" r="7599"/>
          <a:stretch/>
        </p:blipFill>
        <p:spPr>
          <a:xfrm>
            <a:off x="19109259" y="25693462"/>
            <a:ext cx="4865394" cy="3981496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14AEA1E4-B5DE-4122-B9C1-EAE76F43684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 t="11058" r="9163"/>
          <a:stretch/>
        </p:blipFill>
        <p:spPr>
          <a:xfrm>
            <a:off x="23934058" y="25763477"/>
            <a:ext cx="4791207" cy="3903773"/>
          </a:xfrm>
          <a:prstGeom prst="rect">
            <a:avLst/>
          </a:prstGeo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419E8D43-20CF-4844-8DDD-4BC12CD4C03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" t="8610" r="6795" b="678"/>
          <a:stretch/>
        </p:blipFill>
        <p:spPr>
          <a:xfrm>
            <a:off x="13914361" y="21737791"/>
            <a:ext cx="5158231" cy="3981495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4AFA9D6-2909-40CE-BB57-1C97EEA3D19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 t="7451" r="8994" b="-893"/>
          <a:stretch/>
        </p:blipFill>
        <p:spPr>
          <a:xfrm>
            <a:off x="23934058" y="21695842"/>
            <a:ext cx="4791207" cy="41013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7D32151-F432-4C71-92A4-BB3B8C7D0CB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4" t="29702" r="55857" b="21075"/>
          <a:stretch/>
        </p:blipFill>
        <p:spPr>
          <a:xfrm>
            <a:off x="15176491" y="13261075"/>
            <a:ext cx="12085709" cy="4160624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9509985-78C0-4C21-8B37-936085E4EA2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4034" t="29702" r="5086" b="21075"/>
          <a:stretch/>
        </p:blipFill>
        <p:spPr>
          <a:xfrm>
            <a:off x="14447800" y="17526849"/>
            <a:ext cx="13540961" cy="3957051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3918731" y="11757458"/>
            <a:ext cx="14895209" cy="18203734"/>
          </a:xfrm>
          <a:prstGeom prst="roundRect">
            <a:avLst>
              <a:gd name="adj" fmla="val 811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56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9C346011-E561-4E56-93EA-1B55E44BD8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99" y="30953075"/>
            <a:ext cx="3736187" cy="2810924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F84FED71-1E0B-4CBF-994A-F7289E8FBA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34" y="27996699"/>
            <a:ext cx="3784652" cy="2838489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1E12E242-B658-4C27-8C76-A90FB445CE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616" y="28020956"/>
            <a:ext cx="3736187" cy="2810924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A085EC65-BE87-4FD6-A969-47D298BB17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632" y="28024264"/>
            <a:ext cx="3736187" cy="2810924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8D93A81E-B9B8-4CC2-96D6-A9DD24E5E6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05" y="30951421"/>
            <a:ext cx="3736187" cy="2810924"/>
          </a:xfrm>
          <a:prstGeom prst="rect">
            <a:avLst/>
          </a:prstGeom>
        </p:spPr>
      </p:pic>
      <p:pic>
        <p:nvPicPr>
          <p:cNvPr id="33" name="Picture 32" descr="Chart, line chart&#10;&#10;Description automatically generated">
            <a:extLst>
              <a:ext uri="{FF2B5EF4-FFF2-40B4-BE49-F238E27FC236}">
                <a16:creationId xmlns:a16="http://schemas.microsoft.com/office/drawing/2014/main" id="{F4924D2A-BB5B-446A-B159-FF09DACAC0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082" y="30948113"/>
            <a:ext cx="3736187" cy="2810924"/>
          </a:xfrm>
          <a:prstGeom prst="rect">
            <a:avLst/>
          </a:prstGeom>
        </p:spPr>
      </p:pic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FC38BD4-FABD-47FD-92EB-397344A91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59463"/>
              </p:ext>
            </p:extLst>
          </p:nvPr>
        </p:nvGraphicFramePr>
        <p:xfrm>
          <a:off x="2064720" y="34002875"/>
          <a:ext cx="10706409" cy="5102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822">
                  <a:extLst>
                    <a:ext uri="{9D8B030D-6E8A-4147-A177-3AD203B41FA5}">
                      <a16:colId xmlns:a16="http://schemas.microsoft.com/office/drawing/2014/main" val="1178383222"/>
                    </a:ext>
                  </a:extLst>
                </a:gridCol>
                <a:gridCol w="1248827">
                  <a:extLst>
                    <a:ext uri="{9D8B030D-6E8A-4147-A177-3AD203B41FA5}">
                      <a16:colId xmlns:a16="http://schemas.microsoft.com/office/drawing/2014/main" val="2140586073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556890162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4039921403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3361211670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516740710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3249234981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3306320406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2971081750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216735418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2675017196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4158682997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4005521405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1642498650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468754738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1828402603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2950829963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707516374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311674694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2587105867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3983319606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3616086115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424684423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605789330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1287653999"/>
                    </a:ext>
                  </a:extLst>
                </a:gridCol>
                <a:gridCol w="380740">
                  <a:extLst>
                    <a:ext uri="{9D8B030D-6E8A-4147-A177-3AD203B41FA5}">
                      <a16:colId xmlns:a16="http://schemas.microsoft.com/office/drawing/2014/main" val="3959774924"/>
                    </a:ext>
                  </a:extLst>
                </a:gridCol>
              </a:tblGrid>
              <a:tr h="2218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0125980"/>
                  </a:ext>
                </a:extLst>
              </a:tr>
              <a:tr h="183050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Lapatinib_ActArea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Panobinostat_ActArea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Paclitaxel_ActArea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Irinotecan_ActArea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PD-0325901_ActArea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AZD6244_ActArea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Nilotinib_ActArea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AEW541_ActArea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17-AAG_ActArea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PHA-665752_ActArea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Nutlin-3_ActArea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AZD0530_ActArea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PF2341066_ActArea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L-685458_ActArea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ZD-6474_ActArea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Sorafenib_ActArea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LBW242_ActArea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PD-0332991_ActArea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PLX4720_ActArea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RAF265_ActArea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TAE684_ActArea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TKI258_ActArea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Erlotinib_ActArea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extLst>
                  <a:ext uri="{0D108BD9-81ED-4DB2-BD59-A6C34878D82A}">
                    <a16:rowId xmlns:a16="http://schemas.microsoft.com/office/drawing/2014/main" val="4253200757"/>
                  </a:ext>
                </a:extLst>
              </a:tr>
              <a:tr h="2218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STOMACH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0.80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0.67</a:t>
                      </a:r>
                      <a:endParaRPr lang="en-US" sz="1100" b="0" i="1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0.86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0.86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0.90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0.75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0.75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4550221"/>
                  </a:ext>
                </a:extLst>
              </a:tr>
              <a:tr h="2218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NERVOUS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0.91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0.88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0.85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0.83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4432245"/>
                  </a:ext>
                </a:extLst>
              </a:tr>
              <a:tr h="2218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0.75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0.92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0.86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0.89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0.77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0.80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0.75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1041234"/>
                  </a:ext>
                </a:extLst>
              </a:tr>
              <a:tr h="25134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HAEMATOPOIETIC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0.94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0.81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0.96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0.93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0.88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0.85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0.83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0.86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0.91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0361085"/>
                  </a:ext>
                </a:extLst>
              </a:tr>
              <a:tr h="2218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0.93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0.80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0.88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0.94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0.94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0.91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862031"/>
                  </a:ext>
                </a:extLst>
              </a:tr>
              <a:tr h="2218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0.81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0.81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9018417"/>
                  </a:ext>
                </a:extLst>
              </a:tr>
              <a:tr h="2218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BREAST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0.93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0.92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0.86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0.87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9425815"/>
                  </a:ext>
                </a:extLst>
              </a:tr>
              <a:tr h="2218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PANCREAS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0.80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0.88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0.80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0.79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0.83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0.89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2303632"/>
                  </a:ext>
                </a:extLst>
              </a:tr>
              <a:tr h="22796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LARGE_INTESTINE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0.85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0.80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0.83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0.89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0.83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6363336"/>
                  </a:ext>
                </a:extLst>
              </a:tr>
              <a:tr h="2218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OESOPHAGUS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0.89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0.92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5914644"/>
                  </a:ext>
                </a:extLst>
              </a:tr>
              <a:tr h="2311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1.00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0.80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0.80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1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0.88</a:t>
                      </a:r>
                      <a:endParaRPr lang="en-US" sz="11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3681010"/>
                  </a:ext>
                </a:extLst>
              </a:tr>
              <a:tr h="2218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1368470"/>
                  </a:ext>
                </a:extLst>
              </a:tr>
              <a:tr h="2218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Classifiers accuracy for cancer types with N&gt;10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2741619"/>
                  </a:ext>
                </a:extLst>
              </a:tr>
            </a:tbl>
          </a:graphicData>
        </a:graphic>
      </p:graphicFrame>
      <p:pic>
        <p:nvPicPr>
          <p:cNvPr id="126" name="Picture 2" descr="Black Logo">
            <a:extLst>
              <a:ext uri="{FF2B5EF4-FFF2-40B4-BE49-F238E27FC236}">
                <a16:creationId xmlns:a16="http://schemas.microsoft.com/office/drawing/2014/main" id="{53CAE67C-CA54-41F4-9050-C177B8F72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7" t="16364" r="25250" b="15000"/>
          <a:stretch/>
        </p:blipFill>
        <p:spPr bwMode="auto">
          <a:xfrm>
            <a:off x="21192207" y="40329151"/>
            <a:ext cx="1670795" cy="83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4" descr="Logo github - Icônes des médias sociaux gratuites">
            <a:extLst>
              <a:ext uri="{FF2B5EF4-FFF2-40B4-BE49-F238E27FC236}">
                <a16:creationId xmlns:a16="http://schemas.microsoft.com/office/drawing/2014/main" id="{9358C777-1EC4-4768-B452-B9809CCF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760" y="40109232"/>
            <a:ext cx="1141800" cy="11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 descr="Python Logo transparent PNG - StickPNG">
            <a:extLst>
              <a:ext uri="{FF2B5EF4-FFF2-40B4-BE49-F238E27FC236}">
                <a16:creationId xmlns:a16="http://schemas.microsoft.com/office/drawing/2014/main" id="{4B09BEE6-3E8D-4D97-8DA8-D78CAA0D0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499" y="40152092"/>
            <a:ext cx="1199013" cy="119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4">
            <a:extLst>
              <a:ext uri="{FF2B5EF4-FFF2-40B4-BE49-F238E27FC236}">
                <a16:creationId xmlns:a16="http://schemas.microsoft.com/office/drawing/2014/main" id="{9F82E015-A819-47E1-B3A7-8F1718BA6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525" y="40021734"/>
            <a:ext cx="2442055" cy="131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02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4890</TotalTime>
  <Words>773</Words>
  <Application>Microsoft Office PowerPoint</Application>
  <PresentationFormat>Custom</PresentationFormat>
  <Paragraphs>358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 2</vt:lpstr>
      <vt:lpstr>Office Theme</vt:lpstr>
      <vt:lpstr>PowerPoint Presentation</vt:lpstr>
    </vt:vector>
  </TitlesOfParts>
  <Company>University of Luxembourg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LUCARELLI</dc:creator>
  <cp:lastModifiedBy>Sébastien DE LANDTSHEER</cp:lastModifiedBy>
  <cp:revision>135</cp:revision>
  <cp:lastPrinted>2018-04-18T14:34:58Z</cp:lastPrinted>
  <dcterms:created xsi:type="dcterms:W3CDTF">2015-10-09T09:03:03Z</dcterms:created>
  <dcterms:modified xsi:type="dcterms:W3CDTF">2022-10-04T07:54:05Z</dcterms:modified>
</cp:coreProperties>
</file>