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1" r:id="rId4"/>
    <p:sldMasterId id="2147483813" r:id="rId5"/>
    <p:sldMasterId id="2147483816" r:id="rId6"/>
    <p:sldMasterId id="2147483824" r:id="rId7"/>
    <p:sldMasterId id="2147483812" r:id="rId8"/>
    <p:sldMasterId id="2147483843" r:id="rId9"/>
  </p:sldMasterIdLst>
  <p:notesMasterIdLst>
    <p:notesMasterId r:id="rId26"/>
  </p:notesMasterIdLst>
  <p:handoutMasterIdLst>
    <p:handoutMasterId r:id="rId27"/>
  </p:handoutMasterIdLst>
  <p:sldIdLst>
    <p:sldId id="370" r:id="rId10"/>
    <p:sldId id="486" r:id="rId11"/>
    <p:sldId id="488" r:id="rId12"/>
    <p:sldId id="496" r:id="rId13"/>
    <p:sldId id="489" r:id="rId14"/>
    <p:sldId id="497" r:id="rId15"/>
    <p:sldId id="498" r:id="rId16"/>
    <p:sldId id="490" r:id="rId17"/>
    <p:sldId id="499" r:id="rId18"/>
    <p:sldId id="500" r:id="rId19"/>
    <p:sldId id="491" r:id="rId20"/>
    <p:sldId id="492" r:id="rId21"/>
    <p:sldId id="493" r:id="rId22"/>
    <p:sldId id="494" r:id="rId23"/>
    <p:sldId id="495" r:id="rId24"/>
    <p:sldId id="487" r:id="rId25"/>
  </p:sldIdLst>
  <p:sldSz cx="9144000" cy="6858000" type="screen4x3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">
          <p15:clr>
            <a:srgbClr val="A4A3A4"/>
          </p15:clr>
        </p15:guide>
        <p15:guide id="2">
          <p15:clr>
            <a:srgbClr val="A4A3A4"/>
          </p15:clr>
        </p15:guide>
        <p15:guide id="3" orient="horz" pos="5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5B0"/>
    <a:srgbClr val="5C5C5C"/>
    <a:srgbClr val="8FA175"/>
    <a:srgbClr val="00A0CF"/>
    <a:srgbClr val="94BAC7"/>
    <a:srgbClr val="E03400"/>
    <a:srgbClr val="5C0025"/>
    <a:srgbClr val="FF140B"/>
    <a:srgbClr val="406670"/>
    <a:srgbClr val="6593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4" autoAdjust="0"/>
    <p:restoredTop sz="9085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723" y="48"/>
      </p:cViewPr>
      <p:guideLst>
        <p:guide orient="horz" pos="194"/>
        <p:guide/>
        <p:guide orient="horz" pos="5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9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b-L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2AD99-C8D0-4A84-9335-5A9B802B40CF}" type="datetimeFigureOut">
              <a:rPr lang="lb-LU" smtClean="0"/>
              <a:pPr/>
              <a:t>04.10.22</a:t>
            </a:fld>
            <a:endParaRPr lang="lb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b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F1ECB-F45B-499C-B19B-FA29906B876F}" type="slidenum">
              <a:rPr lang="lb-LU" smtClean="0"/>
              <a:pPr/>
              <a:t>‹#›</a:t>
            </a:fld>
            <a:endParaRPr lang="lb-LU"/>
          </a:p>
        </p:txBody>
      </p:sp>
    </p:spTree>
    <p:extLst>
      <p:ext uri="{BB962C8B-B14F-4D97-AF65-F5344CB8AC3E}">
        <p14:creationId xmlns:p14="http://schemas.microsoft.com/office/powerpoint/2010/main" val="3229890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A63E1-A2A2-6F4B-A381-048F498A91E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461A-2F76-9B45-BD8C-695B6B1FEE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b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9B461A-2F76-9B45-BD8C-695B6B1FEE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966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B461A-2F76-9B45-BD8C-695B6B1FEE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0FA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20"/>
          <p:cNvGrpSpPr/>
          <p:nvPr userDrawn="1"/>
        </p:nvGrpSpPr>
        <p:grpSpPr>
          <a:xfrm>
            <a:off x="7790625" y="692065"/>
            <a:ext cx="867600" cy="607703"/>
            <a:chOff x="6793675" y="550964"/>
            <a:chExt cx="867600" cy="607703"/>
          </a:xfrm>
        </p:grpSpPr>
        <p:grpSp>
          <p:nvGrpSpPr>
            <p:cNvPr id="1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2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1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9906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br>
              <a:rPr lang="fr-CH" dirty="0"/>
            </a:br>
            <a:br>
              <a:rPr lang="fr-CH" dirty="0"/>
            </a:br>
            <a:endParaRPr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800000"/>
            <a:ext cx="8136000" cy="4868863"/>
          </a:xfrm>
          <a:prstGeom prst="rect">
            <a:avLst/>
          </a:prstGeom>
        </p:spPr>
        <p:txBody>
          <a:bodyPr vert="horz" lIns="0" tIns="0" rIns="0" bIns="0"/>
          <a:lstStyle>
            <a:lvl1pPr marL="230400" indent="-230400">
              <a:spcBef>
                <a:spcPts val="2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-230400">
              <a:spcBef>
                <a:spcPts val="60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687600">
              <a:spcBef>
                <a:spcPts val="60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914400">
              <a:spcBef>
                <a:spcPts val="60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144800">
              <a:spcBef>
                <a:spcPts val="600"/>
              </a:spcBef>
              <a:buClr>
                <a:srgbClr val="0FA5B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24" y="947930"/>
            <a:ext cx="3443988" cy="2662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g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yperlien rou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lIns="0" tIns="0" r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1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030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yperlien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lIns="0" tIns="0" r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2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92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yperlien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lIns="0" tIns="0" r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3"/>
              </a:buClr>
              <a:buSzPct val="75000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670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yperlie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lIns="0" tIns="0" rIns="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5"/>
              </a:buClr>
              <a:buSzPct val="75000"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93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 - Bullet points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2" name="Rectangle 11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FF1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0" b="18390"/>
          <a:stretch/>
        </p:blipFill>
        <p:spPr bwMode="auto">
          <a:xfrm>
            <a:off x="-546100" y="550964"/>
            <a:ext cx="9944100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ce réservé pour une image  3"/>
          <p:cNvSpPr>
            <a:spLocks noGrp="1"/>
          </p:cNvSpPr>
          <p:nvPr>
            <p:ph type="pic" sz="quarter" idx="13"/>
          </p:nvPr>
        </p:nvSpPr>
        <p:spPr>
          <a:xfrm>
            <a:off x="5694363" y="1776413"/>
            <a:ext cx="2962275" cy="48885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8474" y="658160"/>
            <a:ext cx="6130926" cy="297298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dirty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39145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rgbClr val="E03739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498474" y="1771776"/>
            <a:ext cx="4983164" cy="674687"/>
          </a:xfrm>
          <a:prstGeom prst="rect">
            <a:avLst/>
          </a:prstGeom>
        </p:spPr>
        <p:txBody>
          <a:bodyPr vert="horz" lIns="0" tIns="0" rIns="0"/>
          <a:lstStyle>
            <a:lvl1pPr>
              <a:buNone/>
              <a:defRPr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3594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3"/>
          <p:cNvGrpSpPr/>
          <p:nvPr userDrawn="1"/>
        </p:nvGrpSpPr>
        <p:grpSpPr>
          <a:xfrm>
            <a:off x="7719023" y="5732426"/>
            <a:ext cx="1019412" cy="702000"/>
            <a:chOff x="7778187" y="681228"/>
            <a:chExt cx="900000" cy="576072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7778187" y="681228"/>
              <a:ext cx="900000" cy="5760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LU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778187" y="1088020"/>
              <a:ext cx="900000" cy="16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fr-LU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0" y="6434866"/>
            <a:ext cx="915921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pic>
        <p:nvPicPr>
          <p:cNvPr id="15" name="Picture 14" descr="UNI_logo_quadri_def.pdf"/>
          <p:cNvPicPr>
            <a:picLocks noChangeAspect="1"/>
          </p:cNvPicPr>
          <p:nvPr userDrawn="1"/>
        </p:nvPicPr>
        <p:blipFill>
          <a:blip r:embed="rId2"/>
          <a:srcRect l="24471" t="27051" r="21988" b="29129"/>
          <a:stretch>
            <a:fillRect/>
          </a:stretch>
        </p:blipFill>
        <p:spPr>
          <a:xfrm>
            <a:off x="7880676" y="5871628"/>
            <a:ext cx="747755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3249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-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2015-07-24_A7r_01588_Belval_LuxUni_light.jpg">
            <a:extLst>
              <a:ext uri="{FF2B5EF4-FFF2-40B4-BE49-F238E27FC236}">
                <a16:creationId xmlns:a16="http://schemas.microsoft.com/office/drawing/2014/main" id="{C8E3185F-CD3B-A647-B4A4-367CA250BC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606" y="0"/>
            <a:ext cx="9159212" cy="6483628"/>
          </a:xfrm>
          <a:prstGeom prst="rect">
            <a:avLst/>
          </a:prstGeom>
        </p:spPr>
      </p:pic>
      <p:sp>
        <p:nvSpPr>
          <p:cNvPr id="17" name="Rectangle 2"/>
          <p:cNvSpPr>
            <a:spLocks/>
          </p:cNvSpPr>
          <p:nvPr userDrawn="1"/>
        </p:nvSpPr>
        <p:spPr bwMode="auto">
          <a:xfrm>
            <a:off x="0" y="485021"/>
            <a:ext cx="9144000" cy="1350962"/>
          </a:xfrm>
          <a:prstGeom prst="rect">
            <a:avLst/>
          </a:prstGeom>
          <a:solidFill>
            <a:srgbClr val="000000">
              <a:alpha val="2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>
                    <a:alpha val="29803"/>
                  </a:srgbClr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0" rIns="0" bIns="0" anchor="b" anchorCtr="0"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13" name="Image 6" descr="Bande_Logo_UNI_PP_right_long.eps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10" b="18390"/>
          <a:stretch/>
        </p:blipFill>
        <p:spPr bwMode="auto">
          <a:xfrm>
            <a:off x="-546100" y="5907010"/>
            <a:ext cx="9944100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/>
          </p:cNvSpPr>
          <p:nvPr userDrawn="1"/>
        </p:nvSpPr>
        <p:spPr bwMode="auto">
          <a:xfrm>
            <a:off x="0" y="485021"/>
            <a:ext cx="196850" cy="1350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EE2344FF-B321-8C4E-9D7B-69BC9DECA042}"/>
              </a:ext>
            </a:extLst>
          </p:cNvPr>
          <p:cNvSpPr txBox="1">
            <a:spLocks/>
          </p:cNvSpPr>
          <p:nvPr userDrawn="1"/>
        </p:nvSpPr>
        <p:spPr>
          <a:xfrm>
            <a:off x="0" y="486000"/>
            <a:ext cx="3711575" cy="134998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  <a:defRPr sz="2000" kern="1200">
                <a:solidFill>
                  <a:schemeClr val="bg1"/>
                </a:solidFill>
                <a:latin typeface="Gill Sans"/>
                <a:ea typeface="+mn-ea"/>
                <a:cs typeface="Gill San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b="0" i="0" dirty="0">
                <a:solidFill>
                  <a:srgbClr val="FFFFFF"/>
                </a:solidFill>
                <a:latin typeface="+mj-lt"/>
                <a:sym typeface="Gill Sans" charset="0"/>
              </a:rPr>
              <a:t>University of Luxembourg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74882FD3-9FD2-434B-AC7F-878CCF0D0FB6}"/>
              </a:ext>
            </a:extLst>
          </p:cNvPr>
          <p:cNvSpPr txBox="1">
            <a:spLocks/>
          </p:cNvSpPr>
          <p:nvPr userDrawn="1"/>
        </p:nvSpPr>
        <p:spPr>
          <a:xfrm>
            <a:off x="0" y="1171201"/>
            <a:ext cx="3711575" cy="672387"/>
          </a:xfrm>
          <a:prstGeom prst="rect">
            <a:avLst/>
          </a:prstGeom>
        </p:spPr>
        <p:txBody>
          <a:bodyPr vert="horz" lIns="360000" tIns="72000" rIns="36000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4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300" b="0" i="0" dirty="0">
              <a:solidFill>
                <a:srgbClr val="FFFFFF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5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5C00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5C0025"/>
              </a:solidFill>
            </a:endParaRPr>
          </a:p>
        </p:txBody>
      </p:sp>
      <p:grpSp>
        <p:nvGrpSpPr>
          <p:cNvPr id="7" name="Group 20"/>
          <p:cNvGrpSpPr/>
          <p:nvPr userDrawn="1"/>
        </p:nvGrpSpPr>
        <p:grpSpPr>
          <a:xfrm>
            <a:off x="7790625" y="692065"/>
            <a:ext cx="867600" cy="607703"/>
            <a:chOff x="6793675" y="550964"/>
            <a:chExt cx="867600" cy="607703"/>
          </a:xfrm>
        </p:grpSpPr>
        <p:grpSp>
          <p:nvGrpSpPr>
            <p:cNvPr id="8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0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1" name="Rectangle 10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9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9906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br>
              <a:rPr lang="fr-CH" dirty="0"/>
            </a:br>
            <a:br>
              <a:rPr lang="fr-CH" dirty="0"/>
            </a:br>
            <a:endParaRPr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800000"/>
            <a:ext cx="8136000" cy="4868863"/>
          </a:xfrm>
          <a:prstGeom prst="rect">
            <a:avLst/>
          </a:prstGeom>
        </p:spPr>
        <p:txBody>
          <a:bodyPr vert="horz" lIns="0" tIns="0" rIns="0" bIns="0"/>
          <a:lstStyle>
            <a:lvl1pPr marL="230400" indent="-230400">
              <a:spcBef>
                <a:spcPts val="2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-230400">
              <a:spcBef>
                <a:spcPts val="60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687600">
              <a:spcBef>
                <a:spcPts val="60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914400">
              <a:spcBef>
                <a:spcPts val="60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144800">
              <a:spcBef>
                <a:spcPts val="600"/>
              </a:spcBef>
              <a:buClr>
                <a:srgbClr val="5C0025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pic>
        <p:nvPicPr>
          <p:cNvPr id="15" name="Picture 3" descr="FDEF_Embleme_outline_ENG_vect_white.ai"/>
          <p:cNvPicPr>
            <a:picLocks noChangeAspect="1"/>
          </p:cNvPicPr>
          <p:nvPr userDrawn="1"/>
        </p:nvPicPr>
        <p:blipFill rotWithShape="1">
          <a:blip r:embed="rId3"/>
          <a:srcRect l="37156" t="48295" r="38766" b="47500"/>
          <a:stretch/>
        </p:blipFill>
        <p:spPr>
          <a:xfrm>
            <a:off x="436088" y="914403"/>
            <a:ext cx="3180324" cy="4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SH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E03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E03400"/>
              </a:solidFill>
            </a:endParaRPr>
          </a:p>
        </p:txBody>
      </p:sp>
      <p:grpSp>
        <p:nvGrpSpPr>
          <p:cNvPr id="9" name="Group 20"/>
          <p:cNvGrpSpPr/>
          <p:nvPr userDrawn="1"/>
        </p:nvGrpSpPr>
        <p:grpSpPr>
          <a:xfrm>
            <a:off x="7790625" y="692065"/>
            <a:ext cx="867600" cy="607703"/>
            <a:chOff x="6793675" y="550964"/>
            <a:chExt cx="867600" cy="607703"/>
          </a:xfrm>
        </p:grpSpPr>
        <p:grpSp>
          <p:nvGrpSpPr>
            <p:cNvPr id="1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2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3" name="Rectangle 1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1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99060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defRPr sz="20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br>
              <a:rPr lang="fr-CH" dirty="0"/>
            </a:br>
            <a:br>
              <a:rPr lang="fr-CH" dirty="0"/>
            </a:b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6887" y="1800000"/>
            <a:ext cx="8136000" cy="4868863"/>
          </a:xfrm>
          <a:prstGeom prst="rect">
            <a:avLst/>
          </a:prstGeom>
        </p:spPr>
        <p:txBody>
          <a:bodyPr vert="horz" lIns="0" tIns="0" rIns="0" bIns="0"/>
          <a:lstStyle>
            <a:lvl1pPr marL="230400" indent="-230400">
              <a:spcBef>
                <a:spcPts val="2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-230400">
              <a:spcBef>
                <a:spcPts val="60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687600">
              <a:spcBef>
                <a:spcPts val="60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  <a:lvl4pPr marL="914400">
              <a:spcBef>
                <a:spcPts val="60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4pPr>
            <a:lvl5pPr marL="1144800">
              <a:spcBef>
                <a:spcPts val="600"/>
              </a:spcBef>
              <a:buClr>
                <a:srgbClr val="E03400"/>
              </a:buClr>
              <a:buSzPct val="100000"/>
              <a:buFont typeface="Wingdings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3" y="912743"/>
            <a:ext cx="4037469" cy="3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6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page"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rgbClr val="4C79AB">
                <a:alpha val="34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6876000"/>
          </a:xfrm>
          <a:prstGeom prst="rect">
            <a:avLst/>
          </a:prstGeom>
          <a:solidFill>
            <a:srgbClr val="00AA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16000"/>
            <a:ext cx="915921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790625" y="5949572"/>
            <a:ext cx="867600" cy="607703"/>
            <a:chOff x="6793675" y="550964"/>
            <a:chExt cx="867600" cy="607703"/>
          </a:xfrm>
        </p:grpSpPr>
        <p:grpSp>
          <p:nvGrpSpPr>
            <p:cNvPr id="20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22" name="Rounded Rectangle 21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23" name="Rectangle 22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21" name="Picture 20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0" y="1820079"/>
            <a:ext cx="7861960" cy="28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8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page">
    <p:bg>
      <p:bgPr>
        <a:gradFill flip="none" rotWithShape="1">
          <a:gsLst>
            <a:gs pos="0">
              <a:schemeClr val="bg1">
                <a:tint val="80000"/>
                <a:satMod val="300000"/>
                <a:alpha val="0"/>
              </a:schemeClr>
            </a:gs>
            <a:gs pos="100000">
              <a:srgbClr val="4C79AB">
                <a:alpha val="34000"/>
              </a:srgb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1617300"/>
            <a:ext cx="9144000" cy="5258700"/>
          </a:xfrm>
          <a:prstGeom prst="rect">
            <a:avLst/>
          </a:prstGeom>
          <a:solidFill>
            <a:srgbClr val="00AA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 rot="10800000" flipH="1" flipV="1">
            <a:off x="0" y="4140200"/>
            <a:ext cx="2880000" cy="635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 rot="10800000" flipH="1">
            <a:off x="6278915" y="4140200"/>
            <a:ext cx="2880000" cy="6350"/>
          </a:xfrm>
          <a:prstGeom prst="lin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468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288036" indent="0" algn="ctr">
              <a:buNone/>
              <a:defRPr/>
            </a:lvl2pPr>
            <a:lvl3pPr marL="576070" indent="0" algn="ctr">
              <a:buNone/>
              <a:defRPr/>
            </a:lvl3pPr>
            <a:lvl4pPr marL="864106" indent="0" algn="ctr">
              <a:buNone/>
              <a:defRPr/>
            </a:lvl4pPr>
            <a:lvl5pPr marL="1152142" indent="0" algn="ctr">
              <a:buNone/>
              <a:defRPr/>
            </a:lvl5pPr>
            <a:lvl6pPr marL="1440177" indent="0" algn="ctr">
              <a:buNone/>
              <a:defRPr/>
            </a:lvl6pPr>
            <a:lvl7pPr marL="1728212" indent="0" algn="ctr">
              <a:buNone/>
              <a:defRPr/>
            </a:lvl7pPr>
            <a:lvl8pPr marL="2016248" indent="0" algn="ctr">
              <a:buNone/>
              <a:defRPr/>
            </a:lvl8pPr>
            <a:lvl9pPr marL="2304283" indent="0" algn="ctr">
              <a:buNone/>
              <a:defRPr/>
            </a:lvl9pPr>
          </a:lstStyle>
          <a:p>
            <a:r>
              <a:rPr lang="fr-CH" dirty="0"/>
              <a:t>Click to edit Master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2130028"/>
            <a:ext cx="7772400" cy="1470422"/>
          </a:xfrm>
          <a:prstGeom prst="rect">
            <a:avLst/>
          </a:prstGeom>
        </p:spPr>
        <p:txBody>
          <a:bodyPr vert="horz" lIns="57607" tIns="28804" rIns="57607" bIns="28804"/>
          <a:lstStyle>
            <a:lvl1pPr algn="ctr">
              <a:defRPr sz="3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18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1257300"/>
            <a:ext cx="915921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grpSp>
        <p:nvGrpSpPr>
          <p:cNvPr id="13" name="Group 20"/>
          <p:cNvGrpSpPr/>
          <p:nvPr userDrawn="1"/>
        </p:nvGrpSpPr>
        <p:grpSpPr>
          <a:xfrm>
            <a:off x="7790625" y="692065"/>
            <a:ext cx="867600" cy="607703"/>
            <a:chOff x="6793675" y="550964"/>
            <a:chExt cx="867600" cy="607703"/>
          </a:xfrm>
        </p:grpSpPr>
        <p:grpSp>
          <p:nvGrpSpPr>
            <p:cNvPr id="14" name="Group 17"/>
            <p:cNvGrpSpPr/>
            <p:nvPr userDrawn="1"/>
          </p:nvGrpSpPr>
          <p:grpSpPr>
            <a:xfrm>
              <a:off x="6793675" y="550964"/>
              <a:ext cx="867600" cy="576072"/>
              <a:chOff x="7778187" y="681228"/>
              <a:chExt cx="900000" cy="576072"/>
            </a:xfrm>
          </p:grpSpPr>
          <p:sp>
            <p:nvSpPr>
              <p:cNvPr id="16" name="Rounded Rectangle 18"/>
              <p:cNvSpPr/>
              <p:nvPr userDrawn="1"/>
            </p:nvSpPr>
            <p:spPr>
              <a:xfrm>
                <a:off x="7778187" y="681228"/>
                <a:ext cx="900000" cy="5760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  <p:sp>
            <p:nvSpPr>
              <p:cNvPr id="17" name="Rectangle 16"/>
              <p:cNvSpPr/>
              <p:nvPr userDrawn="1"/>
            </p:nvSpPr>
            <p:spPr>
              <a:xfrm>
                <a:off x="7778187" y="1088020"/>
                <a:ext cx="900000" cy="1692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LU"/>
              </a:p>
            </p:txBody>
          </p:sp>
        </p:grpSp>
        <p:pic>
          <p:nvPicPr>
            <p:cNvPr id="15" name="Picture 21" descr="UNI_logo_quadri_def.pdf"/>
            <p:cNvPicPr>
              <a:picLocks noChangeAspect="1"/>
            </p:cNvPicPr>
            <p:nvPr userDrawn="1"/>
          </p:nvPicPr>
          <p:blipFill>
            <a:blip r:embed="rId2"/>
            <a:srcRect l="24471" t="27051" r="21988" b="29129"/>
            <a:stretch>
              <a:fillRect/>
            </a:stretch>
          </p:blipFill>
          <p:spPr>
            <a:xfrm>
              <a:off x="6944400" y="658757"/>
              <a:ext cx="610801" cy="499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910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-1"/>
            <a:ext cx="9144000" cy="6907389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3773" y="-63500"/>
            <a:ext cx="9197162" cy="66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8208082" cy="2419224"/>
          </a:xfrm>
          <a:prstGeom prst="rect">
            <a:avLst/>
          </a:prstGeom>
        </p:spPr>
        <p:txBody>
          <a:bodyPr vert="horz" lIns="0" tIns="0" rIns="0"/>
          <a:lstStyle>
            <a:lvl1pPr marL="0" indent="0">
              <a:buNone/>
              <a:defRPr sz="4400" b="1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Chapter Title</a:t>
            </a:r>
          </a:p>
        </p:txBody>
      </p:sp>
      <p:pic>
        <p:nvPicPr>
          <p:cNvPr id="18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10" b="18390"/>
          <a:stretch/>
        </p:blipFill>
        <p:spPr bwMode="auto">
          <a:xfrm>
            <a:off x="-546100" y="5907010"/>
            <a:ext cx="9944100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4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-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r>
              <a:rPr lang="fr-FR" dirty="0"/>
              <a:t> 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FF1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pic>
        <p:nvPicPr>
          <p:cNvPr id="18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98473" y="2520000"/>
            <a:ext cx="4983165" cy="4144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1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98474" y="1771776"/>
            <a:ext cx="4983164" cy="674687"/>
          </a:xfrm>
          <a:prstGeom prst="rect">
            <a:avLst/>
          </a:prstGeom>
        </p:spPr>
        <p:txBody>
          <a:bodyPr vert="horz" lIns="0" tIns="0" rIns="0"/>
          <a:lstStyle>
            <a:lvl1pPr>
              <a:buNone/>
              <a:defRPr b="1">
                <a:solidFill>
                  <a:schemeClr val="accent5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251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FF1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789143" cy="617412"/>
          </a:xfrm>
          <a:prstGeom prst="rect">
            <a:avLst/>
          </a:prstGeom>
        </p:spPr>
        <p:txBody>
          <a:bodyPr vert="horz" lIns="0" tIns="0" rIns="0"/>
          <a:lstStyle>
            <a:lvl1pPr marL="0" marR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0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4180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 - Soustit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/>
          <a:lstStyle/>
          <a:p>
            <a:fld id="{69CBF9F6-75D3-1B4A-A1AB-AF8E55766A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"/>
          <p:cNvSpPr>
            <a:spLocks/>
          </p:cNvSpPr>
          <p:nvPr userDrawn="1"/>
        </p:nvSpPr>
        <p:spPr bwMode="auto">
          <a:xfrm>
            <a:off x="0" y="0"/>
            <a:ext cx="9144000" cy="1257300"/>
          </a:xfrm>
          <a:prstGeom prst="rect">
            <a:avLst/>
          </a:prstGeom>
          <a:solidFill>
            <a:schemeClr val="bg1">
              <a:lumMod val="50000"/>
              <a:alpha val="79999"/>
            </a:schemeClr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-3772" y="241300"/>
            <a:ext cx="205478" cy="714157"/>
          </a:xfrm>
          <a:prstGeom prst="rect">
            <a:avLst/>
          </a:prstGeom>
          <a:solidFill>
            <a:srgbClr val="FF14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Image 6" descr="Bande_Logo_UNI_PP_right_long.eps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2" r="1785" b="18390"/>
          <a:stretch/>
        </p:blipFill>
        <p:spPr bwMode="auto">
          <a:xfrm>
            <a:off x="-3772" y="550964"/>
            <a:ext cx="9147772" cy="9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498474" y="266700"/>
            <a:ext cx="6880226" cy="688757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fr-CH" dirty="0"/>
              <a:t>Click to edit Master title style</a:t>
            </a:r>
            <a:endParaRPr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98474" y="1771776"/>
            <a:ext cx="4983164" cy="617412"/>
          </a:xfrm>
          <a:prstGeom prst="rect">
            <a:avLst/>
          </a:prstGeom>
        </p:spPr>
        <p:txBody>
          <a:bodyPr vert="horz" wrap="square" lIns="0" tIns="0" rIns="0" bIns="0"/>
          <a:lstStyle>
            <a:lvl1pPr marL="0" marR="0" indent="0" algn="l" defTabSz="914400" rtl="0" eaLnBrk="1" fontAlgn="auto" latinLnBrk="0" hangingPunct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tabLst/>
              <a:defRPr sz="2000" b="1">
                <a:solidFill>
                  <a:srgbClr val="68585A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8473" y="2520001"/>
            <a:ext cx="4983165" cy="411296"/>
          </a:xfrm>
          <a:prstGeom prst="rect">
            <a:avLst/>
          </a:prstGeom>
          <a:noFill/>
        </p:spPr>
        <p:txBody>
          <a:bodyPr lIns="0" tIns="0" rIns="0"/>
          <a:lstStyle>
            <a:lvl1pPr marL="0" indent="0">
              <a:buClr>
                <a:srgbClr val="E03739"/>
              </a:buClr>
              <a:buNone/>
              <a:defRPr sz="1600">
                <a:solidFill>
                  <a:schemeClr val="accent1"/>
                </a:solidFill>
              </a:defRPr>
            </a:lvl1pPr>
            <a:lvl2pPr marL="228600" indent="0">
              <a:buClr>
                <a:srgbClr val="E03739"/>
              </a:buClr>
              <a:buNone/>
              <a:defRPr sz="1600">
                <a:solidFill>
                  <a:srgbClr val="1BA8E1"/>
                </a:solidFill>
              </a:defRPr>
            </a:lvl2pPr>
            <a:lvl3pPr marL="457200" indent="0">
              <a:buClr>
                <a:srgbClr val="E03739"/>
              </a:buClr>
              <a:buNone/>
              <a:defRPr sz="1600">
                <a:solidFill>
                  <a:srgbClr val="1BA8E1"/>
                </a:solidFill>
              </a:defRPr>
            </a:lvl3pPr>
            <a:lvl4pPr marL="685800" indent="0">
              <a:buClr>
                <a:srgbClr val="E03739"/>
              </a:buClr>
              <a:buNone/>
              <a:defRPr sz="1600">
                <a:solidFill>
                  <a:srgbClr val="1BA8E1"/>
                </a:solidFill>
              </a:defRPr>
            </a:lvl4pPr>
            <a:lvl5pPr marL="914400" indent="0">
              <a:buClr>
                <a:srgbClr val="E03739"/>
              </a:buClr>
              <a:buNone/>
              <a:defRPr sz="1600">
                <a:solidFill>
                  <a:srgbClr val="1BA8E1"/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0"/>
            <a:endParaRPr lang="fr-CH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98473" y="3048000"/>
            <a:ext cx="4983165" cy="3616963"/>
          </a:xfrm>
          <a:prstGeom prst="rect">
            <a:avLst/>
          </a:prstGeom>
        </p:spPr>
        <p:txBody>
          <a:bodyPr lIns="0" tIns="0" rIns="0"/>
          <a:lstStyle>
            <a:lvl1pPr>
              <a:buClr>
                <a:schemeClr val="accent1"/>
              </a:buCl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228600" indent="0">
              <a:buClr>
                <a:srgbClr val="E03739"/>
              </a:buClr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 marL="457200" indent="0">
              <a:buClr>
                <a:srgbClr val="E03739"/>
              </a:buClr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 marL="685800" indent="0">
              <a:buClr>
                <a:srgbClr val="E03739"/>
              </a:buClr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4pPr>
            <a:lvl5pPr marL="914400" indent="0">
              <a:buClr>
                <a:srgbClr val="E03739"/>
              </a:buClr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9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7.emf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6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630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3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DSC_0710.JPG">
            <a:extLst>
              <a:ext uri="{FF2B5EF4-FFF2-40B4-BE49-F238E27FC236}">
                <a16:creationId xmlns:a16="http://schemas.microsoft.com/office/drawing/2014/main" id="{E588EBBD-3835-9041-8861-86C7FE176F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46" b="9922"/>
          <a:stretch/>
        </p:blipFill>
        <p:spPr>
          <a:xfrm>
            <a:off x="0" y="0"/>
            <a:ext cx="9398000" cy="6858001"/>
          </a:xfrm>
          <a:prstGeom prst="rect">
            <a:avLst/>
          </a:prstGeom>
        </p:spPr>
      </p:pic>
      <p:pic>
        <p:nvPicPr>
          <p:cNvPr id="3" name="Image 5" descr="Bande_Logo_UNI_PP_right_long.eps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8390"/>
          <a:stretch>
            <a:fillRect/>
          </a:stretch>
        </p:blipFill>
        <p:spPr bwMode="auto">
          <a:xfrm>
            <a:off x="-7612063" y="5707062"/>
            <a:ext cx="1724342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485021"/>
            <a:ext cx="9144000" cy="1350962"/>
          </a:xfrm>
          <a:prstGeom prst="rect">
            <a:avLst/>
          </a:prstGeom>
          <a:solidFill>
            <a:srgbClr val="000000">
              <a:alpha val="29803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>
                    <a:alpha val="29803"/>
                  </a:srgbClr>
                </a:solidFill>
                <a:miter lim="800000"/>
                <a:headEnd/>
                <a:tailEnd/>
              </a14:hiddenLine>
            </a:ext>
          </a:extLst>
        </p:spPr>
        <p:txBody>
          <a:bodyPr lIns="0" tIns="180000" rIns="0" bIns="0" anchor="b" anchorCtr="0"/>
          <a:lstStyle/>
          <a:p>
            <a:endParaRPr lang="fr-FR" dirty="0"/>
          </a:p>
        </p:txBody>
      </p:sp>
      <p:sp>
        <p:nvSpPr>
          <p:cNvPr id="5" name="Line 3"/>
          <p:cNvSpPr>
            <a:spLocks noChangeShapeType="1"/>
          </p:cNvSpPr>
          <p:nvPr userDrawn="1"/>
        </p:nvSpPr>
        <p:spPr bwMode="auto">
          <a:xfrm rot="10800000">
            <a:off x="3711574" y="649110"/>
            <a:ext cx="0" cy="1023057"/>
          </a:xfrm>
          <a:prstGeom prst="line">
            <a:avLst/>
          </a:prstGeom>
          <a:noFill/>
          <a:ln w="63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6"/>
          <p:cNvSpPr>
            <a:spLocks/>
          </p:cNvSpPr>
          <p:nvPr userDrawn="1"/>
        </p:nvSpPr>
        <p:spPr bwMode="auto">
          <a:xfrm>
            <a:off x="0" y="485021"/>
            <a:ext cx="196850" cy="1350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Text Placeholder 22"/>
          <p:cNvSpPr txBox="1">
            <a:spLocks/>
          </p:cNvSpPr>
          <p:nvPr userDrawn="1"/>
        </p:nvSpPr>
        <p:spPr>
          <a:xfrm>
            <a:off x="4219574" y="1171201"/>
            <a:ext cx="5036425" cy="672387"/>
          </a:xfrm>
          <a:prstGeom prst="rect">
            <a:avLst/>
          </a:prstGeom>
        </p:spPr>
        <p:txBody>
          <a:bodyPr vert="horz" lIns="360000" tIns="72000" rIns="0" anchor="t" anchorCtr="0"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  <a:defRPr sz="14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61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4">
            <a:extLst>
              <a:ext uri="{FF2B5EF4-FFF2-40B4-BE49-F238E27FC236}">
                <a16:creationId xmlns:a16="http://schemas.microsoft.com/office/drawing/2014/main" id="{C2625D4D-8E97-1343-B695-412D6B51235C}"/>
              </a:ext>
            </a:extLst>
          </p:cNvPr>
          <p:cNvSpPr txBox="1">
            <a:spLocks/>
          </p:cNvSpPr>
          <p:nvPr/>
        </p:nvSpPr>
        <p:spPr>
          <a:xfrm>
            <a:off x="3865335" y="486834"/>
            <a:ext cx="5087279" cy="1354666"/>
          </a:xfrm>
          <a:prstGeom prst="rect">
            <a:avLst/>
          </a:prstGeom>
        </p:spPr>
        <p:txBody>
          <a:bodyPr vert="horz" anchor="ctr"/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FF140B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S</a:t>
            </a:r>
            <a:r>
              <a:rPr kumimoji="0" lang="fr-BE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é</a:t>
            </a:r>
            <a:r>
              <a:rPr kumimoji="0" lang="en-US" sz="22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bastien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en-US" sz="22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Landtsheer</a:t>
            </a:r>
            <a:endParaRPr kumimoji="0" lang="fr-FR" sz="2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</a:endParaRP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BBF0150-0F41-9641-9D5A-9134A61309DF}"/>
              </a:ext>
            </a:extLst>
          </p:cNvPr>
          <p:cNvSpPr txBox="1">
            <a:spLocks/>
          </p:cNvSpPr>
          <p:nvPr/>
        </p:nvSpPr>
        <p:spPr>
          <a:xfrm>
            <a:off x="191385" y="486834"/>
            <a:ext cx="3520190" cy="1354666"/>
          </a:xfrm>
          <a:prstGeom prst="rect">
            <a:avLst/>
          </a:prstGeom>
        </p:spPr>
        <p:txBody>
          <a:bodyPr vert="horz" wrap="square" lIns="0" tIns="0" rIns="0" bIns="0" anchor="ctr" anchorCtr="0"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  <a:defRPr sz="2000" kern="1200">
                <a:solidFill>
                  <a:schemeClr val="bg1"/>
                </a:solidFill>
                <a:latin typeface="Gill Sans"/>
                <a:ea typeface="+mn-ea"/>
                <a:cs typeface="Gill San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  <a:buClr>
                <a:srgbClr val="FF140B"/>
              </a:buClr>
              <a:buSzPct val="7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sym typeface="Gill Sans" charset="0"/>
              </a:rPr>
              <a:t>University of Luxembourg</a:t>
            </a:r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19A887B4-20C7-4D4C-8740-DF8B72221B0D}"/>
              </a:ext>
            </a:extLst>
          </p:cNvPr>
          <p:cNvSpPr txBox="1">
            <a:spLocks/>
          </p:cNvSpPr>
          <p:nvPr/>
        </p:nvSpPr>
        <p:spPr>
          <a:xfrm>
            <a:off x="0" y="1171201"/>
            <a:ext cx="3711575" cy="672387"/>
          </a:xfrm>
          <a:prstGeom prst="rect">
            <a:avLst/>
          </a:prstGeom>
        </p:spPr>
        <p:txBody>
          <a:bodyPr vert="horz" lIns="360000" tIns="72000" rIns="36000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400" b="0" i="0" kern="1200">
                <a:solidFill>
                  <a:schemeClr val="bg1"/>
                </a:solidFill>
                <a:latin typeface="Gill Sans Light"/>
                <a:ea typeface="+mn-ea"/>
                <a:cs typeface="Gill Sans Light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ext Placeholder 22">
            <a:extLst>
              <a:ext uri="{FF2B5EF4-FFF2-40B4-BE49-F238E27FC236}">
                <a16:creationId xmlns:a16="http://schemas.microsoft.com/office/drawing/2014/main" id="{2B6721E4-480F-4A43-87D0-D93EF9DC2A76}"/>
              </a:ext>
            </a:extLst>
          </p:cNvPr>
          <p:cNvSpPr txBox="1">
            <a:spLocks/>
          </p:cNvSpPr>
          <p:nvPr/>
        </p:nvSpPr>
        <p:spPr>
          <a:xfrm>
            <a:off x="191386" y="1393517"/>
            <a:ext cx="3520190" cy="324588"/>
          </a:xfrm>
          <a:prstGeom prst="rect">
            <a:avLst/>
          </a:prstGeom>
        </p:spPr>
        <p:txBody>
          <a:bodyPr vert="horz" wrap="square" lIns="0" tIns="0" rIns="0" bIns="0" anchor="ctr" anchorCtr="0"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Tx/>
              <a:buNone/>
              <a:defRPr sz="2000" kern="1200">
                <a:solidFill>
                  <a:schemeClr val="bg1"/>
                </a:solidFill>
                <a:latin typeface="Gill Sans"/>
                <a:ea typeface="+mn-ea"/>
                <a:cs typeface="Gill San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</a:t>
            </a:r>
            <a:endParaRPr kumimoji="0" lang="en-US" sz="133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5603B-777C-410B-A31B-70A9AFD5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44" y="6076950"/>
            <a:ext cx="3533775" cy="78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7224E-D90D-49EC-AB63-6BA69FD194AE}"/>
              </a:ext>
            </a:extLst>
          </p:cNvPr>
          <p:cNvSpPr txBox="1"/>
          <p:nvPr/>
        </p:nvSpPr>
        <p:spPr>
          <a:xfrm>
            <a:off x="1383057" y="6065814"/>
            <a:ext cx="1930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 Biology Group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993A0-96F5-4A69-AC13-86799925A69C}"/>
              </a:ext>
            </a:extLst>
          </p:cNvPr>
          <p:cNvSpPr txBox="1"/>
          <p:nvPr/>
        </p:nvSpPr>
        <p:spPr>
          <a:xfrm>
            <a:off x="191385" y="4506433"/>
            <a:ext cx="2778058" cy="877163"/>
          </a:xfrm>
          <a:prstGeom prst="rect">
            <a:avLst/>
          </a:prstGeom>
          <a:solidFill>
            <a:schemeClr val="accent6">
              <a:lumMod val="1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rtlCol="0">
            <a:spAutoFit/>
          </a:bodyPr>
          <a:lstStyle/>
          <a:p>
            <a:r>
              <a:rPr lang="en-GB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October 2022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2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ICSB, Berlin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2C45F-8624-4C5E-B892-7FFEAF1CF478}"/>
              </a:ext>
            </a:extLst>
          </p:cNvPr>
          <p:cNvSpPr/>
          <p:nvPr/>
        </p:nvSpPr>
        <p:spPr>
          <a:xfrm>
            <a:off x="0" y="484746"/>
            <a:ext cx="190848" cy="1344054"/>
          </a:xfrm>
          <a:prstGeom prst="rect">
            <a:avLst/>
          </a:prstGeom>
          <a:solidFill>
            <a:srgbClr val="0FA5B0"/>
          </a:solidFill>
          <a:ln>
            <a:solidFill>
              <a:srgbClr val="0FA5B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DC6AD-B42F-42E9-8193-FA4D65E6B581}"/>
              </a:ext>
            </a:extLst>
          </p:cNvPr>
          <p:cNvSpPr txBox="1"/>
          <p:nvPr/>
        </p:nvSpPr>
        <p:spPr>
          <a:xfrm>
            <a:off x="367645" y="2351567"/>
            <a:ext cx="8163613" cy="1338828"/>
          </a:xfrm>
          <a:prstGeom prst="rect">
            <a:avLst/>
          </a:prstGeom>
          <a:solidFill>
            <a:schemeClr val="accent6">
              <a:lumMod val="25000"/>
              <a:alpha val="62000"/>
            </a:schemeClr>
          </a:solidFill>
        </p:spPr>
        <p:txBody>
          <a:bodyPr vert="horz" wrap="square" lIns="0" tIns="0" rIns="0" rtlCol="0">
            <a:spAutoFit/>
          </a:bodyPr>
          <a:lstStyle/>
          <a:p>
            <a:pPr algn="ctr"/>
            <a:r>
              <a:rPr lang="en-US" sz="2800" b="1" dirty="0"/>
              <a:t>Model </a:t>
            </a:r>
            <a:r>
              <a:rPr lang="en-US" sz="2800" b="1" dirty="0" err="1"/>
              <a:t>Ensembling</a:t>
            </a:r>
            <a:r>
              <a:rPr lang="en-US" sz="2800" b="1" dirty="0"/>
              <a:t> as a Tool to Form Interpretable Multi-</a:t>
            </a:r>
            <a:r>
              <a:rPr lang="en-US" sz="2800" b="1" dirty="0" err="1"/>
              <a:t>Omic</a:t>
            </a:r>
            <a:r>
              <a:rPr lang="en-US" sz="2800" b="1" dirty="0"/>
              <a:t> Predictors of Cancer </a:t>
            </a:r>
            <a:r>
              <a:rPr lang="en-US" sz="2800" b="1" dirty="0" err="1"/>
              <a:t>Pharmacosensitivity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6861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Validation procedure: nested cross-validation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C69D1D-C181-4DB2-AF42-232E56FFDC96}"/>
              </a:ext>
            </a:extLst>
          </p:cNvPr>
          <p:cNvGrpSpPr/>
          <p:nvPr/>
        </p:nvGrpSpPr>
        <p:grpSpPr>
          <a:xfrm>
            <a:off x="3221" y="1514474"/>
            <a:ext cx="9008447" cy="5377641"/>
            <a:chOff x="3221" y="514742"/>
            <a:chExt cx="11886700" cy="63798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F08516-AC83-4FB1-A6C4-B17DA314E4BE}"/>
                </a:ext>
              </a:extLst>
            </p:cNvPr>
            <p:cNvSpPr/>
            <p:nvPr/>
          </p:nvSpPr>
          <p:spPr>
            <a:xfrm>
              <a:off x="6103480" y="765888"/>
              <a:ext cx="576400" cy="1543050"/>
            </a:xfrm>
            <a:prstGeom prst="rect">
              <a:avLst/>
            </a:prstGeom>
            <a:solidFill>
              <a:srgbClr val="F47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10003-496F-4480-A3A4-50F3B37C100D}"/>
                </a:ext>
              </a:extLst>
            </p:cNvPr>
            <p:cNvSpPr/>
            <p:nvPr/>
          </p:nvSpPr>
          <p:spPr>
            <a:xfrm>
              <a:off x="587244" y="767442"/>
              <a:ext cx="1224643" cy="1543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7303BF-3D7D-478C-B87F-BCCB5277CAB9}"/>
                </a:ext>
              </a:extLst>
            </p:cNvPr>
            <p:cNvSpPr/>
            <p:nvPr/>
          </p:nvSpPr>
          <p:spPr>
            <a:xfrm>
              <a:off x="1811887" y="767442"/>
              <a:ext cx="1069521" cy="15430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478DCC-D819-4D7D-B70B-D17B02B0BABC}"/>
                </a:ext>
              </a:extLst>
            </p:cNvPr>
            <p:cNvSpPr/>
            <p:nvPr/>
          </p:nvSpPr>
          <p:spPr>
            <a:xfrm>
              <a:off x="2881409" y="767442"/>
              <a:ext cx="628650" cy="15430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6ABF61-DDD4-4E17-826A-9477C78B09A0}"/>
                </a:ext>
              </a:extLst>
            </p:cNvPr>
            <p:cNvSpPr/>
            <p:nvPr/>
          </p:nvSpPr>
          <p:spPr>
            <a:xfrm>
              <a:off x="3510058" y="767442"/>
              <a:ext cx="855343" cy="15430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A0D8FA-7E60-4EF8-A7E2-B9C879E2BAB8}"/>
                </a:ext>
              </a:extLst>
            </p:cNvPr>
            <p:cNvSpPr txBox="1"/>
            <p:nvPr/>
          </p:nvSpPr>
          <p:spPr>
            <a:xfrm rot="16200000">
              <a:off x="-61525" y="1386673"/>
              <a:ext cx="1069521" cy="30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N samples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8AAFAD-6B5D-4343-BDF5-189A593F2561}"/>
                </a:ext>
              </a:extLst>
            </p:cNvPr>
            <p:cNvSpPr txBox="1"/>
            <p:nvPr/>
          </p:nvSpPr>
          <p:spPr>
            <a:xfrm>
              <a:off x="628065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transcriptomics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DAFC3-DC6F-44A8-A69C-F48CA1A46FAF}"/>
                </a:ext>
              </a:extLst>
            </p:cNvPr>
            <p:cNvSpPr txBox="1"/>
            <p:nvPr/>
          </p:nvSpPr>
          <p:spPr>
            <a:xfrm>
              <a:off x="1709834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genomics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2A77D1-5518-493C-8EF2-63088CFC58B5}"/>
                </a:ext>
              </a:extLst>
            </p:cNvPr>
            <p:cNvSpPr txBox="1"/>
            <p:nvPr/>
          </p:nvSpPr>
          <p:spPr>
            <a:xfrm>
              <a:off x="2595658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typing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C80AD-A5C7-4769-8C10-27A2AB7AE0CC}"/>
                </a:ext>
              </a:extLst>
            </p:cNvPr>
            <p:cNvSpPr txBox="1"/>
            <p:nvPr/>
          </p:nvSpPr>
          <p:spPr>
            <a:xfrm>
              <a:off x="3321239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pathways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D727F7-A4A7-490D-BE44-B479F16C17A0}"/>
                </a:ext>
              </a:extLst>
            </p:cNvPr>
            <p:cNvSpPr/>
            <p:nvPr/>
          </p:nvSpPr>
          <p:spPr>
            <a:xfrm>
              <a:off x="4354813" y="767441"/>
              <a:ext cx="680193" cy="1543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D24AB-7470-4F10-B3EA-776FA595007F}"/>
                </a:ext>
              </a:extLst>
            </p:cNvPr>
            <p:cNvSpPr txBox="1"/>
            <p:nvPr/>
          </p:nvSpPr>
          <p:spPr>
            <a:xfrm>
              <a:off x="4101374" y="514926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proteomics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D80991-7CF1-4F95-A72D-9F3A2D53E5DA}"/>
                </a:ext>
              </a:extLst>
            </p:cNvPr>
            <p:cNvSpPr/>
            <p:nvPr/>
          </p:nvSpPr>
          <p:spPr>
            <a:xfrm>
              <a:off x="5033960" y="767441"/>
              <a:ext cx="1069520" cy="1543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314CE-458D-4F87-972F-0E5EB64CE776}"/>
                </a:ext>
              </a:extLst>
            </p:cNvPr>
            <p:cNvSpPr txBox="1"/>
            <p:nvPr/>
          </p:nvSpPr>
          <p:spPr>
            <a:xfrm>
              <a:off x="4968645" y="51629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metabolomics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60DFDF-037A-456E-AA06-AC4D0B4E9452}"/>
                </a:ext>
              </a:extLst>
            </p:cNvPr>
            <p:cNvCxnSpPr>
              <a:cxnSpLocks/>
            </p:cNvCxnSpPr>
            <p:nvPr/>
          </p:nvCxnSpPr>
          <p:spPr>
            <a:xfrm>
              <a:off x="587244" y="971550"/>
              <a:ext cx="6131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8B1A157-7ECF-4C8E-A2B8-B64FA647D1F4}"/>
                </a:ext>
              </a:extLst>
            </p:cNvPr>
            <p:cNvSpPr/>
            <p:nvPr/>
          </p:nvSpPr>
          <p:spPr>
            <a:xfrm>
              <a:off x="7069685" y="1514474"/>
              <a:ext cx="302081" cy="1796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28D3E11-31ED-4C7E-B7FE-2A38EAFE1795}"/>
                </a:ext>
              </a:extLst>
            </p:cNvPr>
            <p:cNvSpPr/>
            <p:nvPr/>
          </p:nvSpPr>
          <p:spPr>
            <a:xfrm>
              <a:off x="6759441" y="971551"/>
              <a:ext cx="220439" cy="1338940"/>
            </a:xfrm>
            <a:prstGeom prst="rightBrace">
              <a:avLst>
                <a:gd name="adj1" fmla="val 59533"/>
                <a:gd name="adj2" fmla="val 4708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4C4D9E-E943-405C-B07B-A57ED2B8B8B1}"/>
                </a:ext>
              </a:extLst>
            </p:cNvPr>
            <p:cNvSpPr txBox="1"/>
            <p:nvPr/>
          </p:nvSpPr>
          <p:spPr>
            <a:xfrm>
              <a:off x="7666111" y="1465782"/>
              <a:ext cx="1303322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Current dataset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B2565A6-80C1-493B-A0AB-015B39879552}"/>
                </a:ext>
              </a:extLst>
            </p:cNvPr>
            <p:cNvSpPr/>
            <p:nvPr/>
          </p:nvSpPr>
          <p:spPr>
            <a:xfrm>
              <a:off x="6783934" y="775605"/>
              <a:ext cx="4216921" cy="1796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Arrow: Curved Left 24">
              <a:extLst>
                <a:ext uri="{FF2B5EF4-FFF2-40B4-BE49-F238E27FC236}">
                  <a16:creationId xmlns:a16="http://schemas.microsoft.com/office/drawing/2014/main" id="{C3B4D7BA-7B89-42B7-B455-F74FEBBAFA59}"/>
                </a:ext>
              </a:extLst>
            </p:cNvPr>
            <p:cNvSpPr/>
            <p:nvPr/>
          </p:nvSpPr>
          <p:spPr>
            <a:xfrm>
              <a:off x="11019105" y="794480"/>
              <a:ext cx="530678" cy="5175567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0C0906-5C99-44BC-BA7A-5CE5D4BD9281}"/>
                </a:ext>
              </a:extLst>
            </p:cNvPr>
            <p:cNvSpPr txBox="1"/>
            <p:nvPr/>
          </p:nvSpPr>
          <p:spPr>
            <a:xfrm>
              <a:off x="10069242" y="1538966"/>
              <a:ext cx="1820679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1) 10% Validation set is excluded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EF1C30-A905-4227-90F2-9A14531FBE96}"/>
                </a:ext>
              </a:extLst>
            </p:cNvPr>
            <p:cNvSpPr txBox="1"/>
            <p:nvPr/>
          </p:nvSpPr>
          <p:spPr>
            <a:xfrm>
              <a:off x="6021539" y="514742"/>
              <a:ext cx="958341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miRNomics</a:t>
              </a:r>
              <a:endParaRPr lang="en-US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7B532A-AA9F-4217-AE09-55717C8D3429}"/>
                </a:ext>
              </a:extLst>
            </p:cNvPr>
            <p:cNvSpPr/>
            <p:nvPr/>
          </p:nvSpPr>
          <p:spPr>
            <a:xfrm>
              <a:off x="9127538" y="1742782"/>
              <a:ext cx="170823" cy="524473"/>
            </a:xfrm>
            <a:prstGeom prst="rect">
              <a:avLst/>
            </a:prstGeom>
            <a:solidFill>
              <a:srgbClr val="F47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D72AF3-1CA2-44AF-911F-2DE168536CAD}"/>
                </a:ext>
              </a:extLst>
            </p:cNvPr>
            <p:cNvSpPr/>
            <p:nvPr/>
          </p:nvSpPr>
          <p:spPr>
            <a:xfrm>
              <a:off x="7504356" y="1742781"/>
              <a:ext cx="362938" cy="524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C136E2-AE31-4E89-A0EC-01A7C9F4E6CA}"/>
                </a:ext>
              </a:extLst>
            </p:cNvPr>
            <p:cNvSpPr/>
            <p:nvPr/>
          </p:nvSpPr>
          <p:spPr>
            <a:xfrm>
              <a:off x="7861775" y="1744336"/>
              <a:ext cx="316965" cy="5244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A12249-7ADC-4029-B1DE-8EE47D129FE7}"/>
                </a:ext>
              </a:extLst>
            </p:cNvPr>
            <p:cNvSpPr/>
            <p:nvPr/>
          </p:nvSpPr>
          <p:spPr>
            <a:xfrm>
              <a:off x="8174832" y="1744336"/>
              <a:ext cx="186308" cy="5244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3118E0-8DBD-466E-8D0C-35AE6CA2AAB1}"/>
                </a:ext>
              </a:extLst>
            </p:cNvPr>
            <p:cNvSpPr/>
            <p:nvPr/>
          </p:nvSpPr>
          <p:spPr>
            <a:xfrm>
              <a:off x="8362908" y="1744336"/>
              <a:ext cx="253491" cy="5244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09EEC1-9705-4DFE-B05A-2B897715FE6B}"/>
                </a:ext>
              </a:extLst>
            </p:cNvPr>
            <p:cNvSpPr/>
            <p:nvPr/>
          </p:nvSpPr>
          <p:spPr>
            <a:xfrm>
              <a:off x="8617466" y="1744335"/>
              <a:ext cx="201583" cy="524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9058BA-C6BC-4EC0-9A53-24BF723368C6}"/>
                </a:ext>
              </a:extLst>
            </p:cNvPr>
            <p:cNvSpPr/>
            <p:nvPr/>
          </p:nvSpPr>
          <p:spPr>
            <a:xfrm>
              <a:off x="8814472" y="1744335"/>
              <a:ext cx="316965" cy="524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Arrow: Curved Left 34">
              <a:extLst>
                <a:ext uri="{FF2B5EF4-FFF2-40B4-BE49-F238E27FC236}">
                  <a16:creationId xmlns:a16="http://schemas.microsoft.com/office/drawing/2014/main" id="{5019E780-4C2C-47F8-A07D-AE70965DA8D0}"/>
                </a:ext>
              </a:extLst>
            </p:cNvPr>
            <p:cNvSpPr/>
            <p:nvPr/>
          </p:nvSpPr>
          <p:spPr>
            <a:xfrm>
              <a:off x="9310291" y="1912009"/>
              <a:ext cx="530678" cy="32086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9822A-246B-40A3-BE2B-7CEB6C0075FB}"/>
                </a:ext>
              </a:extLst>
            </p:cNvPr>
            <p:cNvSpPr txBox="1"/>
            <p:nvPr/>
          </p:nvSpPr>
          <p:spPr>
            <a:xfrm>
              <a:off x="8737304" y="3524513"/>
              <a:ext cx="1820679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2) 10% test set is excluded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D60FB3-0A6E-45E5-BD1E-5F30AFE1792F}"/>
                </a:ext>
              </a:extLst>
            </p:cNvPr>
            <p:cNvSpPr/>
            <p:nvPr/>
          </p:nvSpPr>
          <p:spPr>
            <a:xfrm>
              <a:off x="800482" y="3900262"/>
              <a:ext cx="2255030" cy="1543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794DE3-4595-4E54-8FB5-2125FD88F049}"/>
                </a:ext>
              </a:extLst>
            </p:cNvPr>
            <p:cNvSpPr txBox="1"/>
            <p:nvPr/>
          </p:nvSpPr>
          <p:spPr>
            <a:xfrm rot="16200000">
              <a:off x="1156715" y="1971855"/>
              <a:ext cx="1504655" cy="2233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transcriptomics – model 1</a:t>
              </a:r>
            </a:p>
            <a:p>
              <a:r>
                <a:rPr lang="en-US" sz="800" dirty="0"/>
                <a:t>transcriptomics – model 2</a:t>
              </a:r>
            </a:p>
            <a:p>
              <a:r>
                <a:rPr lang="en-US" sz="800" dirty="0"/>
                <a:t>transcriptomics – model 3</a:t>
              </a:r>
            </a:p>
            <a:p>
              <a:r>
                <a:rPr lang="en-US" sz="800" dirty="0"/>
                <a:t>genomics – model 1</a:t>
              </a:r>
            </a:p>
            <a:p>
              <a:r>
                <a:rPr lang="en-US" sz="800" dirty="0"/>
                <a:t>genomics – model 2</a:t>
              </a:r>
            </a:p>
            <a:p>
              <a:r>
                <a:rPr lang="en-US" sz="800" dirty="0"/>
                <a:t>genomics – model 3</a:t>
              </a:r>
            </a:p>
            <a:p>
              <a:r>
                <a:rPr lang="en-US" sz="800" dirty="0"/>
                <a:t>typing – model 1</a:t>
              </a:r>
            </a:p>
            <a:p>
              <a:r>
                <a:rPr lang="en-US" sz="800" dirty="0"/>
                <a:t>typing – model 2</a:t>
              </a:r>
            </a:p>
            <a:p>
              <a:r>
                <a:rPr lang="en-US" sz="800" dirty="0"/>
                <a:t>typing – model 3</a:t>
              </a:r>
            </a:p>
            <a:p>
              <a:r>
                <a:rPr lang="en-US" sz="800" dirty="0"/>
                <a:t>pathways – model 1</a:t>
              </a:r>
            </a:p>
            <a:p>
              <a:r>
                <a:rPr lang="en-US" sz="800" dirty="0"/>
                <a:t>pathways – model 2</a:t>
              </a:r>
            </a:p>
            <a:p>
              <a:r>
                <a:rPr lang="en-US" sz="800" dirty="0"/>
                <a:t>pathways – model 3</a:t>
              </a:r>
            </a:p>
            <a:p>
              <a:r>
                <a:rPr lang="en-US" sz="800" dirty="0"/>
                <a:t>… 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7CB9B438-7170-476A-9D9D-CF47ADF61F90}"/>
                </a:ext>
              </a:extLst>
            </p:cNvPr>
            <p:cNvSpPr/>
            <p:nvPr/>
          </p:nvSpPr>
          <p:spPr>
            <a:xfrm rot="8489234">
              <a:off x="5858357" y="3272268"/>
              <a:ext cx="3342340" cy="1994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7B2F77FA-A504-45D0-A136-D29B4C89F36D}"/>
                </a:ext>
              </a:extLst>
            </p:cNvPr>
            <p:cNvSpPr/>
            <p:nvPr/>
          </p:nvSpPr>
          <p:spPr>
            <a:xfrm rot="8489234">
              <a:off x="5540700" y="3170661"/>
              <a:ext cx="3342340" cy="1994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2318F76-20EB-474E-8886-6E4777B0DD56}"/>
                </a:ext>
              </a:extLst>
            </p:cNvPr>
            <p:cNvSpPr/>
            <p:nvPr/>
          </p:nvSpPr>
          <p:spPr>
            <a:xfrm rot="8489234">
              <a:off x="5610275" y="2971353"/>
              <a:ext cx="2795880" cy="22117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82D7EBB-6863-4BFD-B2DB-997C711D29AB}"/>
                </a:ext>
              </a:extLst>
            </p:cNvPr>
            <p:cNvSpPr/>
            <p:nvPr/>
          </p:nvSpPr>
          <p:spPr>
            <a:xfrm>
              <a:off x="6564669" y="3156423"/>
              <a:ext cx="824218" cy="517507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CCEADB-6DF4-4474-A078-FA051BF0F952}"/>
                </a:ext>
              </a:extLst>
            </p:cNvPr>
            <p:cNvSpPr/>
            <p:nvPr/>
          </p:nvSpPr>
          <p:spPr>
            <a:xfrm>
              <a:off x="6783934" y="2564958"/>
              <a:ext cx="820548" cy="48985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61969F-1E61-4723-98DC-7F9A70A41BBE}"/>
                </a:ext>
              </a:extLst>
            </p:cNvPr>
            <p:cNvSpPr/>
            <p:nvPr/>
          </p:nvSpPr>
          <p:spPr>
            <a:xfrm>
              <a:off x="7346929" y="2986802"/>
              <a:ext cx="831810" cy="536441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A3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3C9214E-41E6-483C-83F9-B0533DA2F417}"/>
                </a:ext>
              </a:extLst>
            </p:cNvPr>
            <p:cNvSpPr/>
            <p:nvPr/>
          </p:nvSpPr>
          <p:spPr>
            <a:xfrm rot="10800000">
              <a:off x="3055511" y="4877335"/>
              <a:ext cx="6254780" cy="243304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C7E3E08-9658-4D0B-9E1D-AE9F0FE8B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68" t="31865" r="28547" b="24351"/>
            <a:stretch/>
          </p:blipFill>
          <p:spPr>
            <a:xfrm>
              <a:off x="815108" y="3938762"/>
              <a:ext cx="2215667" cy="1470635"/>
            </a:xfrm>
            <a:prstGeom prst="rect">
              <a:avLst/>
            </a:prstGeom>
          </p:spPr>
        </p:pic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4431BF9-87DC-45E2-B9ED-8799C77AEC55}"/>
                </a:ext>
              </a:extLst>
            </p:cNvPr>
            <p:cNvSpPr/>
            <p:nvPr/>
          </p:nvSpPr>
          <p:spPr>
            <a:xfrm rot="5400000">
              <a:off x="1240683" y="5645126"/>
              <a:ext cx="638852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EC01E08E-4B18-479A-85E7-34ECE23441DA}"/>
                </a:ext>
              </a:extLst>
            </p:cNvPr>
            <p:cNvSpPr/>
            <p:nvPr/>
          </p:nvSpPr>
          <p:spPr>
            <a:xfrm>
              <a:off x="1565727" y="5897692"/>
              <a:ext cx="5253530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68F412-2CC0-4BB8-806F-DA100B1BBB0B}"/>
                </a:ext>
              </a:extLst>
            </p:cNvPr>
            <p:cNvSpPr/>
            <p:nvPr/>
          </p:nvSpPr>
          <p:spPr>
            <a:xfrm>
              <a:off x="4968645" y="6034917"/>
              <a:ext cx="852756" cy="529664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F10652-5B2B-4689-AB6C-382113D8BFDD}"/>
                </a:ext>
              </a:extLst>
            </p:cNvPr>
            <p:cNvSpPr/>
            <p:nvPr/>
          </p:nvSpPr>
          <p:spPr>
            <a:xfrm>
              <a:off x="5138333" y="5471145"/>
              <a:ext cx="809233" cy="511187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11A3A1-1AB6-4F3E-AE47-874E78465FE3}"/>
                </a:ext>
              </a:extLst>
            </p:cNvPr>
            <p:cNvSpPr/>
            <p:nvPr/>
          </p:nvSpPr>
          <p:spPr>
            <a:xfrm>
              <a:off x="5779444" y="5837647"/>
              <a:ext cx="839393" cy="529664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61C491-5DBE-4DB9-9FEB-BE2E4DB95578}"/>
                </a:ext>
              </a:extLst>
            </p:cNvPr>
            <p:cNvSpPr txBox="1"/>
            <p:nvPr/>
          </p:nvSpPr>
          <p:spPr>
            <a:xfrm>
              <a:off x="2562292" y="5599014"/>
              <a:ext cx="2406353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4) Each 2</a:t>
              </a:r>
              <a:r>
                <a:rPr lang="en-US" sz="1100" baseline="30000" dirty="0"/>
                <a:t>nd</a:t>
              </a:r>
              <a:r>
                <a:rPr lang="en-US" sz="1100" dirty="0"/>
                <a:t>-level model tries to predict the validation set</a:t>
              </a:r>
            </a:p>
          </p:txBody>
        </p:sp>
        <p:sp>
          <p:nvSpPr>
            <p:cNvPr id="53" name="Arrow: Curved Left 52">
              <a:extLst>
                <a:ext uri="{FF2B5EF4-FFF2-40B4-BE49-F238E27FC236}">
                  <a16:creationId xmlns:a16="http://schemas.microsoft.com/office/drawing/2014/main" id="{55F96157-5D2A-4681-8536-E77C241DFD54}"/>
                </a:ext>
              </a:extLst>
            </p:cNvPr>
            <p:cNvSpPr/>
            <p:nvPr/>
          </p:nvSpPr>
          <p:spPr>
            <a:xfrm rot="15121808">
              <a:off x="4836831" y="404303"/>
              <a:ext cx="642869" cy="4664673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C96450-4673-4070-93BF-74465019AE32}"/>
                </a:ext>
              </a:extLst>
            </p:cNvPr>
            <p:cNvSpPr txBox="1"/>
            <p:nvPr/>
          </p:nvSpPr>
          <p:spPr>
            <a:xfrm>
              <a:off x="4205119" y="2521787"/>
              <a:ext cx="933214" cy="273850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Repeat 10x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833DFA-7AA1-4038-A693-80501F31A033}"/>
                </a:ext>
              </a:extLst>
            </p:cNvPr>
            <p:cNvSpPr txBox="1"/>
            <p:nvPr/>
          </p:nvSpPr>
          <p:spPr>
            <a:xfrm>
              <a:off x="3097975" y="3900262"/>
              <a:ext cx="2828951" cy="71201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3) each 1</a:t>
              </a:r>
              <a:r>
                <a:rPr lang="en-US" sz="1100" baseline="30000" dirty="0"/>
                <a:t>st</a:t>
              </a:r>
              <a:r>
                <a:rPr lang="en-US" sz="1100" dirty="0"/>
                <a:t>-level model forms a prediction for the excluded test set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480DBD-41C2-4114-97E9-C90EAE548F16}"/>
                </a:ext>
              </a:extLst>
            </p:cNvPr>
            <p:cNvGrpSpPr/>
            <p:nvPr/>
          </p:nvGrpSpPr>
          <p:grpSpPr>
            <a:xfrm>
              <a:off x="9080683" y="5138797"/>
              <a:ext cx="2161291" cy="1755760"/>
              <a:chOff x="8823406" y="5075076"/>
              <a:chExt cx="2161291" cy="1755760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FCB8B87-ED48-47BF-8ABC-74DA9FBEB6A3}"/>
                  </a:ext>
                </a:extLst>
              </p:cNvPr>
              <p:cNvCxnSpPr/>
              <p:nvPr/>
            </p:nvCxnSpPr>
            <p:spPr>
              <a:xfrm flipV="1">
                <a:off x="9129828" y="5236190"/>
                <a:ext cx="0" cy="1375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FAFA37E-E47B-4280-A53E-C24E0E4A7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247" y="6600545"/>
                <a:ext cx="156771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0EFD0E-E1AF-4A35-BC1E-44B8D0C9CE2C}"/>
                  </a:ext>
                </a:extLst>
              </p:cNvPr>
              <p:cNvSpPr txBox="1"/>
              <p:nvPr/>
            </p:nvSpPr>
            <p:spPr>
              <a:xfrm>
                <a:off x="10592967" y="6556986"/>
                <a:ext cx="391730" cy="27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09278D-597A-4311-9760-F5DD91E94274}"/>
                  </a:ext>
                </a:extLst>
              </p:cNvPr>
              <p:cNvSpPr txBox="1"/>
              <p:nvPr/>
            </p:nvSpPr>
            <p:spPr>
              <a:xfrm>
                <a:off x="8823406" y="5075076"/>
                <a:ext cx="395960" cy="27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TP</a:t>
                </a: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B9695B3-85E1-42CF-AEB1-BCB02B8E1895}"/>
                  </a:ext>
                </a:extLst>
              </p:cNvPr>
              <p:cNvSpPr/>
              <p:nvPr/>
            </p:nvSpPr>
            <p:spPr>
              <a:xfrm>
                <a:off x="9129828" y="5296843"/>
                <a:ext cx="1428400" cy="1297385"/>
              </a:xfrm>
              <a:custGeom>
                <a:avLst/>
                <a:gdLst>
                  <a:gd name="connsiteX0" fmla="*/ 0 w 2204357"/>
                  <a:gd name="connsiteY0" fmla="*/ 2098221 h 2098221"/>
                  <a:gd name="connsiteX1" fmla="*/ 65314 w 2204357"/>
                  <a:gd name="connsiteY1" fmla="*/ 1085850 h 2098221"/>
                  <a:gd name="connsiteX2" fmla="*/ 318407 w 2204357"/>
                  <a:gd name="connsiteY2" fmla="*/ 489857 h 2098221"/>
                  <a:gd name="connsiteX3" fmla="*/ 840921 w 2204357"/>
                  <a:gd name="connsiteY3" fmla="*/ 122464 h 2098221"/>
                  <a:gd name="connsiteX4" fmla="*/ 2204357 w 2204357"/>
                  <a:gd name="connsiteY4" fmla="*/ 0 h 209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357" h="2098221">
                    <a:moveTo>
                      <a:pt x="0" y="2098221"/>
                    </a:moveTo>
                    <a:cubicBezTo>
                      <a:pt x="6123" y="1726066"/>
                      <a:pt x="12246" y="1353911"/>
                      <a:pt x="65314" y="1085850"/>
                    </a:cubicBezTo>
                    <a:cubicBezTo>
                      <a:pt x="118382" y="817789"/>
                      <a:pt x="189139" y="650421"/>
                      <a:pt x="318407" y="489857"/>
                    </a:cubicBezTo>
                    <a:cubicBezTo>
                      <a:pt x="447675" y="329293"/>
                      <a:pt x="526596" y="204107"/>
                      <a:pt x="840921" y="122464"/>
                    </a:cubicBezTo>
                    <a:cubicBezTo>
                      <a:pt x="1155246" y="40821"/>
                      <a:pt x="1679801" y="20410"/>
                      <a:pt x="220435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3F114CF-8883-4010-8212-F8A874744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7859" y="5296843"/>
                <a:ext cx="1529101" cy="13037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3078DD5-4B21-4014-9D79-35F13C196C0D}"/>
                  </a:ext>
                </a:extLst>
              </p:cNvPr>
              <p:cNvSpPr/>
              <p:nvPr/>
            </p:nvSpPr>
            <p:spPr>
              <a:xfrm>
                <a:off x="9134375" y="5281863"/>
                <a:ext cx="1530417" cy="1301817"/>
              </a:xfrm>
              <a:custGeom>
                <a:avLst/>
                <a:gdLst>
                  <a:gd name="connsiteX0" fmla="*/ 0 w 1530417"/>
                  <a:gd name="connsiteY0" fmla="*/ 1301817 h 1301817"/>
                  <a:gd name="connsiteX1" fmla="*/ 57751 w 1530417"/>
                  <a:gd name="connsiteY1" fmla="*/ 916806 h 1301817"/>
                  <a:gd name="connsiteX2" fmla="*/ 192505 w 1530417"/>
                  <a:gd name="connsiteY2" fmla="*/ 676175 h 1301817"/>
                  <a:gd name="connsiteX3" fmla="*/ 279132 w 1530417"/>
                  <a:gd name="connsiteY3" fmla="*/ 320040 h 1301817"/>
                  <a:gd name="connsiteX4" fmla="*/ 625642 w 1530417"/>
                  <a:gd name="connsiteY4" fmla="*/ 117910 h 1301817"/>
                  <a:gd name="connsiteX5" fmla="*/ 904774 w 1530417"/>
                  <a:gd name="connsiteY5" fmla="*/ 12032 h 1301817"/>
                  <a:gd name="connsiteX6" fmla="*/ 1530417 w 1530417"/>
                  <a:gd name="connsiteY6" fmla="*/ 2406 h 1301817"/>
                  <a:gd name="connsiteX7" fmla="*/ 1530417 w 1530417"/>
                  <a:gd name="connsiteY7" fmla="*/ 2406 h 130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0417" h="1301817">
                    <a:moveTo>
                      <a:pt x="0" y="1301817"/>
                    </a:moveTo>
                    <a:cubicBezTo>
                      <a:pt x="12833" y="1161448"/>
                      <a:pt x="25667" y="1021080"/>
                      <a:pt x="57751" y="916806"/>
                    </a:cubicBezTo>
                    <a:cubicBezTo>
                      <a:pt x="89835" y="812532"/>
                      <a:pt x="155608" y="775636"/>
                      <a:pt x="192505" y="676175"/>
                    </a:cubicBezTo>
                    <a:cubicBezTo>
                      <a:pt x="229402" y="576714"/>
                      <a:pt x="206943" y="413084"/>
                      <a:pt x="279132" y="320040"/>
                    </a:cubicBezTo>
                    <a:cubicBezTo>
                      <a:pt x="351321" y="226996"/>
                      <a:pt x="521368" y="169245"/>
                      <a:pt x="625642" y="117910"/>
                    </a:cubicBezTo>
                    <a:cubicBezTo>
                      <a:pt x="729916" y="66575"/>
                      <a:pt x="753978" y="31283"/>
                      <a:pt x="904774" y="12032"/>
                    </a:cubicBezTo>
                    <a:cubicBezTo>
                      <a:pt x="1055570" y="-7219"/>
                      <a:pt x="1530417" y="2406"/>
                      <a:pt x="1530417" y="2406"/>
                    </a:cubicBezTo>
                    <a:lnTo>
                      <a:pt x="1530417" y="2406"/>
                    </a:ln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AFF06BC-834B-4E92-87F9-1B1DFF6D7A4E}"/>
                  </a:ext>
                </a:extLst>
              </p:cNvPr>
              <p:cNvSpPr/>
              <p:nvPr/>
            </p:nvSpPr>
            <p:spPr>
              <a:xfrm>
                <a:off x="9163251" y="5303520"/>
                <a:ext cx="1482290" cy="1280160"/>
              </a:xfrm>
              <a:custGeom>
                <a:avLst/>
                <a:gdLst>
                  <a:gd name="connsiteX0" fmla="*/ 0 w 1482290"/>
                  <a:gd name="connsiteY0" fmla="*/ 1280160 h 1280160"/>
                  <a:gd name="connsiteX1" fmla="*/ 86627 w 1482290"/>
                  <a:gd name="connsiteY1" fmla="*/ 952901 h 1280160"/>
                  <a:gd name="connsiteX2" fmla="*/ 86627 w 1482290"/>
                  <a:gd name="connsiteY2" fmla="*/ 606392 h 1280160"/>
                  <a:gd name="connsiteX3" fmla="*/ 288757 w 1482290"/>
                  <a:gd name="connsiteY3" fmla="*/ 279133 h 1280160"/>
                  <a:gd name="connsiteX4" fmla="*/ 529389 w 1482290"/>
                  <a:gd name="connsiteY4" fmla="*/ 77002 h 1280160"/>
                  <a:gd name="connsiteX5" fmla="*/ 991402 w 1482290"/>
                  <a:gd name="connsiteY5" fmla="*/ 57752 h 1280160"/>
                  <a:gd name="connsiteX6" fmla="*/ 1482290 w 1482290"/>
                  <a:gd name="connsiteY6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2290" h="1280160">
                    <a:moveTo>
                      <a:pt x="0" y="1280160"/>
                    </a:moveTo>
                    <a:cubicBezTo>
                      <a:pt x="36094" y="1172678"/>
                      <a:pt x="72189" y="1065196"/>
                      <a:pt x="86627" y="952901"/>
                    </a:cubicBezTo>
                    <a:cubicBezTo>
                      <a:pt x="101065" y="840606"/>
                      <a:pt x="52939" y="718687"/>
                      <a:pt x="86627" y="606392"/>
                    </a:cubicBezTo>
                    <a:cubicBezTo>
                      <a:pt x="120315" y="494097"/>
                      <a:pt x="214963" y="367365"/>
                      <a:pt x="288757" y="279133"/>
                    </a:cubicBezTo>
                    <a:cubicBezTo>
                      <a:pt x="362551" y="190901"/>
                      <a:pt x="412282" y="113899"/>
                      <a:pt x="529389" y="77002"/>
                    </a:cubicBezTo>
                    <a:cubicBezTo>
                      <a:pt x="646496" y="40105"/>
                      <a:pt x="832585" y="70586"/>
                      <a:pt x="991402" y="57752"/>
                    </a:cubicBezTo>
                    <a:cubicBezTo>
                      <a:pt x="1150219" y="44918"/>
                      <a:pt x="1316254" y="22459"/>
                      <a:pt x="1482290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740BA582-BF49-43BF-AA64-91902CF20EA4}"/>
                </a:ext>
              </a:extLst>
            </p:cNvPr>
            <p:cNvSpPr/>
            <p:nvPr/>
          </p:nvSpPr>
          <p:spPr>
            <a:xfrm>
              <a:off x="9046967" y="5894772"/>
              <a:ext cx="302398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5FA4135-D516-47F2-AECD-6FFB86644256}"/>
                </a:ext>
              </a:extLst>
            </p:cNvPr>
            <p:cNvSpPr/>
            <p:nvPr/>
          </p:nvSpPr>
          <p:spPr>
            <a:xfrm>
              <a:off x="6756638" y="5335963"/>
              <a:ext cx="2255030" cy="1543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C40530-B903-4848-BC82-CFD8236010EF}"/>
                </a:ext>
              </a:extLst>
            </p:cNvPr>
            <p:cNvSpPr txBox="1"/>
            <p:nvPr/>
          </p:nvSpPr>
          <p:spPr>
            <a:xfrm rot="16200000">
              <a:off x="6755464" y="4550852"/>
              <a:ext cx="688810" cy="7716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model B1</a:t>
              </a:r>
            </a:p>
            <a:p>
              <a:r>
                <a:rPr lang="en-US" sz="800" dirty="0"/>
                <a:t>model B2</a:t>
              </a:r>
            </a:p>
            <a:p>
              <a:r>
                <a:rPr lang="en-US" sz="800" dirty="0"/>
                <a:t>model B3</a:t>
              </a:r>
            </a:p>
            <a:p>
              <a:r>
                <a:rPr lang="en-US" sz="800" dirty="0"/>
                <a:t>… 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BA1DAC3-7EC4-4F27-9711-EB51EF4AA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68" t="31865" r="28547" b="24351"/>
            <a:stretch/>
          </p:blipFill>
          <p:spPr>
            <a:xfrm>
              <a:off x="6771264" y="5374463"/>
              <a:ext cx="2215667" cy="1470635"/>
            </a:xfrm>
            <a:prstGeom prst="rect">
              <a:avLst/>
            </a:prstGeom>
          </p:spPr>
        </p:pic>
        <p:sp>
          <p:nvSpPr>
            <p:cNvPr id="69" name="Arrow: Curved Left 68">
              <a:extLst>
                <a:ext uri="{FF2B5EF4-FFF2-40B4-BE49-F238E27FC236}">
                  <a16:creationId xmlns:a16="http://schemas.microsoft.com/office/drawing/2014/main" id="{92C34C02-0906-4F5E-B377-630913531243}"/>
                </a:ext>
              </a:extLst>
            </p:cNvPr>
            <p:cNvSpPr/>
            <p:nvPr/>
          </p:nvSpPr>
          <p:spPr>
            <a:xfrm rot="10800000">
              <a:off x="77894" y="1935995"/>
              <a:ext cx="642869" cy="3363910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918CDF-186A-40E2-85ED-05ACFF88EC34}"/>
                </a:ext>
              </a:extLst>
            </p:cNvPr>
            <p:cNvSpPr txBox="1"/>
            <p:nvPr/>
          </p:nvSpPr>
          <p:spPr>
            <a:xfrm>
              <a:off x="3221" y="4671787"/>
              <a:ext cx="933214" cy="27385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Repeat 10x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63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Overall results</a:t>
            </a:r>
          </a:p>
        </p:txBody>
      </p:sp>
    </p:spTree>
    <p:extLst>
      <p:ext uri="{BB962C8B-B14F-4D97-AF65-F5344CB8AC3E}">
        <p14:creationId xmlns:p14="http://schemas.microsoft.com/office/powerpoint/2010/main" val="240980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Type-specific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F23B64-C3F8-4B43-AC12-69FCC0863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00" t="29582" r="24000" b="26919"/>
          <a:stretch/>
        </p:blipFill>
        <p:spPr>
          <a:xfrm>
            <a:off x="498473" y="1764791"/>
            <a:ext cx="8147975" cy="3483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D2C522D-6D97-42D9-AC46-46E11895B9D8}"/>
              </a:ext>
            </a:extLst>
          </p:cNvPr>
          <p:cNvSpPr/>
          <p:nvPr/>
        </p:nvSpPr>
        <p:spPr>
          <a:xfrm>
            <a:off x="2724912" y="4572000"/>
            <a:ext cx="777240" cy="27432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E7E7A7-4650-4916-B7B5-26B08A900057}"/>
              </a:ext>
            </a:extLst>
          </p:cNvPr>
          <p:cNvSpPr/>
          <p:nvPr/>
        </p:nvSpPr>
        <p:spPr>
          <a:xfrm>
            <a:off x="2127504" y="4376928"/>
            <a:ext cx="777240" cy="27432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BD624-8DF7-4B94-8699-622FF5969A33}"/>
              </a:ext>
            </a:extLst>
          </p:cNvPr>
          <p:cNvSpPr/>
          <p:nvPr/>
        </p:nvSpPr>
        <p:spPr>
          <a:xfrm>
            <a:off x="1533144" y="3296411"/>
            <a:ext cx="777240" cy="27432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5312DC-2E9D-44EE-A55B-D61622A6A1B6}"/>
              </a:ext>
            </a:extLst>
          </p:cNvPr>
          <p:cNvSpPr/>
          <p:nvPr/>
        </p:nvSpPr>
        <p:spPr>
          <a:xfrm>
            <a:off x="2761488" y="3824478"/>
            <a:ext cx="777240" cy="274320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6F3F9-9123-4F26-B699-D75502AC7AFF}"/>
              </a:ext>
            </a:extLst>
          </p:cNvPr>
          <p:cNvSpPr txBox="1"/>
          <p:nvPr/>
        </p:nvSpPr>
        <p:spPr>
          <a:xfrm>
            <a:off x="7703126" y="5248656"/>
            <a:ext cx="1253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Italics: N &lt; 10</a:t>
            </a:r>
          </a:p>
        </p:txBody>
      </p:sp>
    </p:spTree>
    <p:extLst>
      <p:ext uri="{BB962C8B-B14F-4D97-AF65-F5344CB8AC3E}">
        <p14:creationId xmlns:p14="http://schemas.microsoft.com/office/powerpoint/2010/main" val="235638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6CDDC9E-6949-45FA-8870-7CBDD11A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34" y="3178248"/>
            <a:ext cx="2466089" cy="1849567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75F3CE43-11EF-4708-9FDA-72A778B2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02" y="4992624"/>
            <a:ext cx="2466088" cy="1849566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53217A2C-6F57-4858-AD15-F488DDA90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91" y="4992624"/>
            <a:ext cx="2466088" cy="1849566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Model analysis points to specific markers of sensitivity</a:t>
            </a:r>
            <a:br>
              <a:rPr lang="en-US" dirty="0"/>
            </a:br>
            <a:r>
              <a:rPr lang="en-US" dirty="0"/>
              <a:t>1: </a:t>
            </a:r>
            <a:r>
              <a:rPr lang="en-US" dirty="0" err="1"/>
              <a:t>Selumetinib</a:t>
            </a:r>
            <a:r>
              <a:rPr lang="en-US" dirty="0"/>
              <a:t> (MEK inhibitor) + boxplots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30C76F8-8444-40D6-B62B-EC2A32D506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432" r="5719"/>
          <a:stretch/>
        </p:blipFill>
        <p:spPr>
          <a:xfrm>
            <a:off x="952323" y="1266444"/>
            <a:ext cx="2607754" cy="196175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FA064B5-560E-4376-9D64-2FDDF80680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51"/>
          <a:stretch/>
        </p:blipFill>
        <p:spPr>
          <a:xfrm>
            <a:off x="33441" y="3178248"/>
            <a:ext cx="2368641" cy="184956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FB10381F-C98D-4C41-B698-079B816FB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8643" y="4992624"/>
            <a:ext cx="2466088" cy="1849566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E6CA189-9D43-48ED-A89E-4A5D616221C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51"/>
          <a:stretch/>
        </p:blipFill>
        <p:spPr>
          <a:xfrm>
            <a:off x="33441" y="4992624"/>
            <a:ext cx="2368640" cy="18495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B13F9B-35E6-4ED8-ABF0-95366EC71D7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54" t="29702" r="55857" b="21075"/>
          <a:stretch/>
        </p:blipFill>
        <p:spPr>
          <a:xfrm>
            <a:off x="4221747" y="1363873"/>
            <a:ext cx="4815713" cy="16578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AFA0DC-6179-4674-B18A-65742DC7B2E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4034" t="29702" r="5086" b="21075"/>
          <a:stretch/>
        </p:blipFill>
        <p:spPr>
          <a:xfrm>
            <a:off x="4489240" y="3600450"/>
            <a:ext cx="4556833" cy="13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9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Model analysis: example 2</a:t>
            </a:r>
          </a:p>
        </p:txBody>
      </p:sp>
    </p:spTree>
    <p:extLst>
      <p:ext uri="{BB962C8B-B14F-4D97-AF65-F5344CB8AC3E}">
        <p14:creationId xmlns:p14="http://schemas.microsoft.com/office/powerpoint/2010/main" val="1171423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Conclusions and perspectives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FE8CC-9AEA-461E-9384-B4569F44B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6887" y="1800000"/>
            <a:ext cx="8136000" cy="4041507"/>
          </a:xfrm>
        </p:spPr>
        <p:txBody>
          <a:bodyPr/>
          <a:lstStyle/>
          <a:p>
            <a:r>
              <a:rPr lang="en-US" dirty="0"/>
              <a:t>High-performance predictors of sensitivity for 7 out of 23 drugs + others?</a:t>
            </a:r>
          </a:p>
          <a:p>
            <a:endParaRPr lang="en-US" dirty="0"/>
          </a:p>
          <a:p>
            <a:r>
              <a:rPr lang="en-US" dirty="0"/>
              <a:t>High accuracy for specific cancer types</a:t>
            </a:r>
          </a:p>
          <a:p>
            <a:endParaRPr lang="en-US" dirty="0"/>
          </a:p>
          <a:p>
            <a:r>
              <a:rPr lang="en-US" dirty="0"/>
              <a:t>Explainable models point to putative novel markers and/or targets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=&gt; experimental validation: causality of markers</a:t>
            </a:r>
          </a:p>
          <a:p>
            <a:endParaRPr lang="en-US" dirty="0"/>
          </a:p>
          <a:p>
            <a:r>
              <a:rPr lang="en-US" dirty="0"/>
              <a:t>=&gt; clinical evaluation on patient data (organoids)</a:t>
            </a:r>
          </a:p>
        </p:txBody>
      </p:sp>
      <p:pic>
        <p:nvPicPr>
          <p:cNvPr id="6" name="Picture 2" descr="Black Logo">
            <a:extLst>
              <a:ext uri="{FF2B5EF4-FFF2-40B4-BE49-F238E27FC236}">
                <a16:creationId xmlns:a16="http://schemas.microsoft.com/office/drawing/2014/main" id="{1CB2348B-06B6-42DC-9273-D1CD635A9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t="16364" r="25250" b="15000"/>
          <a:stretch/>
        </p:blipFill>
        <p:spPr bwMode="auto">
          <a:xfrm>
            <a:off x="8074181" y="6134470"/>
            <a:ext cx="952554" cy="4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ogo github - Icônes des médias sociaux gratuites">
            <a:extLst>
              <a:ext uri="{FF2B5EF4-FFF2-40B4-BE49-F238E27FC236}">
                <a16:creationId xmlns:a16="http://schemas.microsoft.com/office/drawing/2014/main" id="{FC3D709D-C960-4CBA-921C-7043C885E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136" y="6058725"/>
            <a:ext cx="650963" cy="6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C96E31A5-21E8-4446-857E-1D801CFE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20547"/>
            <a:ext cx="683581" cy="68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3CBE09-0154-4E75-ADD1-D7D2361AC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62" y="6016841"/>
            <a:ext cx="1392264" cy="75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2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4566C-0C3D-4EC5-816A-CE9BFF896661}"/>
              </a:ext>
            </a:extLst>
          </p:cNvPr>
          <p:cNvSpPr txBox="1"/>
          <p:nvPr/>
        </p:nvSpPr>
        <p:spPr>
          <a:xfrm>
            <a:off x="1856232" y="2596896"/>
            <a:ext cx="5678424" cy="1277273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solidFill>
              <a:schemeClr val="accent6">
                <a:lumMod val="10000"/>
                <a:alpha val="90000"/>
              </a:schemeClr>
            </a:solidFill>
          </a:ln>
        </p:spPr>
        <p:txBody>
          <a:bodyPr vert="horz" wrap="square" lIns="0" tIns="0" rIns="0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25000"/>
                  </a:schemeClr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81664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Patient responses to chemotherapies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1E8BB2-13C8-40B6-B0E0-951801FCE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00"/>
          <a:stretch/>
        </p:blipFill>
        <p:spPr bwMode="auto">
          <a:xfrm>
            <a:off x="239922" y="1754124"/>
            <a:ext cx="3646277" cy="478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4A67C5-F33A-4FE4-A398-ED37AFBD5EA3}"/>
              </a:ext>
            </a:extLst>
          </p:cNvPr>
          <p:cNvSpPr txBox="1"/>
          <p:nvPr/>
        </p:nvSpPr>
        <p:spPr>
          <a:xfrm>
            <a:off x="498473" y="6543612"/>
            <a:ext cx="364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Ugurel</a:t>
            </a:r>
            <a:r>
              <a:rPr lang="en-US" sz="1200" dirty="0"/>
              <a:t> </a:t>
            </a:r>
            <a:r>
              <a:rPr lang="en-US" sz="1200" i="1" dirty="0"/>
              <a:t>et al.</a:t>
            </a:r>
            <a:r>
              <a:rPr lang="en-US" sz="1200" dirty="0"/>
              <a:t>, Eur. J. Cancer (2016), 53; 125-34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7630D78-5E2E-444C-9C86-00E115048E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1"/>
          <a:stretch/>
        </p:blipFill>
        <p:spPr bwMode="auto">
          <a:xfrm>
            <a:off x="4214102" y="1618489"/>
            <a:ext cx="375718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BB968-FE73-4C33-B1DD-805E22961001}"/>
              </a:ext>
            </a:extLst>
          </p:cNvPr>
          <p:cNvSpPr txBox="1"/>
          <p:nvPr/>
        </p:nvSpPr>
        <p:spPr>
          <a:xfrm>
            <a:off x="777240" y="1321046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Melanoma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989F2-4C72-4365-8CC8-DFC29848CF2E}"/>
              </a:ext>
            </a:extLst>
          </p:cNvPr>
          <p:cNvSpPr txBox="1"/>
          <p:nvPr/>
        </p:nvSpPr>
        <p:spPr>
          <a:xfrm>
            <a:off x="4828426" y="1321046"/>
            <a:ext cx="289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Colon carcinoma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9A64A-F52A-4E0E-B4B9-A6D27CBBF054}"/>
              </a:ext>
            </a:extLst>
          </p:cNvPr>
          <p:cNvSpPr txBox="1"/>
          <p:nvPr/>
        </p:nvSpPr>
        <p:spPr>
          <a:xfrm>
            <a:off x="4425696" y="4553712"/>
            <a:ext cx="4478382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Unmet need for improvement of care of cancer patients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Nearly all biomarkers are genomic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Goal of the project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436CF-242D-4756-B982-72EB1C0A5402}"/>
              </a:ext>
            </a:extLst>
          </p:cNvPr>
          <p:cNvSpPr txBox="1"/>
          <p:nvPr/>
        </p:nvSpPr>
        <p:spPr>
          <a:xfrm>
            <a:off x="4999250" y="6574277"/>
            <a:ext cx="364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Ulanja</a:t>
            </a:r>
            <a:r>
              <a:rPr lang="en-US" sz="1200" dirty="0"/>
              <a:t> </a:t>
            </a:r>
            <a:r>
              <a:rPr lang="en-US" sz="1200" i="1" dirty="0"/>
              <a:t>et al.</a:t>
            </a:r>
            <a:r>
              <a:rPr lang="en-US" sz="1200" dirty="0"/>
              <a:t>, J. Oncol. (2019):4315032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D75F6-EE30-482F-8FF6-5ED7C188F5C3}"/>
              </a:ext>
            </a:extLst>
          </p:cNvPr>
          <p:cNvSpPr/>
          <p:nvPr/>
        </p:nvSpPr>
        <p:spPr>
          <a:xfrm>
            <a:off x="6656832" y="1975104"/>
            <a:ext cx="960120" cy="1828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CCLE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A6E7-39D8-4E0B-9802-0B001D78B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61" t="10878" r="4096" b="28434"/>
          <a:stretch/>
        </p:blipFill>
        <p:spPr>
          <a:xfrm>
            <a:off x="265613" y="1305780"/>
            <a:ext cx="7204654" cy="2979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F14F3-90AA-4012-B3A4-77EBA7F1B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2" t="14279" r="14872" b="14456"/>
          <a:stretch/>
        </p:blipFill>
        <p:spPr>
          <a:xfrm>
            <a:off x="4983481" y="2394896"/>
            <a:ext cx="3780424" cy="30005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C4C74F-F1E5-42EB-9BA0-A89965519010}"/>
              </a:ext>
            </a:extLst>
          </p:cNvPr>
          <p:cNvSpPr/>
          <p:nvPr/>
        </p:nvSpPr>
        <p:spPr>
          <a:xfrm>
            <a:off x="609600" y="5573486"/>
            <a:ext cx="7978820" cy="1114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1000+ cell lines with near-complete multi-omics:</a:t>
            </a:r>
          </a:p>
          <a:p>
            <a:pPr algn="ctr"/>
            <a:r>
              <a:rPr lang="en-US" dirty="0"/>
              <a:t>Genomics / Transcriptomics / Metabolomics / miRNA and others</a:t>
            </a:r>
          </a:p>
          <a:p>
            <a:pPr algn="ctr"/>
            <a:r>
              <a:rPr lang="en-US" dirty="0"/>
              <a:t>Dose-responses for 23 drugs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7944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CCLE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C81FF-B5EA-47CA-95E8-F5FEC4C6A9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0" t="10773" r="8788" b="50169"/>
          <a:stretch/>
        </p:blipFill>
        <p:spPr>
          <a:xfrm>
            <a:off x="447965" y="3979487"/>
            <a:ext cx="6271491" cy="22343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6C2F74-D40C-4417-A644-AA67695EE84A}"/>
              </a:ext>
            </a:extLst>
          </p:cNvPr>
          <p:cNvCxnSpPr/>
          <p:nvPr/>
        </p:nvCxnSpPr>
        <p:spPr>
          <a:xfrm flipH="1" flipV="1">
            <a:off x="2766293" y="1406549"/>
            <a:ext cx="9237" cy="1754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7F3D6-0A7A-4355-9091-50EA9181EE69}"/>
              </a:ext>
            </a:extLst>
          </p:cNvPr>
          <p:cNvCxnSpPr/>
          <p:nvPr/>
        </p:nvCxnSpPr>
        <p:spPr>
          <a:xfrm>
            <a:off x="2766293" y="3170694"/>
            <a:ext cx="3417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CABAA4-5CBE-4A23-9202-C00559E6AA50}"/>
              </a:ext>
            </a:extLst>
          </p:cNvPr>
          <p:cNvSpPr txBox="1"/>
          <p:nvPr/>
        </p:nvSpPr>
        <p:spPr>
          <a:xfrm>
            <a:off x="447965" y="3682417"/>
            <a:ext cx="62714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LU" dirty="0"/>
              <a:t>Distribution of </a:t>
            </a:r>
            <a:r>
              <a:rPr lang="fr-LU" b="1" dirty="0" err="1"/>
              <a:t>normalized</a:t>
            </a:r>
            <a:r>
              <a:rPr lang="fr-LU" b="1" dirty="0"/>
              <a:t> </a:t>
            </a:r>
            <a:r>
              <a:rPr lang="fr-LU" b="1" dirty="0" err="1"/>
              <a:t>ActArea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80A08AF-6D70-492D-A508-E696436A5512}"/>
              </a:ext>
            </a:extLst>
          </p:cNvPr>
          <p:cNvSpPr/>
          <p:nvPr/>
        </p:nvSpPr>
        <p:spPr>
          <a:xfrm>
            <a:off x="2757057" y="1649159"/>
            <a:ext cx="3334327" cy="1449274"/>
          </a:xfrm>
          <a:custGeom>
            <a:avLst/>
            <a:gdLst>
              <a:gd name="connsiteX0" fmla="*/ 0 w 3334327"/>
              <a:gd name="connsiteY0" fmla="*/ 17638 h 1449274"/>
              <a:gd name="connsiteX1" fmla="*/ 609600 w 3334327"/>
              <a:gd name="connsiteY1" fmla="*/ 17638 h 1449274"/>
              <a:gd name="connsiteX2" fmla="*/ 997527 w 3334327"/>
              <a:gd name="connsiteY2" fmla="*/ 26874 h 1449274"/>
              <a:gd name="connsiteX3" fmla="*/ 1403927 w 3334327"/>
              <a:gd name="connsiteY3" fmla="*/ 350147 h 1449274"/>
              <a:gd name="connsiteX4" fmla="*/ 1727200 w 3334327"/>
              <a:gd name="connsiteY4" fmla="*/ 858147 h 1449274"/>
              <a:gd name="connsiteX5" fmla="*/ 2244436 w 3334327"/>
              <a:gd name="connsiteY5" fmla="*/ 1236838 h 1449274"/>
              <a:gd name="connsiteX6" fmla="*/ 2817091 w 3334327"/>
              <a:gd name="connsiteY6" fmla="*/ 1375383 h 1449274"/>
              <a:gd name="connsiteX7" fmla="*/ 3334327 w 3334327"/>
              <a:gd name="connsiteY7" fmla="*/ 1449274 h 1449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4327" h="1449274">
                <a:moveTo>
                  <a:pt x="0" y="17638"/>
                </a:moveTo>
                <a:lnTo>
                  <a:pt x="609600" y="17638"/>
                </a:lnTo>
                <a:cubicBezTo>
                  <a:pt x="775855" y="19177"/>
                  <a:pt x="865139" y="-28544"/>
                  <a:pt x="997527" y="26874"/>
                </a:cubicBezTo>
                <a:cubicBezTo>
                  <a:pt x="1129915" y="82292"/>
                  <a:pt x="1282315" y="211602"/>
                  <a:pt x="1403927" y="350147"/>
                </a:cubicBezTo>
                <a:cubicBezTo>
                  <a:pt x="1525539" y="488692"/>
                  <a:pt x="1587115" y="710365"/>
                  <a:pt x="1727200" y="858147"/>
                </a:cubicBezTo>
                <a:cubicBezTo>
                  <a:pt x="1867285" y="1005929"/>
                  <a:pt x="2062788" y="1150632"/>
                  <a:pt x="2244436" y="1236838"/>
                </a:cubicBezTo>
                <a:cubicBezTo>
                  <a:pt x="2426085" y="1323044"/>
                  <a:pt x="2635443" y="1339977"/>
                  <a:pt x="2817091" y="1375383"/>
                </a:cubicBezTo>
                <a:cubicBezTo>
                  <a:pt x="2998739" y="1410789"/>
                  <a:pt x="3166533" y="1430031"/>
                  <a:pt x="3334327" y="1449274"/>
                </a:cubicBezTo>
              </a:path>
            </a:pathLst>
          </a:cu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7A701-7207-4519-A4CB-E9695443A657}"/>
              </a:ext>
            </a:extLst>
          </p:cNvPr>
          <p:cNvSpPr txBox="1"/>
          <p:nvPr/>
        </p:nvSpPr>
        <p:spPr>
          <a:xfrm>
            <a:off x="5056910" y="3148982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[</a:t>
            </a:r>
            <a:r>
              <a:rPr lang="fr-LU" dirty="0" err="1"/>
              <a:t>inhibitor</a:t>
            </a:r>
            <a:r>
              <a:rPr lang="fr-LU" dirty="0"/>
              <a:t>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6D058-041F-4349-A656-FD2935C152FA}"/>
              </a:ext>
            </a:extLst>
          </p:cNvPr>
          <p:cNvSpPr txBox="1"/>
          <p:nvPr/>
        </p:nvSpPr>
        <p:spPr>
          <a:xfrm rot="16200000">
            <a:off x="1972740" y="1840008"/>
            <a:ext cx="123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dirty="0" err="1"/>
              <a:t>growth</a:t>
            </a:r>
            <a:endParaRPr lang="en-US" dirty="0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EFC1C7C8-0869-4C09-8FA1-AD1EDF1E7330}"/>
              </a:ext>
            </a:extLst>
          </p:cNvPr>
          <p:cNvSpPr/>
          <p:nvPr/>
        </p:nvSpPr>
        <p:spPr>
          <a:xfrm>
            <a:off x="3726875" y="1666796"/>
            <a:ext cx="2336800" cy="1413164"/>
          </a:xfrm>
          <a:custGeom>
            <a:avLst/>
            <a:gdLst>
              <a:gd name="connsiteX0" fmla="*/ 0 w 2336800"/>
              <a:gd name="connsiteY0" fmla="*/ 0 h 1413164"/>
              <a:gd name="connsiteX1" fmla="*/ 83128 w 2336800"/>
              <a:gd name="connsiteY1" fmla="*/ 55419 h 1413164"/>
              <a:gd name="connsiteX2" fmla="*/ 277091 w 2336800"/>
              <a:gd name="connsiteY2" fmla="*/ 147782 h 1413164"/>
              <a:gd name="connsiteX3" fmla="*/ 369455 w 2336800"/>
              <a:gd name="connsiteY3" fmla="*/ 267855 h 1413164"/>
              <a:gd name="connsiteX4" fmla="*/ 535709 w 2336800"/>
              <a:gd name="connsiteY4" fmla="*/ 452582 h 1413164"/>
              <a:gd name="connsiteX5" fmla="*/ 618837 w 2336800"/>
              <a:gd name="connsiteY5" fmla="*/ 628073 h 1413164"/>
              <a:gd name="connsiteX6" fmla="*/ 729673 w 2336800"/>
              <a:gd name="connsiteY6" fmla="*/ 794328 h 1413164"/>
              <a:gd name="connsiteX7" fmla="*/ 858982 w 2336800"/>
              <a:gd name="connsiteY7" fmla="*/ 932873 h 1413164"/>
              <a:gd name="connsiteX8" fmla="*/ 1025237 w 2336800"/>
              <a:gd name="connsiteY8" fmla="*/ 1043709 h 1413164"/>
              <a:gd name="connsiteX9" fmla="*/ 1191491 w 2336800"/>
              <a:gd name="connsiteY9" fmla="*/ 1173019 h 1413164"/>
              <a:gd name="connsiteX10" fmla="*/ 1431637 w 2336800"/>
              <a:gd name="connsiteY10" fmla="*/ 1265382 h 1413164"/>
              <a:gd name="connsiteX11" fmla="*/ 1662546 w 2336800"/>
              <a:gd name="connsiteY11" fmla="*/ 1311564 h 1413164"/>
              <a:gd name="connsiteX12" fmla="*/ 1874982 w 2336800"/>
              <a:gd name="connsiteY12" fmla="*/ 1339273 h 1413164"/>
              <a:gd name="connsiteX13" fmla="*/ 2115128 w 2336800"/>
              <a:gd name="connsiteY13" fmla="*/ 1385455 h 1413164"/>
              <a:gd name="connsiteX14" fmla="*/ 2336800 w 2336800"/>
              <a:gd name="connsiteY14" fmla="*/ 1413164 h 1413164"/>
              <a:gd name="connsiteX15" fmla="*/ 2318328 w 2336800"/>
              <a:gd name="connsiteY15" fmla="*/ 18473 h 1413164"/>
              <a:gd name="connsiteX16" fmla="*/ 64655 w 2336800"/>
              <a:gd name="connsiteY16" fmla="*/ 18473 h 14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36800" h="1413164">
                <a:moveTo>
                  <a:pt x="0" y="0"/>
                </a:moveTo>
                <a:lnTo>
                  <a:pt x="83128" y="55419"/>
                </a:lnTo>
                <a:lnTo>
                  <a:pt x="277091" y="147782"/>
                </a:lnTo>
                <a:lnTo>
                  <a:pt x="369455" y="267855"/>
                </a:lnTo>
                <a:lnTo>
                  <a:pt x="535709" y="452582"/>
                </a:lnTo>
                <a:lnTo>
                  <a:pt x="618837" y="628073"/>
                </a:lnTo>
                <a:lnTo>
                  <a:pt x="729673" y="794328"/>
                </a:lnTo>
                <a:lnTo>
                  <a:pt x="858982" y="932873"/>
                </a:lnTo>
                <a:lnTo>
                  <a:pt x="1025237" y="1043709"/>
                </a:lnTo>
                <a:lnTo>
                  <a:pt x="1191491" y="1173019"/>
                </a:lnTo>
                <a:lnTo>
                  <a:pt x="1431637" y="1265382"/>
                </a:lnTo>
                <a:lnTo>
                  <a:pt x="1662546" y="1311564"/>
                </a:lnTo>
                <a:lnTo>
                  <a:pt x="1874982" y="1339273"/>
                </a:lnTo>
                <a:lnTo>
                  <a:pt x="2115128" y="1385455"/>
                </a:lnTo>
                <a:lnTo>
                  <a:pt x="2336800" y="1413164"/>
                </a:lnTo>
                <a:lnTo>
                  <a:pt x="2318328" y="18473"/>
                </a:lnTo>
                <a:lnTo>
                  <a:pt x="64655" y="18473"/>
                </a:lnTo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810AB0-DA34-420A-8B69-740470DE3EA2}"/>
              </a:ext>
            </a:extLst>
          </p:cNvPr>
          <p:cNvCxnSpPr/>
          <p:nvPr/>
        </p:nvCxnSpPr>
        <p:spPr>
          <a:xfrm flipV="1">
            <a:off x="5768111" y="1760076"/>
            <a:ext cx="1149924" cy="27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9BC4F4-C10C-4AE1-8FD5-AC9876DCA5C2}"/>
              </a:ext>
            </a:extLst>
          </p:cNvPr>
          <p:cNvSpPr txBox="1"/>
          <p:nvPr/>
        </p:nvSpPr>
        <p:spPr>
          <a:xfrm>
            <a:off x="6719456" y="1436911"/>
            <a:ext cx="22998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b="1" dirty="0"/>
              <a:t>‘Activity Area’ </a:t>
            </a:r>
            <a:r>
              <a:rPr lang="fr-LU" dirty="0"/>
              <a:t>:</a:t>
            </a:r>
          </a:p>
          <a:p>
            <a:pPr algn="ctr"/>
            <a:r>
              <a:rPr lang="fr-LU" dirty="0"/>
              <a:t>Area </a:t>
            </a:r>
            <a:r>
              <a:rPr lang="fr-LU" dirty="0" err="1"/>
              <a:t>above</a:t>
            </a:r>
            <a:r>
              <a:rPr lang="fr-LU" dirty="0"/>
              <a:t> the inhibition </a:t>
            </a:r>
            <a:r>
              <a:rPr lang="fr-LU" dirty="0" err="1"/>
              <a:t>curve</a:t>
            </a:r>
            <a:endParaRPr lang="fr-LU" dirty="0"/>
          </a:p>
          <a:p>
            <a:pPr algn="ctr"/>
            <a:endParaRPr lang="fr-LU" dirty="0"/>
          </a:p>
          <a:p>
            <a:pPr algn="ctr"/>
            <a:r>
              <a:rPr lang="fr-LU" sz="1600" dirty="0" err="1"/>
              <a:t>Advantage</a:t>
            </a:r>
            <a:r>
              <a:rPr lang="fr-LU" sz="1600" dirty="0"/>
              <a:t> vs IC</a:t>
            </a:r>
            <a:r>
              <a:rPr lang="fr-LU" sz="1600" baseline="-25000" dirty="0"/>
              <a:t>50</a:t>
            </a:r>
            <a:r>
              <a:rPr lang="fr-LU" sz="1600" dirty="0"/>
              <a:t>: </a:t>
            </a:r>
            <a:r>
              <a:rPr lang="fr-LU" sz="1600" dirty="0" err="1"/>
              <a:t>takes</a:t>
            </a:r>
            <a:r>
              <a:rPr lang="fr-LU" sz="1600" dirty="0"/>
              <a:t> </a:t>
            </a:r>
            <a:r>
              <a:rPr lang="fr-LU" sz="1600" dirty="0" err="1"/>
              <a:t>fractional</a:t>
            </a:r>
            <a:r>
              <a:rPr lang="fr-LU" sz="1600" dirty="0"/>
              <a:t> </a:t>
            </a:r>
            <a:r>
              <a:rPr lang="fr-LU" sz="1600" dirty="0" err="1"/>
              <a:t>killing</a:t>
            </a:r>
            <a:r>
              <a:rPr lang="fr-LU" sz="1600" dirty="0"/>
              <a:t> </a:t>
            </a:r>
            <a:r>
              <a:rPr lang="fr-LU" sz="1600" dirty="0" err="1"/>
              <a:t>into</a:t>
            </a:r>
            <a:r>
              <a:rPr lang="fr-LU" sz="1600" dirty="0"/>
              <a:t> </a:t>
            </a:r>
            <a:r>
              <a:rPr lang="fr-LU" sz="1600" dirty="0" err="1"/>
              <a:t>account</a:t>
            </a:r>
            <a:endParaRPr lang="en-US" sz="1600" dirty="0"/>
          </a:p>
          <a:p>
            <a:pPr algn="ctr"/>
            <a:endParaRPr lang="fr-L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3EB35-0908-435B-A12F-0374E524B8B3}"/>
              </a:ext>
            </a:extLst>
          </p:cNvPr>
          <p:cNvSpPr txBox="1"/>
          <p:nvPr/>
        </p:nvSpPr>
        <p:spPr>
          <a:xfrm>
            <a:off x="2586181" y="5346032"/>
            <a:ext cx="119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/>
              <a:t>Sensitive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241B5-FE71-474B-A171-210972513AE2}"/>
              </a:ext>
            </a:extLst>
          </p:cNvPr>
          <p:cNvSpPr txBox="1"/>
          <p:nvPr/>
        </p:nvSpPr>
        <p:spPr>
          <a:xfrm>
            <a:off x="831270" y="5346032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 dirty="0" err="1"/>
              <a:t>Resistant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3AA62D-6963-477B-8331-CF16423E4800}"/>
              </a:ext>
            </a:extLst>
          </p:cNvPr>
          <p:cNvSpPr txBox="1"/>
          <p:nvPr/>
        </p:nvSpPr>
        <p:spPr>
          <a:xfrm>
            <a:off x="1791857" y="5164723"/>
            <a:ext cx="8682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1050" dirty="0" err="1"/>
              <a:t>Removed</a:t>
            </a:r>
            <a:r>
              <a:rPr lang="fr-LU" sz="1050" dirty="0"/>
              <a:t> </a:t>
            </a:r>
            <a:r>
              <a:rPr lang="fr-LU" sz="1050" dirty="0" err="1"/>
              <a:t>from</a:t>
            </a:r>
            <a:r>
              <a:rPr lang="fr-LU" sz="1050" dirty="0"/>
              <a:t> </a:t>
            </a:r>
            <a:r>
              <a:rPr lang="fr-LU" sz="1050" dirty="0" err="1"/>
              <a:t>analysis</a:t>
            </a:r>
            <a:endParaRPr lang="en-US" sz="1050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EF75AE2-C028-42A4-8A65-644163AE7D2E}"/>
              </a:ext>
            </a:extLst>
          </p:cNvPr>
          <p:cNvSpPr/>
          <p:nvPr/>
        </p:nvSpPr>
        <p:spPr>
          <a:xfrm rot="16200000">
            <a:off x="1065759" y="5769945"/>
            <a:ext cx="367870" cy="10843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1B41ADD-732C-460C-83AE-8CCE38E63B34}"/>
              </a:ext>
            </a:extLst>
          </p:cNvPr>
          <p:cNvSpPr/>
          <p:nvPr/>
        </p:nvSpPr>
        <p:spPr>
          <a:xfrm rot="16200000">
            <a:off x="2042034" y="5878000"/>
            <a:ext cx="367870" cy="8682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9380342-2CE0-45BA-89BC-3609994A3962}"/>
              </a:ext>
            </a:extLst>
          </p:cNvPr>
          <p:cNvSpPr/>
          <p:nvPr/>
        </p:nvSpPr>
        <p:spPr>
          <a:xfrm rot="16200000">
            <a:off x="4438871" y="4367383"/>
            <a:ext cx="367870" cy="39254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51C8B-69B0-44B1-AAB7-5D53A3F3B173}"/>
              </a:ext>
            </a:extLst>
          </p:cNvPr>
          <p:cNvSpPr txBox="1"/>
          <p:nvPr/>
        </p:nvSpPr>
        <p:spPr>
          <a:xfrm>
            <a:off x="997529" y="6488668"/>
            <a:ext cx="498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1/3	 	  1/3		             		   1/3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0B5AF0-6AFC-4F6F-83E0-C669E75A0078}"/>
              </a:ext>
            </a:extLst>
          </p:cNvPr>
          <p:cNvCxnSpPr/>
          <p:nvPr/>
        </p:nvCxnSpPr>
        <p:spPr>
          <a:xfrm>
            <a:off x="2812474" y="2377997"/>
            <a:ext cx="152399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4B2B19-9C5E-4351-9D7E-8D79BD3CCB57}"/>
              </a:ext>
            </a:extLst>
          </p:cNvPr>
          <p:cNvCxnSpPr/>
          <p:nvPr/>
        </p:nvCxnSpPr>
        <p:spPr>
          <a:xfrm>
            <a:off x="4333646" y="2393763"/>
            <a:ext cx="8082" cy="7383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78747E-AAFD-454A-81A9-D858DA92CC57}"/>
              </a:ext>
            </a:extLst>
          </p:cNvPr>
          <p:cNvSpPr txBox="1"/>
          <p:nvPr/>
        </p:nvSpPr>
        <p:spPr>
          <a:xfrm>
            <a:off x="4119134" y="3146213"/>
            <a:ext cx="47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IC</a:t>
            </a:r>
            <a:r>
              <a:rPr lang="en-US" sz="1200" baseline="-25000" dirty="0"/>
              <a:t>50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69ED27-86BE-4A39-AAC4-19126BAE5DB0}"/>
              </a:ext>
            </a:extLst>
          </p:cNvPr>
          <p:cNvSpPr/>
          <p:nvPr/>
        </p:nvSpPr>
        <p:spPr>
          <a:xfrm>
            <a:off x="3131571" y="1633937"/>
            <a:ext cx="100719" cy="969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7335C81-9D9B-4147-962B-00853F63D258}"/>
              </a:ext>
            </a:extLst>
          </p:cNvPr>
          <p:cNvSpPr/>
          <p:nvPr/>
        </p:nvSpPr>
        <p:spPr>
          <a:xfrm>
            <a:off x="3681136" y="1647797"/>
            <a:ext cx="100719" cy="969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710C8D-F4DC-4389-9EC8-0A959B193023}"/>
              </a:ext>
            </a:extLst>
          </p:cNvPr>
          <p:cNvSpPr/>
          <p:nvPr/>
        </p:nvSpPr>
        <p:spPr>
          <a:xfrm>
            <a:off x="4175281" y="2058809"/>
            <a:ext cx="100719" cy="969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5BD3757-F328-4603-B406-8281921F67FA}"/>
              </a:ext>
            </a:extLst>
          </p:cNvPr>
          <p:cNvSpPr/>
          <p:nvPr/>
        </p:nvSpPr>
        <p:spPr>
          <a:xfrm>
            <a:off x="4614006" y="2608365"/>
            <a:ext cx="100719" cy="969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144E4D-B7CD-4CE4-944D-DFD4B480F7CD}"/>
              </a:ext>
            </a:extLst>
          </p:cNvPr>
          <p:cNvSpPr/>
          <p:nvPr/>
        </p:nvSpPr>
        <p:spPr>
          <a:xfrm>
            <a:off x="5098913" y="2899305"/>
            <a:ext cx="100719" cy="969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67F5B58-EDF4-4243-9A00-9A0A1B4B990D}"/>
              </a:ext>
            </a:extLst>
          </p:cNvPr>
          <p:cNvSpPr/>
          <p:nvPr/>
        </p:nvSpPr>
        <p:spPr>
          <a:xfrm>
            <a:off x="5602298" y="2996289"/>
            <a:ext cx="100719" cy="9698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E4A6D5-23D5-4240-A1B9-87B6E5B52FD8}"/>
              </a:ext>
            </a:extLst>
          </p:cNvPr>
          <p:cNvSpPr/>
          <p:nvPr/>
        </p:nvSpPr>
        <p:spPr>
          <a:xfrm>
            <a:off x="600606" y="1323816"/>
            <a:ext cx="1414748" cy="6003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cell lines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6E70A10-6933-4DB0-A907-0290F5FA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44" y="2124847"/>
            <a:ext cx="1703532" cy="106401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E41877-0D75-41D9-8FB4-51CB39422BAC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319440" y="1924179"/>
            <a:ext cx="670" cy="20066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CC7374-1D6A-4F65-A4E3-0A6F874BA741}"/>
              </a:ext>
            </a:extLst>
          </p:cNvPr>
          <p:cNvCxnSpPr/>
          <p:nvPr/>
        </p:nvCxnSpPr>
        <p:spPr>
          <a:xfrm flipV="1">
            <a:off x="2097988" y="2651298"/>
            <a:ext cx="632563" cy="55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6CB1C6-14A7-464C-BE1E-D026172001DD}"/>
              </a:ext>
            </a:extLst>
          </p:cNvPr>
          <p:cNvCxnSpPr/>
          <p:nvPr/>
        </p:nvCxnSpPr>
        <p:spPr>
          <a:xfrm>
            <a:off x="3574473" y="3169170"/>
            <a:ext cx="9907" cy="48110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Pipeline : Ensemble of </a:t>
            </a:r>
            <a:r>
              <a:rPr lang="en-US" dirty="0" err="1"/>
              <a:t>omic</a:t>
            </a:r>
            <a:r>
              <a:rPr lang="en-US" dirty="0"/>
              <a:t>-specific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C3DCB-0ECC-4B92-9608-BA4930B36DC5}"/>
              </a:ext>
            </a:extLst>
          </p:cNvPr>
          <p:cNvSpPr/>
          <p:nvPr/>
        </p:nvSpPr>
        <p:spPr>
          <a:xfrm>
            <a:off x="158262" y="282381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Genomic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3004C-B832-4A1F-955E-3B4487D7A9DD}"/>
              </a:ext>
            </a:extLst>
          </p:cNvPr>
          <p:cNvSpPr/>
          <p:nvPr/>
        </p:nvSpPr>
        <p:spPr>
          <a:xfrm>
            <a:off x="158262" y="3363075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Transcriptomic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DE7DC-0BA7-486D-8B2D-F68E45E5DE4D}"/>
              </a:ext>
            </a:extLst>
          </p:cNvPr>
          <p:cNvSpPr/>
          <p:nvPr/>
        </p:nvSpPr>
        <p:spPr>
          <a:xfrm>
            <a:off x="158262" y="390233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Metabolomic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689F2-9C0C-4DA7-9587-A811B44AA580}"/>
              </a:ext>
            </a:extLst>
          </p:cNvPr>
          <p:cNvSpPr/>
          <p:nvPr/>
        </p:nvSpPr>
        <p:spPr>
          <a:xfrm>
            <a:off x="158262" y="444160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Proteomic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9E09-C7C9-48A5-AB44-DDE01D379091}"/>
              </a:ext>
            </a:extLst>
          </p:cNvPr>
          <p:cNvSpPr/>
          <p:nvPr/>
        </p:nvSpPr>
        <p:spPr>
          <a:xfrm>
            <a:off x="158262" y="497500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Pathway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D8A5D-4225-4BAC-B7E2-278BD2A6E080}"/>
              </a:ext>
            </a:extLst>
          </p:cNvPr>
          <p:cNvSpPr/>
          <p:nvPr/>
        </p:nvSpPr>
        <p:spPr>
          <a:xfrm>
            <a:off x="158262" y="550841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Tumor origin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48C43-510E-4D18-B9B5-870858A991CB}"/>
              </a:ext>
            </a:extLst>
          </p:cNvPr>
          <p:cNvSpPr/>
          <p:nvPr/>
        </p:nvSpPr>
        <p:spPr>
          <a:xfrm>
            <a:off x="2236178" y="229040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11BE8-863C-4AE3-9A13-3EF551997262}"/>
              </a:ext>
            </a:extLst>
          </p:cNvPr>
          <p:cNvSpPr/>
          <p:nvPr/>
        </p:nvSpPr>
        <p:spPr>
          <a:xfrm>
            <a:off x="2236178" y="2829670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AdaBoost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144AE-B9AE-44A4-B4EF-10A394D738BE}"/>
              </a:ext>
            </a:extLst>
          </p:cNvPr>
          <p:cNvSpPr/>
          <p:nvPr/>
        </p:nvSpPr>
        <p:spPr>
          <a:xfrm>
            <a:off x="2236178" y="336893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XGBoost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41E5-33ED-490E-AAAA-C43B5121E597}"/>
              </a:ext>
            </a:extLst>
          </p:cNvPr>
          <p:cNvSpPr/>
          <p:nvPr/>
        </p:nvSpPr>
        <p:spPr>
          <a:xfrm>
            <a:off x="2236178" y="390819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Extra-Trees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BEB4D-4ED7-43C8-B494-46C42B6E08C4}"/>
              </a:ext>
            </a:extLst>
          </p:cNvPr>
          <p:cNvSpPr/>
          <p:nvPr/>
        </p:nvSpPr>
        <p:spPr>
          <a:xfrm>
            <a:off x="2236178" y="444160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3EEF53-D5C0-49E6-AFBE-3FEDA7B1EF13}"/>
              </a:ext>
            </a:extLst>
          </p:cNvPr>
          <p:cNvSpPr/>
          <p:nvPr/>
        </p:nvSpPr>
        <p:spPr>
          <a:xfrm>
            <a:off x="2236178" y="497500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A2323D-AA49-4EE5-BCC2-C698858D0EEB}"/>
              </a:ext>
            </a:extLst>
          </p:cNvPr>
          <p:cNvSpPr/>
          <p:nvPr/>
        </p:nvSpPr>
        <p:spPr>
          <a:xfrm>
            <a:off x="2236178" y="550841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Ridge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64A74B-D8CA-4C03-9583-0C50BADACB15}"/>
              </a:ext>
            </a:extLst>
          </p:cNvPr>
          <p:cNvSpPr/>
          <p:nvPr/>
        </p:nvSpPr>
        <p:spPr>
          <a:xfrm>
            <a:off x="2236178" y="604767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Elastic-Net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60D10-3E95-4157-9A43-3D2F654972EE}"/>
              </a:ext>
            </a:extLst>
          </p:cNvPr>
          <p:cNvSpPr txBox="1"/>
          <p:nvPr/>
        </p:nvSpPr>
        <p:spPr>
          <a:xfrm>
            <a:off x="1820006" y="4110337"/>
            <a:ext cx="31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2E54B3-F539-4F06-A1A7-F1DE1F282258}"/>
              </a:ext>
            </a:extLst>
          </p:cNvPr>
          <p:cNvSpPr txBox="1"/>
          <p:nvPr/>
        </p:nvSpPr>
        <p:spPr>
          <a:xfrm>
            <a:off x="70338" y="1795170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Omic</a:t>
            </a:r>
            <a:r>
              <a:rPr lang="en-US" dirty="0"/>
              <a:t>			   Algorithm</a:t>
            </a:r>
          </a:p>
        </p:txBody>
      </p:sp>
    </p:spTree>
    <p:extLst>
      <p:ext uri="{BB962C8B-B14F-4D97-AF65-F5344CB8AC3E}">
        <p14:creationId xmlns:p14="http://schemas.microsoft.com/office/powerpoint/2010/main" val="271542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Pipeline : Ensemble of </a:t>
            </a:r>
            <a:r>
              <a:rPr lang="en-US" dirty="0" err="1"/>
              <a:t>omic</a:t>
            </a:r>
            <a:r>
              <a:rPr lang="en-US" dirty="0"/>
              <a:t>-specific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C3DCB-0ECC-4B92-9608-BA4930B36DC5}"/>
              </a:ext>
            </a:extLst>
          </p:cNvPr>
          <p:cNvSpPr/>
          <p:nvPr/>
        </p:nvSpPr>
        <p:spPr>
          <a:xfrm>
            <a:off x="158262" y="282381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Genomic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3004C-B832-4A1F-955E-3B4487D7A9DD}"/>
              </a:ext>
            </a:extLst>
          </p:cNvPr>
          <p:cNvSpPr/>
          <p:nvPr/>
        </p:nvSpPr>
        <p:spPr>
          <a:xfrm>
            <a:off x="158262" y="3363075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Transcriptomic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DE7DC-0BA7-486D-8B2D-F68E45E5DE4D}"/>
              </a:ext>
            </a:extLst>
          </p:cNvPr>
          <p:cNvSpPr/>
          <p:nvPr/>
        </p:nvSpPr>
        <p:spPr>
          <a:xfrm>
            <a:off x="158262" y="390233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Metabolomic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689F2-9C0C-4DA7-9587-A811B44AA580}"/>
              </a:ext>
            </a:extLst>
          </p:cNvPr>
          <p:cNvSpPr/>
          <p:nvPr/>
        </p:nvSpPr>
        <p:spPr>
          <a:xfrm>
            <a:off x="158262" y="444160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Proteomic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9E09-C7C9-48A5-AB44-DDE01D379091}"/>
              </a:ext>
            </a:extLst>
          </p:cNvPr>
          <p:cNvSpPr/>
          <p:nvPr/>
        </p:nvSpPr>
        <p:spPr>
          <a:xfrm>
            <a:off x="158262" y="497500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Pathway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D8A5D-4225-4BAC-B7E2-278BD2A6E080}"/>
              </a:ext>
            </a:extLst>
          </p:cNvPr>
          <p:cNvSpPr/>
          <p:nvPr/>
        </p:nvSpPr>
        <p:spPr>
          <a:xfrm>
            <a:off x="158262" y="550841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Tumor origin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48C43-510E-4D18-B9B5-870858A991CB}"/>
              </a:ext>
            </a:extLst>
          </p:cNvPr>
          <p:cNvSpPr/>
          <p:nvPr/>
        </p:nvSpPr>
        <p:spPr>
          <a:xfrm>
            <a:off x="2236178" y="229040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11BE8-863C-4AE3-9A13-3EF551997262}"/>
              </a:ext>
            </a:extLst>
          </p:cNvPr>
          <p:cNvSpPr/>
          <p:nvPr/>
        </p:nvSpPr>
        <p:spPr>
          <a:xfrm>
            <a:off x="2236178" y="2829670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AdaBoost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144AE-B9AE-44A4-B4EF-10A394D738BE}"/>
              </a:ext>
            </a:extLst>
          </p:cNvPr>
          <p:cNvSpPr/>
          <p:nvPr/>
        </p:nvSpPr>
        <p:spPr>
          <a:xfrm>
            <a:off x="2236178" y="336893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XGBoost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41E5-33ED-490E-AAAA-C43B5121E597}"/>
              </a:ext>
            </a:extLst>
          </p:cNvPr>
          <p:cNvSpPr/>
          <p:nvPr/>
        </p:nvSpPr>
        <p:spPr>
          <a:xfrm>
            <a:off x="2236178" y="390819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Extra-Trees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BEB4D-4ED7-43C8-B494-46C42B6E08C4}"/>
              </a:ext>
            </a:extLst>
          </p:cNvPr>
          <p:cNvSpPr/>
          <p:nvPr/>
        </p:nvSpPr>
        <p:spPr>
          <a:xfrm>
            <a:off x="2236178" y="444160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3EEF53-D5C0-49E6-AFBE-3FEDA7B1EF13}"/>
              </a:ext>
            </a:extLst>
          </p:cNvPr>
          <p:cNvSpPr/>
          <p:nvPr/>
        </p:nvSpPr>
        <p:spPr>
          <a:xfrm>
            <a:off x="2236178" y="497500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A2323D-AA49-4EE5-BCC2-C698858D0EEB}"/>
              </a:ext>
            </a:extLst>
          </p:cNvPr>
          <p:cNvSpPr/>
          <p:nvPr/>
        </p:nvSpPr>
        <p:spPr>
          <a:xfrm>
            <a:off x="2236178" y="550841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Ridge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64A74B-D8CA-4C03-9583-0C50BADACB15}"/>
              </a:ext>
            </a:extLst>
          </p:cNvPr>
          <p:cNvSpPr/>
          <p:nvPr/>
        </p:nvSpPr>
        <p:spPr>
          <a:xfrm>
            <a:off x="2236178" y="604767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Elastic-Net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60D10-3E95-4157-9A43-3D2F654972EE}"/>
              </a:ext>
            </a:extLst>
          </p:cNvPr>
          <p:cNvSpPr txBox="1"/>
          <p:nvPr/>
        </p:nvSpPr>
        <p:spPr>
          <a:xfrm>
            <a:off x="1820006" y="4110337"/>
            <a:ext cx="31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B136C2E-F251-422A-B217-5CEB4AF087AD}"/>
              </a:ext>
            </a:extLst>
          </p:cNvPr>
          <p:cNvSpPr/>
          <p:nvPr/>
        </p:nvSpPr>
        <p:spPr>
          <a:xfrm>
            <a:off x="3956538" y="2365148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0E6B421-E821-4020-8C1F-FC27BD814847}"/>
              </a:ext>
            </a:extLst>
          </p:cNvPr>
          <p:cNvSpPr/>
          <p:nvPr/>
        </p:nvSpPr>
        <p:spPr>
          <a:xfrm>
            <a:off x="3956538" y="2898553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6A845EC-4A36-405C-96B2-757FDB5C7A3F}"/>
              </a:ext>
            </a:extLst>
          </p:cNvPr>
          <p:cNvSpPr/>
          <p:nvPr/>
        </p:nvSpPr>
        <p:spPr>
          <a:xfrm>
            <a:off x="3956538" y="3453845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519DF7D-580A-4D79-9BD8-7CF59399646D}"/>
              </a:ext>
            </a:extLst>
          </p:cNvPr>
          <p:cNvSpPr/>
          <p:nvPr/>
        </p:nvSpPr>
        <p:spPr>
          <a:xfrm>
            <a:off x="3956538" y="3987250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9D6EB0B-A9D4-4376-B608-83470245E019}"/>
              </a:ext>
            </a:extLst>
          </p:cNvPr>
          <p:cNvSpPr/>
          <p:nvPr/>
        </p:nvSpPr>
        <p:spPr>
          <a:xfrm>
            <a:off x="3956538" y="4501533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F51A608-C8F5-4C97-9E03-05E59B868146}"/>
              </a:ext>
            </a:extLst>
          </p:cNvPr>
          <p:cNvSpPr/>
          <p:nvPr/>
        </p:nvSpPr>
        <p:spPr>
          <a:xfrm>
            <a:off x="3956538" y="5034938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0F7EDE-5B88-4E5A-934A-8079BA5ABBBD}"/>
              </a:ext>
            </a:extLst>
          </p:cNvPr>
          <p:cNvSpPr/>
          <p:nvPr/>
        </p:nvSpPr>
        <p:spPr>
          <a:xfrm>
            <a:off x="3956538" y="5590230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BFA8F40-10F0-45BA-918E-31CBD8DDBF98}"/>
              </a:ext>
            </a:extLst>
          </p:cNvPr>
          <p:cNvSpPr/>
          <p:nvPr/>
        </p:nvSpPr>
        <p:spPr>
          <a:xfrm>
            <a:off x="3956538" y="6123635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1A9471-201F-4194-86C5-2170E2205ED6}"/>
              </a:ext>
            </a:extLst>
          </p:cNvPr>
          <p:cNvSpPr/>
          <p:nvPr/>
        </p:nvSpPr>
        <p:spPr>
          <a:xfrm>
            <a:off x="4467960" y="2288954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(RF)(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163EB-607E-4441-B0C3-B8FDDB18FA54}"/>
              </a:ext>
            </a:extLst>
          </p:cNvPr>
          <p:cNvSpPr/>
          <p:nvPr/>
        </p:nvSpPr>
        <p:spPr>
          <a:xfrm>
            <a:off x="4467960" y="2828216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(Ada)(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0BC74-164A-4F35-A415-7970B0B9CA87}"/>
              </a:ext>
            </a:extLst>
          </p:cNvPr>
          <p:cNvSpPr/>
          <p:nvPr/>
        </p:nvSpPr>
        <p:spPr>
          <a:xfrm>
            <a:off x="4467960" y="336747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(XGB)(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7ABDD7-CD48-4C83-8826-94C8CA617373}"/>
              </a:ext>
            </a:extLst>
          </p:cNvPr>
          <p:cNvSpPr/>
          <p:nvPr/>
        </p:nvSpPr>
        <p:spPr>
          <a:xfrm>
            <a:off x="4467960" y="390674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(ET)(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A44B7A-0698-436E-8A07-8427DFCEB377}"/>
              </a:ext>
            </a:extLst>
          </p:cNvPr>
          <p:cNvSpPr/>
          <p:nvPr/>
        </p:nvSpPr>
        <p:spPr>
          <a:xfrm>
            <a:off x="4467960" y="444014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(SVM)(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E1400-BA0D-4879-A8BD-D553229E5C5B}"/>
              </a:ext>
            </a:extLst>
          </p:cNvPr>
          <p:cNvSpPr/>
          <p:nvPr/>
        </p:nvSpPr>
        <p:spPr>
          <a:xfrm>
            <a:off x="4467960" y="497355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(Log)(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7064E-0C95-44C6-B556-BBAB46BABC59}"/>
              </a:ext>
            </a:extLst>
          </p:cNvPr>
          <p:cNvSpPr/>
          <p:nvPr/>
        </p:nvSpPr>
        <p:spPr>
          <a:xfrm>
            <a:off x="4467960" y="550695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(R)(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2CB1E-5DFC-452B-9F09-B0E1D3814A34}"/>
              </a:ext>
            </a:extLst>
          </p:cNvPr>
          <p:cNvSpPr/>
          <p:nvPr/>
        </p:nvSpPr>
        <p:spPr>
          <a:xfrm>
            <a:off x="4467960" y="604622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(EN)(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2E54B3-F539-4F06-A1A7-F1DE1F282258}"/>
              </a:ext>
            </a:extLst>
          </p:cNvPr>
          <p:cNvSpPr txBox="1"/>
          <p:nvPr/>
        </p:nvSpPr>
        <p:spPr>
          <a:xfrm>
            <a:off x="70338" y="1795170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Omic</a:t>
            </a:r>
            <a:r>
              <a:rPr lang="en-US" dirty="0"/>
              <a:t>			   Algorithm			Prediction		</a:t>
            </a:r>
          </a:p>
        </p:txBody>
      </p:sp>
    </p:spTree>
    <p:extLst>
      <p:ext uri="{BB962C8B-B14F-4D97-AF65-F5344CB8AC3E}">
        <p14:creationId xmlns:p14="http://schemas.microsoft.com/office/powerpoint/2010/main" val="347460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687234"/>
          </a:xfrm>
        </p:spPr>
        <p:txBody>
          <a:bodyPr/>
          <a:lstStyle/>
          <a:p>
            <a:r>
              <a:rPr lang="en-US" dirty="0"/>
              <a:t>Pipeline : Ensemble of </a:t>
            </a:r>
            <a:r>
              <a:rPr lang="en-US" dirty="0" err="1"/>
              <a:t>omic</a:t>
            </a:r>
            <a:r>
              <a:rPr lang="en-US" dirty="0"/>
              <a:t>-specific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C3DCB-0ECC-4B92-9608-BA4930B36DC5}"/>
              </a:ext>
            </a:extLst>
          </p:cNvPr>
          <p:cNvSpPr/>
          <p:nvPr/>
        </p:nvSpPr>
        <p:spPr>
          <a:xfrm>
            <a:off x="158262" y="282381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Genomic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63004C-B832-4A1F-955E-3B4487D7A9DD}"/>
              </a:ext>
            </a:extLst>
          </p:cNvPr>
          <p:cNvSpPr/>
          <p:nvPr/>
        </p:nvSpPr>
        <p:spPr>
          <a:xfrm>
            <a:off x="158262" y="3363075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Transcriptomic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2DE7DC-0BA7-486D-8B2D-F68E45E5DE4D}"/>
              </a:ext>
            </a:extLst>
          </p:cNvPr>
          <p:cNvSpPr/>
          <p:nvPr/>
        </p:nvSpPr>
        <p:spPr>
          <a:xfrm>
            <a:off x="158262" y="390233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Metabolomic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C689F2-9C0C-4DA7-9587-A811B44AA580}"/>
              </a:ext>
            </a:extLst>
          </p:cNvPr>
          <p:cNvSpPr/>
          <p:nvPr/>
        </p:nvSpPr>
        <p:spPr>
          <a:xfrm>
            <a:off x="158262" y="444160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Proteomic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99E09-C7C9-48A5-AB44-DDE01D379091}"/>
              </a:ext>
            </a:extLst>
          </p:cNvPr>
          <p:cNvSpPr/>
          <p:nvPr/>
        </p:nvSpPr>
        <p:spPr>
          <a:xfrm>
            <a:off x="158262" y="497500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Pathway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BD8A5D-4225-4BAC-B7E2-278BD2A6E080}"/>
              </a:ext>
            </a:extLst>
          </p:cNvPr>
          <p:cNvSpPr/>
          <p:nvPr/>
        </p:nvSpPr>
        <p:spPr>
          <a:xfrm>
            <a:off x="158262" y="550841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Tumor origin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48C43-510E-4D18-B9B5-870858A991CB}"/>
              </a:ext>
            </a:extLst>
          </p:cNvPr>
          <p:cNvSpPr/>
          <p:nvPr/>
        </p:nvSpPr>
        <p:spPr>
          <a:xfrm>
            <a:off x="2236178" y="229040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Random Forest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11BE8-863C-4AE3-9A13-3EF551997262}"/>
              </a:ext>
            </a:extLst>
          </p:cNvPr>
          <p:cNvSpPr/>
          <p:nvPr/>
        </p:nvSpPr>
        <p:spPr>
          <a:xfrm>
            <a:off x="2236178" y="2829670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AdaBoost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3144AE-B9AE-44A4-B4EF-10A394D738BE}"/>
              </a:ext>
            </a:extLst>
          </p:cNvPr>
          <p:cNvSpPr/>
          <p:nvPr/>
        </p:nvSpPr>
        <p:spPr>
          <a:xfrm>
            <a:off x="2236178" y="336893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XGBoost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341E5-33ED-490E-AAAA-C43B5121E597}"/>
              </a:ext>
            </a:extLst>
          </p:cNvPr>
          <p:cNvSpPr/>
          <p:nvPr/>
        </p:nvSpPr>
        <p:spPr>
          <a:xfrm>
            <a:off x="2236178" y="390819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Extra-Trees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CBEB4D-4ED7-43C8-B494-46C42B6E08C4}"/>
              </a:ext>
            </a:extLst>
          </p:cNvPr>
          <p:cNvSpPr/>
          <p:nvPr/>
        </p:nvSpPr>
        <p:spPr>
          <a:xfrm>
            <a:off x="2236178" y="444160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SVM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3EEF53-D5C0-49E6-AFBE-3FEDA7B1EF13}"/>
              </a:ext>
            </a:extLst>
          </p:cNvPr>
          <p:cNvSpPr/>
          <p:nvPr/>
        </p:nvSpPr>
        <p:spPr>
          <a:xfrm>
            <a:off x="2236178" y="497500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Logistic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A2323D-AA49-4EE5-BCC2-C698858D0EEB}"/>
              </a:ext>
            </a:extLst>
          </p:cNvPr>
          <p:cNvSpPr/>
          <p:nvPr/>
        </p:nvSpPr>
        <p:spPr>
          <a:xfrm>
            <a:off x="2236178" y="5508412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Ridge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64A74B-D8CA-4C03-9583-0C50BADACB15}"/>
              </a:ext>
            </a:extLst>
          </p:cNvPr>
          <p:cNvSpPr/>
          <p:nvPr/>
        </p:nvSpPr>
        <p:spPr>
          <a:xfrm>
            <a:off x="2236178" y="6047677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Elastic-Net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60D10-3E95-4157-9A43-3D2F654972EE}"/>
              </a:ext>
            </a:extLst>
          </p:cNvPr>
          <p:cNvSpPr txBox="1"/>
          <p:nvPr/>
        </p:nvSpPr>
        <p:spPr>
          <a:xfrm>
            <a:off x="1820006" y="4110337"/>
            <a:ext cx="316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B136C2E-F251-422A-B217-5CEB4AF087AD}"/>
              </a:ext>
            </a:extLst>
          </p:cNvPr>
          <p:cNvSpPr/>
          <p:nvPr/>
        </p:nvSpPr>
        <p:spPr>
          <a:xfrm>
            <a:off x="3956538" y="2365148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0E6B421-E821-4020-8C1F-FC27BD814847}"/>
              </a:ext>
            </a:extLst>
          </p:cNvPr>
          <p:cNvSpPr/>
          <p:nvPr/>
        </p:nvSpPr>
        <p:spPr>
          <a:xfrm>
            <a:off x="3956538" y="2898553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6A845EC-4A36-405C-96B2-757FDB5C7A3F}"/>
              </a:ext>
            </a:extLst>
          </p:cNvPr>
          <p:cNvSpPr/>
          <p:nvPr/>
        </p:nvSpPr>
        <p:spPr>
          <a:xfrm>
            <a:off x="3956538" y="3453845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519DF7D-580A-4D79-9BD8-7CF59399646D}"/>
              </a:ext>
            </a:extLst>
          </p:cNvPr>
          <p:cNvSpPr/>
          <p:nvPr/>
        </p:nvSpPr>
        <p:spPr>
          <a:xfrm>
            <a:off x="3956538" y="3987250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9D6EB0B-A9D4-4376-B608-83470245E019}"/>
              </a:ext>
            </a:extLst>
          </p:cNvPr>
          <p:cNvSpPr/>
          <p:nvPr/>
        </p:nvSpPr>
        <p:spPr>
          <a:xfrm>
            <a:off x="3956538" y="4501533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F51A608-C8F5-4C97-9E03-05E59B868146}"/>
              </a:ext>
            </a:extLst>
          </p:cNvPr>
          <p:cNvSpPr/>
          <p:nvPr/>
        </p:nvSpPr>
        <p:spPr>
          <a:xfrm>
            <a:off x="3956538" y="5034938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0F7EDE-5B88-4E5A-934A-8079BA5ABBBD}"/>
              </a:ext>
            </a:extLst>
          </p:cNvPr>
          <p:cNvSpPr/>
          <p:nvPr/>
        </p:nvSpPr>
        <p:spPr>
          <a:xfrm>
            <a:off x="3956538" y="5590230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BFA8F40-10F0-45BA-918E-31CBD8DDBF98}"/>
              </a:ext>
            </a:extLst>
          </p:cNvPr>
          <p:cNvSpPr/>
          <p:nvPr/>
        </p:nvSpPr>
        <p:spPr>
          <a:xfrm>
            <a:off x="3956538" y="6123635"/>
            <a:ext cx="357556" cy="24617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1A9471-201F-4194-86C5-2170E2205ED6}"/>
              </a:ext>
            </a:extLst>
          </p:cNvPr>
          <p:cNvSpPr/>
          <p:nvPr/>
        </p:nvSpPr>
        <p:spPr>
          <a:xfrm>
            <a:off x="4467960" y="2288954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(RF)(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163EB-607E-4441-B0C3-B8FDDB18FA54}"/>
              </a:ext>
            </a:extLst>
          </p:cNvPr>
          <p:cNvSpPr/>
          <p:nvPr/>
        </p:nvSpPr>
        <p:spPr>
          <a:xfrm>
            <a:off x="4467960" y="2828216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(Ada)(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20BC74-164A-4F35-A415-7970B0B9CA87}"/>
              </a:ext>
            </a:extLst>
          </p:cNvPr>
          <p:cNvSpPr/>
          <p:nvPr/>
        </p:nvSpPr>
        <p:spPr>
          <a:xfrm>
            <a:off x="4467960" y="336747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(XGB)(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7ABDD7-CD48-4C83-8826-94C8CA617373}"/>
              </a:ext>
            </a:extLst>
          </p:cNvPr>
          <p:cNvSpPr/>
          <p:nvPr/>
        </p:nvSpPr>
        <p:spPr>
          <a:xfrm>
            <a:off x="4467960" y="390674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(ET)(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A44B7A-0698-436E-8A07-8427DFCEB377}"/>
              </a:ext>
            </a:extLst>
          </p:cNvPr>
          <p:cNvSpPr/>
          <p:nvPr/>
        </p:nvSpPr>
        <p:spPr>
          <a:xfrm>
            <a:off x="4467960" y="444014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(SVM)(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AE1400-BA0D-4879-A8BD-D553229E5C5B}"/>
              </a:ext>
            </a:extLst>
          </p:cNvPr>
          <p:cNvSpPr/>
          <p:nvPr/>
        </p:nvSpPr>
        <p:spPr>
          <a:xfrm>
            <a:off x="4467960" y="497355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(Log)(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7064E-0C95-44C6-B556-BBAB46BABC59}"/>
              </a:ext>
            </a:extLst>
          </p:cNvPr>
          <p:cNvSpPr/>
          <p:nvPr/>
        </p:nvSpPr>
        <p:spPr>
          <a:xfrm>
            <a:off x="4467960" y="5506958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(R)(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C2CB1E-5DFC-452B-9F09-B0E1D3814A34}"/>
              </a:ext>
            </a:extLst>
          </p:cNvPr>
          <p:cNvSpPr/>
          <p:nvPr/>
        </p:nvSpPr>
        <p:spPr>
          <a:xfrm>
            <a:off x="4467960" y="6046223"/>
            <a:ext cx="1626576" cy="39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</a:t>
            </a:r>
            <a:r>
              <a:rPr lang="en-US" sz="1600" baseline="-25000" dirty="0"/>
              <a:t>S</a:t>
            </a:r>
            <a:r>
              <a:rPr lang="en-US" sz="1600" dirty="0"/>
              <a:t>(EN)(</a:t>
            </a:r>
            <a:r>
              <a:rPr lang="en-US" sz="1600" dirty="0" err="1"/>
              <a:t>omic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3248A44-09CE-44AC-9D73-D699B9B39E3A}"/>
              </a:ext>
            </a:extLst>
          </p:cNvPr>
          <p:cNvSpPr/>
          <p:nvPr/>
        </p:nvSpPr>
        <p:spPr>
          <a:xfrm rot="5400000">
            <a:off x="5128489" y="3403766"/>
            <a:ext cx="4171943" cy="190718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8E7F26-8CF9-4EDA-97B0-828BC71F3C9C}"/>
              </a:ext>
            </a:extLst>
          </p:cNvPr>
          <p:cNvSpPr txBox="1"/>
          <p:nvPr/>
        </p:nvSpPr>
        <p:spPr>
          <a:xfrm>
            <a:off x="6260867" y="3892153"/>
            <a:ext cx="201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 Classifier (Random Forest)</a:t>
            </a:r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2E54B3-F539-4F06-A1A7-F1DE1F282258}"/>
              </a:ext>
            </a:extLst>
          </p:cNvPr>
          <p:cNvSpPr txBox="1"/>
          <p:nvPr/>
        </p:nvSpPr>
        <p:spPr>
          <a:xfrm>
            <a:off x="70338" y="1795170"/>
            <a:ext cx="879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Omic</a:t>
            </a:r>
            <a:r>
              <a:rPr lang="en-US" dirty="0"/>
              <a:t>			   Algorithm			Prediction		Integration</a:t>
            </a:r>
          </a:p>
        </p:txBody>
      </p:sp>
    </p:spTree>
    <p:extLst>
      <p:ext uri="{BB962C8B-B14F-4D97-AF65-F5344CB8AC3E}">
        <p14:creationId xmlns:p14="http://schemas.microsoft.com/office/powerpoint/2010/main" val="230375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Validation procedure: nested cross-validation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C69D1D-C181-4DB2-AF42-232E56FFDC96}"/>
              </a:ext>
            </a:extLst>
          </p:cNvPr>
          <p:cNvGrpSpPr/>
          <p:nvPr/>
        </p:nvGrpSpPr>
        <p:grpSpPr>
          <a:xfrm>
            <a:off x="3221" y="1514474"/>
            <a:ext cx="9008447" cy="5377641"/>
            <a:chOff x="3221" y="514742"/>
            <a:chExt cx="11886700" cy="63798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F08516-AC83-4FB1-A6C4-B17DA314E4BE}"/>
                </a:ext>
              </a:extLst>
            </p:cNvPr>
            <p:cNvSpPr/>
            <p:nvPr/>
          </p:nvSpPr>
          <p:spPr>
            <a:xfrm>
              <a:off x="6103480" y="765888"/>
              <a:ext cx="576400" cy="1543050"/>
            </a:xfrm>
            <a:prstGeom prst="rect">
              <a:avLst/>
            </a:prstGeom>
            <a:solidFill>
              <a:srgbClr val="F47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10003-496F-4480-A3A4-50F3B37C100D}"/>
                </a:ext>
              </a:extLst>
            </p:cNvPr>
            <p:cNvSpPr/>
            <p:nvPr/>
          </p:nvSpPr>
          <p:spPr>
            <a:xfrm>
              <a:off x="587244" y="767442"/>
              <a:ext cx="1224643" cy="1543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7303BF-3D7D-478C-B87F-BCCB5277CAB9}"/>
                </a:ext>
              </a:extLst>
            </p:cNvPr>
            <p:cNvSpPr/>
            <p:nvPr/>
          </p:nvSpPr>
          <p:spPr>
            <a:xfrm>
              <a:off x="1811887" y="767442"/>
              <a:ext cx="1069521" cy="15430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478DCC-D819-4D7D-B70B-D17B02B0BABC}"/>
                </a:ext>
              </a:extLst>
            </p:cNvPr>
            <p:cNvSpPr/>
            <p:nvPr/>
          </p:nvSpPr>
          <p:spPr>
            <a:xfrm>
              <a:off x="2881409" y="767442"/>
              <a:ext cx="628650" cy="15430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6ABF61-DDD4-4E17-826A-9477C78B09A0}"/>
                </a:ext>
              </a:extLst>
            </p:cNvPr>
            <p:cNvSpPr/>
            <p:nvPr/>
          </p:nvSpPr>
          <p:spPr>
            <a:xfrm>
              <a:off x="3510058" y="767442"/>
              <a:ext cx="855343" cy="15430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A0D8FA-7E60-4EF8-A7E2-B9C879E2BAB8}"/>
                </a:ext>
              </a:extLst>
            </p:cNvPr>
            <p:cNvSpPr txBox="1"/>
            <p:nvPr/>
          </p:nvSpPr>
          <p:spPr>
            <a:xfrm rot="16200000">
              <a:off x="-61525" y="1386673"/>
              <a:ext cx="1069521" cy="30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N samples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8AAFAD-6B5D-4343-BDF5-189A593F2561}"/>
                </a:ext>
              </a:extLst>
            </p:cNvPr>
            <p:cNvSpPr txBox="1"/>
            <p:nvPr/>
          </p:nvSpPr>
          <p:spPr>
            <a:xfrm>
              <a:off x="628065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transcriptomics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DAFC3-DC6F-44A8-A69C-F48CA1A46FAF}"/>
                </a:ext>
              </a:extLst>
            </p:cNvPr>
            <p:cNvSpPr txBox="1"/>
            <p:nvPr/>
          </p:nvSpPr>
          <p:spPr>
            <a:xfrm>
              <a:off x="1709834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genomics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2A77D1-5518-493C-8EF2-63088CFC58B5}"/>
                </a:ext>
              </a:extLst>
            </p:cNvPr>
            <p:cNvSpPr txBox="1"/>
            <p:nvPr/>
          </p:nvSpPr>
          <p:spPr>
            <a:xfrm>
              <a:off x="2595658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typing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C80AD-A5C7-4769-8C10-27A2AB7AE0CC}"/>
                </a:ext>
              </a:extLst>
            </p:cNvPr>
            <p:cNvSpPr txBox="1"/>
            <p:nvPr/>
          </p:nvSpPr>
          <p:spPr>
            <a:xfrm>
              <a:off x="3321239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pathways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D727F7-A4A7-490D-BE44-B479F16C17A0}"/>
                </a:ext>
              </a:extLst>
            </p:cNvPr>
            <p:cNvSpPr/>
            <p:nvPr/>
          </p:nvSpPr>
          <p:spPr>
            <a:xfrm>
              <a:off x="4354813" y="767441"/>
              <a:ext cx="680193" cy="1543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D24AB-7470-4F10-B3EA-776FA595007F}"/>
                </a:ext>
              </a:extLst>
            </p:cNvPr>
            <p:cNvSpPr txBox="1"/>
            <p:nvPr/>
          </p:nvSpPr>
          <p:spPr>
            <a:xfrm>
              <a:off x="4101374" y="514926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proteomics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D80991-7CF1-4F95-A72D-9F3A2D53E5DA}"/>
                </a:ext>
              </a:extLst>
            </p:cNvPr>
            <p:cNvSpPr/>
            <p:nvPr/>
          </p:nvSpPr>
          <p:spPr>
            <a:xfrm>
              <a:off x="5033960" y="767441"/>
              <a:ext cx="1069520" cy="1543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314CE-458D-4F87-972F-0E5EB64CE776}"/>
                </a:ext>
              </a:extLst>
            </p:cNvPr>
            <p:cNvSpPr txBox="1"/>
            <p:nvPr/>
          </p:nvSpPr>
          <p:spPr>
            <a:xfrm>
              <a:off x="4968645" y="51629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metabolomics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60DFDF-037A-456E-AA06-AC4D0B4E9452}"/>
                </a:ext>
              </a:extLst>
            </p:cNvPr>
            <p:cNvCxnSpPr>
              <a:cxnSpLocks/>
            </p:cNvCxnSpPr>
            <p:nvPr/>
          </p:nvCxnSpPr>
          <p:spPr>
            <a:xfrm>
              <a:off x="587244" y="971550"/>
              <a:ext cx="6131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8B1A157-7ECF-4C8E-A2B8-B64FA647D1F4}"/>
                </a:ext>
              </a:extLst>
            </p:cNvPr>
            <p:cNvSpPr/>
            <p:nvPr/>
          </p:nvSpPr>
          <p:spPr>
            <a:xfrm>
              <a:off x="7069685" y="1514474"/>
              <a:ext cx="302081" cy="1796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28D3E11-31ED-4C7E-B7FE-2A38EAFE1795}"/>
                </a:ext>
              </a:extLst>
            </p:cNvPr>
            <p:cNvSpPr/>
            <p:nvPr/>
          </p:nvSpPr>
          <p:spPr>
            <a:xfrm>
              <a:off x="6759441" y="971551"/>
              <a:ext cx="220439" cy="1338940"/>
            </a:xfrm>
            <a:prstGeom prst="rightBrace">
              <a:avLst>
                <a:gd name="adj1" fmla="val 59533"/>
                <a:gd name="adj2" fmla="val 4708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4C4D9E-E943-405C-B07B-A57ED2B8B8B1}"/>
                </a:ext>
              </a:extLst>
            </p:cNvPr>
            <p:cNvSpPr txBox="1"/>
            <p:nvPr/>
          </p:nvSpPr>
          <p:spPr>
            <a:xfrm>
              <a:off x="7666111" y="1465782"/>
              <a:ext cx="1303322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Current dataset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B2565A6-80C1-493B-A0AB-015B39879552}"/>
                </a:ext>
              </a:extLst>
            </p:cNvPr>
            <p:cNvSpPr/>
            <p:nvPr/>
          </p:nvSpPr>
          <p:spPr>
            <a:xfrm>
              <a:off x="6783934" y="775605"/>
              <a:ext cx="4216921" cy="1796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Arrow: Curved Left 24">
              <a:extLst>
                <a:ext uri="{FF2B5EF4-FFF2-40B4-BE49-F238E27FC236}">
                  <a16:creationId xmlns:a16="http://schemas.microsoft.com/office/drawing/2014/main" id="{C3B4D7BA-7B89-42B7-B455-F74FEBBAFA59}"/>
                </a:ext>
              </a:extLst>
            </p:cNvPr>
            <p:cNvSpPr/>
            <p:nvPr/>
          </p:nvSpPr>
          <p:spPr>
            <a:xfrm>
              <a:off x="11019105" y="794480"/>
              <a:ext cx="530678" cy="5175567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0C0906-5C99-44BC-BA7A-5CE5D4BD9281}"/>
                </a:ext>
              </a:extLst>
            </p:cNvPr>
            <p:cNvSpPr txBox="1"/>
            <p:nvPr/>
          </p:nvSpPr>
          <p:spPr>
            <a:xfrm>
              <a:off x="10069242" y="1538966"/>
              <a:ext cx="1820679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1) 10% Validation set is excluded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EF1C30-A905-4227-90F2-9A14531FBE96}"/>
                </a:ext>
              </a:extLst>
            </p:cNvPr>
            <p:cNvSpPr txBox="1"/>
            <p:nvPr/>
          </p:nvSpPr>
          <p:spPr>
            <a:xfrm>
              <a:off x="6021539" y="514742"/>
              <a:ext cx="958341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miRNomics</a:t>
              </a:r>
              <a:endParaRPr lang="en-US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7B532A-AA9F-4217-AE09-55717C8D3429}"/>
                </a:ext>
              </a:extLst>
            </p:cNvPr>
            <p:cNvSpPr/>
            <p:nvPr/>
          </p:nvSpPr>
          <p:spPr>
            <a:xfrm>
              <a:off x="9127538" y="1742782"/>
              <a:ext cx="170823" cy="524473"/>
            </a:xfrm>
            <a:prstGeom prst="rect">
              <a:avLst/>
            </a:prstGeom>
            <a:solidFill>
              <a:srgbClr val="F47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D72AF3-1CA2-44AF-911F-2DE168536CAD}"/>
                </a:ext>
              </a:extLst>
            </p:cNvPr>
            <p:cNvSpPr/>
            <p:nvPr/>
          </p:nvSpPr>
          <p:spPr>
            <a:xfrm>
              <a:off x="7504356" y="1742781"/>
              <a:ext cx="362938" cy="524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C136E2-AE31-4E89-A0EC-01A7C9F4E6CA}"/>
                </a:ext>
              </a:extLst>
            </p:cNvPr>
            <p:cNvSpPr/>
            <p:nvPr/>
          </p:nvSpPr>
          <p:spPr>
            <a:xfrm>
              <a:off x="7861775" y="1744336"/>
              <a:ext cx="316965" cy="5244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A12249-7ADC-4029-B1DE-8EE47D129FE7}"/>
                </a:ext>
              </a:extLst>
            </p:cNvPr>
            <p:cNvSpPr/>
            <p:nvPr/>
          </p:nvSpPr>
          <p:spPr>
            <a:xfrm>
              <a:off x="8174832" y="1744336"/>
              <a:ext cx="186308" cy="5244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3118E0-8DBD-466E-8D0C-35AE6CA2AAB1}"/>
                </a:ext>
              </a:extLst>
            </p:cNvPr>
            <p:cNvSpPr/>
            <p:nvPr/>
          </p:nvSpPr>
          <p:spPr>
            <a:xfrm>
              <a:off x="8362908" y="1744336"/>
              <a:ext cx="253491" cy="5244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09EEC1-9705-4DFE-B05A-2B897715FE6B}"/>
                </a:ext>
              </a:extLst>
            </p:cNvPr>
            <p:cNvSpPr/>
            <p:nvPr/>
          </p:nvSpPr>
          <p:spPr>
            <a:xfrm>
              <a:off x="8617466" y="1744335"/>
              <a:ext cx="201583" cy="524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9058BA-C6BC-4EC0-9A53-24BF723368C6}"/>
                </a:ext>
              </a:extLst>
            </p:cNvPr>
            <p:cNvSpPr/>
            <p:nvPr/>
          </p:nvSpPr>
          <p:spPr>
            <a:xfrm>
              <a:off x="8814472" y="1744335"/>
              <a:ext cx="316965" cy="524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Arrow: Curved Left 34">
              <a:extLst>
                <a:ext uri="{FF2B5EF4-FFF2-40B4-BE49-F238E27FC236}">
                  <a16:creationId xmlns:a16="http://schemas.microsoft.com/office/drawing/2014/main" id="{5019E780-4C2C-47F8-A07D-AE70965DA8D0}"/>
                </a:ext>
              </a:extLst>
            </p:cNvPr>
            <p:cNvSpPr/>
            <p:nvPr/>
          </p:nvSpPr>
          <p:spPr>
            <a:xfrm>
              <a:off x="9310291" y="1912009"/>
              <a:ext cx="530678" cy="32086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9822A-246B-40A3-BE2B-7CEB6C0075FB}"/>
                </a:ext>
              </a:extLst>
            </p:cNvPr>
            <p:cNvSpPr txBox="1"/>
            <p:nvPr/>
          </p:nvSpPr>
          <p:spPr>
            <a:xfrm>
              <a:off x="8737304" y="3524513"/>
              <a:ext cx="1820679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2) 10% test set is excluded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D60FB3-0A6E-45E5-BD1E-5F30AFE1792F}"/>
                </a:ext>
              </a:extLst>
            </p:cNvPr>
            <p:cNvSpPr/>
            <p:nvPr/>
          </p:nvSpPr>
          <p:spPr>
            <a:xfrm>
              <a:off x="800482" y="3900262"/>
              <a:ext cx="2255030" cy="1543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794DE3-4595-4E54-8FB5-2125FD88F049}"/>
                </a:ext>
              </a:extLst>
            </p:cNvPr>
            <p:cNvSpPr txBox="1"/>
            <p:nvPr/>
          </p:nvSpPr>
          <p:spPr>
            <a:xfrm rot="16200000">
              <a:off x="1156715" y="1971855"/>
              <a:ext cx="1504655" cy="2233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transcriptomics – model 1</a:t>
              </a:r>
            </a:p>
            <a:p>
              <a:r>
                <a:rPr lang="en-US" sz="800" dirty="0"/>
                <a:t>transcriptomics – model 2</a:t>
              </a:r>
            </a:p>
            <a:p>
              <a:r>
                <a:rPr lang="en-US" sz="800" dirty="0"/>
                <a:t>transcriptomics – model 3</a:t>
              </a:r>
            </a:p>
            <a:p>
              <a:r>
                <a:rPr lang="en-US" sz="800" dirty="0"/>
                <a:t>genomics – model 1</a:t>
              </a:r>
            </a:p>
            <a:p>
              <a:r>
                <a:rPr lang="en-US" sz="800" dirty="0"/>
                <a:t>genomics – model 2</a:t>
              </a:r>
            </a:p>
            <a:p>
              <a:r>
                <a:rPr lang="en-US" sz="800" dirty="0"/>
                <a:t>genomics – model 3</a:t>
              </a:r>
            </a:p>
            <a:p>
              <a:r>
                <a:rPr lang="en-US" sz="800" dirty="0"/>
                <a:t>typing – model 1</a:t>
              </a:r>
            </a:p>
            <a:p>
              <a:r>
                <a:rPr lang="en-US" sz="800" dirty="0"/>
                <a:t>typing – model 2</a:t>
              </a:r>
            </a:p>
            <a:p>
              <a:r>
                <a:rPr lang="en-US" sz="800" dirty="0"/>
                <a:t>typing – model 3</a:t>
              </a:r>
            </a:p>
            <a:p>
              <a:r>
                <a:rPr lang="en-US" sz="800" dirty="0"/>
                <a:t>pathways – model 1</a:t>
              </a:r>
            </a:p>
            <a:p>
              <a:r>
                <a:rPr lang="en-US" sz="800" dirty="0"/>
                <a:t>pathways – model 2</a:t>
              </a:r>
            </a:p>
            <a:p>
              <a:r>
                <a:rPr lang="en-US" sz="800" dirty="0"/>
                <a:t>pathways – model 3</a:t>
              </a:r>
            </a:p>
            <a:p>
              <a:r>
                <a:rPr lang="en-US" sz="800" dirty="0"/>
                <a:t>… 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7CB9B438-7170-476A-9D9D-CF47ADF61F90}"/>
                </a:ext>
              </a:extLst>
            </p:cNvPr>
            <p:cNvSpPr/>
            <p:nvPr/>
          </p:nvSpPr>
          <p:spPr>
            <a:xfrm rot="8489234">
              <a:off x="5858357" y="3272268"/>
              <a:ext cx="3342340" cy="1994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7B2F77FA-A504-45D0-A136-D29B4C89F36D}"/>
                </a:ext>
              </a:extLst>
            </p:cNvPr>
            <p:cNvSpPr/>
            <p:nvPr/>
          </p:nvSpPr>
          <p:spPr>
            <a:xfrm rot="8489234">
              <a:off x="5540700" y="3170661"/>
              <a:ext cx="3342340" cy="1994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2318F76-20EB-474E-8886-6E4777B0DD56}"/>
                </a:ext>
              </a:extLst>
            </p:cNvPr>
            <p:cNvSpPr/>
            <p:nvPr/>
          </p:nvSpPr>
          <p:spPr>
            <a:xfrm rot="8489234">
              <a:off x="5610275" y="2971353"/>
              <a:ext cx="2795880" cy="22117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82D7EBB-6863-4BFD-B2DB-997C711D29AB}"/>
                </a:ext>
              </a:extLst>
            </p:cNvPr>
            <p:cNvSpPr/>
            <p:nvPr/>
          </p:nvSpPr>
          <p:spPr>
            <a:xfrm>
              <a:off x="6564669" y="3156423"/>
              <a:ext cx="824218" cy="517507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CCEADB-6DF4-4474-A078-FA051BF0F952}"/>
                </a:ext>
              </a:extLst>
            </p:cNvPr>
            <p:cNvSpPr/>
            <p:nvPr/>
          </p:nvSpPr>
          <p:spPr>
            <a:xfrm>
              <a:off x="6783934" y="2564958"/>
              <a:ext cx="820548" cy="48985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61969F-1E61-4723-98DC-7F9A70A41BBE}"/>
                </a:ext>
              </a:extLst>
            </p:cNvPr>
            <p:cNvSpPr/>
            <p:nvPr/>
          </p:nvSpPr>
          <p:spPr>
            <a:xfrm>
              <a:off x="7346929" y="2986802"/>
              <a:ext cx="831810" cy="536441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A3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3C9214E-41E6-483C-83F9-B0533DA2F417}"/>
                </a:ext>
              </a:extLst>
            </p:cNvPr>
            <p:cNvSpPr/>
            <p:nvPr/>
          </p:nvSpPr>
          <p:spPr>
            <a:xfrm rot="10800000">
              <a:off x="3055511" y="4877335"/>
              <a:ext cx="6254780" cy="243304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C7E3E08-9658-4D0B-9E1D-AE9F0FE8B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68" t="31865" r="28547" b="24351"/>
            <a:stretch/>
          </p:blipFill>
          <p:spPr>
            <a:xfrm>
              <a:off x="815108" y="3938762"/>
              <a:ext cx="2215667" cy="1470635"/>
            </a:xfrm>
            <a:prstGeom prst="rect">
              <a:avLst/>
            </a:prstGeom>
          </p:spPr>
        </p:pic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4431BF9-87DC-45E2-B9ED-8799C77AEC55}"/>
                </a:ext>
              </a:extLst>
            </p:cNvPr>
            <p:cNvSpPr/>
            <p:nvPr/>
          </p:nvSpPr>
          <p:spPr>
            <a:xfrm rot="5400000">
              <a:off x="1240683" y="5645126"/>
              <a:ext cx="638852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EC01E08E-4B18-479A-85E7-34ECE23441DA}"/>
                </a:ext>
              </a:extLst>
            </p:cNvPr>
            <p:cNvSpPr/>
            <p:nvPr/>
          </p:nvSpPr>
          <p:spPr>
            <a:xfrm>
              <a:off x="1565727" y="5897692"/>
              <a:ext cx="5253530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68F412-2CC0-4BB8-806F-DA100B1BBB0B}"/>
                </a:ext>
              </a:extLst>
            </p:cNvPr>
            <p:cNvSpPr/>
            <p:nvPr/>
          </p:nvSpPr>
          <p:spPr>
            <a:xfrm>
              <a:off x="4968645" y="6034917"/>
              <a:ext cx="852756" cy="529664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F10652-5B2B-4689-AB6C-382113D8BFDD}"/>
                </a:ext>
              </a:extLst>
            </p:cNvPr>
            <p:cNvSpPr/>
            <p:nvPr/>
          </p:nvSpPr>
          <p:spPr>
            <a:xfrm>
              <a:off x="5138333" y="5471145"/>
              <a:ext cx="809233" cy="511187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11A3A1-1AB6-4F3E-AE47-874E78465FE3}"/>
                </a:ext>
              </a:extLst>
            </p:cNvPr>
            <p:cNvSpPr/>
            <p:nvPr/>
          </p:nvSpPr>
          <p:spPr>
            <a:xfrm>
              <a:off x="5779444" y="5837647"/>
              <a:ext cx="839393" cy="529664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61C491-5DBE-4DB9-9FEB-BE2E4DB95578}"/>
                </a:ext>
              </a:extLst>
            </p:cNvPr>
            <p:cNvSpPr txBox="1"/>
            <p:nvPr/>
          </p:nvSpPr>
          <p:spPr>
            <a:xfrm>
              <a:off x="2562292" y="5599014"/>
              <a:ext cx="2406353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4) Each 2</a:t>
              </a:r>
              <a:r>
                <a:rPr lang="en-US" sz="1100" baseline="30000" dirty="0"/>
                <a:t>nd</a:t>
              </a:r>
              <a:r>
                <a:rPr lang="en-US" sz="1100" dirty="0"/>
                <a:t>-level model tries to predict the validation set</a:t>
              </a:r>
            </a:p>
          </p:txBody>
        </p:sp>
        <p:sp>
          <p:nvSpPr>
            <p:cNvPr id="53" name="Arrow: Curved Left 52">
              <a:extLst>
                <a:ext uri="{FF2B5EF4-FFF2-40B4-BE49-F238E27FC236}">
                  <a16:creationId xmlns:a16="http://schemas.microsoft.com/office/drawing/2014/main" id="{55F96157-5D2A-4681-8536-E77C241DFD54}"/>
                </a:ext>
              </a:extLst>
            </p:cNvPr>
            <p:cNvSpPr/>
            <p:nvPr/>
          </p:nvSpPr>
          <p:spPr>
            <a:xfrm rot="15121808">
              <a:off x="4836831" y="404303"/>
              <a:ext cx="642869" cy="4664673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C96450-4673-4070-93BF-74465019AE32}"/>
                </a:ext>
              </a:extLst>
            </p:cNvPr>
            <p:cNvSpPr txBox="1"/>
            <p:nvPr/>
          </p:nvSpPr>
          <p:spPr>
            <a:xfrm>
              <a:off x="4205119" y="2521787"/>
              <a:ext cx="933214" cy="273850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Repeat 10x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833DFA-7AA1-4038-A693-80501F31A033}"/>
                </a:ext>
              </a:extLst>
            </p:cNvPr>
            <p:cNvSpPr txBox="1"/>
            <p:nvPr/>
          </p:nvSpPr>
          <p:spPr>
            <a:xfrm>
              <a:off x="3097975" y="3900262"/>
              <a:ext cx="2828951" cy="71201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3) each 1</a:t>
              </a:r>
              <a:r>
                <a:rPr lang="en-US" sz="1100" baseline="30000" dirty="0"/>
                <a:t>st</a:t>
              </a:r>
              <a:r>
                <a:rPr lang="en-US" sz="1100" dirty="0"/>
                <a:t>-level model forms a prediction for the excluded test set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480DBD-41C2-4114-97E9-C90EAE548F16}"/>
                </a:ext>
              </a:extLst>
            </p:cNvPr>
            <p:cNvGrpSpPr/>
            <p:nvPr/>
          </p:nvGrpSpPr>
          <p:grpSpPr>
            <a:xfrm>
              <a:off x="9080683" y="5138797"/>
              <a:ext cx="2161291" cy="1755760"/>
              <a:chOff x="8823406" y="5075076"/>
              <a:chExt cx="2161291" cy="1755760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FCB8B87-ED48-47BF-8ABC-74DA9FBEB6A3}"/>
                  </a:ext>
                </a:extLst>
              </p:cNvPr>
              <p:cNvCxnSpPr/>
              <p:nvPr/>
            </p:nvCxnSpPr>
            <p:spPr>
              <a:xfrm flipV="1">
                <a:off x="9129828" y="5236190"/>
                <a:ext cx="0" cy="1375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FAFA37E-E47B-4280-A53E-C24E0E4A7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247" y="6600545"/>
                <a:ext cx="156771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0EFD0E-E1AF-4A35-BC1E-44B8D0C9CE2C}"/>
                  </a:ext>
                </a:extLst>
              </p:cNvPr>
              <p:cNvSpPr txBox="1"/>
              <p:nvPr/>
            </p:nvSpPr>
            <p:spPr>
              <a:xfrm>
                <a:off x="10592967" y="6556986"/>
                <a:ext cx="391730" cy="27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09278D-597A-4311-9760-F5DD91E94274}"/>
                  </a:ext>
                </a:extLst>
              </p:cNvPr>
              <p:cNvSpPr txBox="1"/>
              <p:nvPr/>
            </p:nvSpPr>
            <p:spPr>
              <a:xfrm>
                <a:off x="8823406" y="5075076"/>
                <a:ext cx="395960" cy="27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TP</a:t>
                </a: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B9695B3-85E1-42CF-AEB1-BCB02B8E1895}"/>
                  </a:ext>
                </a:extLst>
              </p:cNvPr>
              <p:cNvSpPr/>
              <p:nvPr/>
            </p:nvSpPr>
            <p:spPr>
              <a:xfrm>
                <a:off x="9129828" y="5296843"/>
                <a:ext cx="1428400" cy="1297385"/>
              </a:xfrm>
              <a:custGeom>
                <a:avLst/>
                <a:gdLst>
                  <a:gd name="connsiteX0" fmla="*/ 0 w 2204357"/>
                  <a:gd name="connsiteY0" fmla="*/ 2098221 h 2098221"/>
                  <a:gd name="connsiteX1" fmla="*/ 65314 w 2204357"/>
                  <a:gd name="connsiteY1" fmla="*/ 1085850 h 2098221"/>
                  <a:gd name="connsiteX2" fmla="*/ 318407 w 2204357"/>
                  <a:gd name="connsiteY2" fmla="*/ 489857 h 2098221"/>
                  <a:gd name="connsiteX3" fmla="*/ 840921 w 2204357"/>
                  <a:gd name="connsiteY3" fmla="*/ 122464 h 2098221"/>
                  <a:gd name="connsiteX4" fmla="*/ 2204357 w 2204357"/>
                  <a:gd name="connsiteY4" fmla="*/ 0 h 209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357" h="2098221">
                    <a:moveTo>
                      <a:pt x="0" y="2098221"/>
                    </a:moveTo>
                    <a:cubicBezTo>
                      <a:pt x="6123" y="1726066"/>
                      <a:pt x="12246" y="1353911"/>
                      <a:pt x="65314" y="1085850"/>
                    </a:cubicBezTo>
                    <a:cubicBezTo>
                      <a:pt x="118382" y="817789"/>
                      <a:pt x="189139" y="650421"/>
                      <a:pt x="318407" y="489857"/>
                    </a:cubicBezTo>
                    <a:cubicBezTo>
                      <a:pt x="447675" y="329293"/>
                      <a:pt x="526596" y="204107"/>
                      <a:pt x="840921" y="122464"/>
                    </a:cubicBezTo>
                    <a:cubicBezTo>
                      <a:pt x="1155246" y="40821"/>
                      <a:pt x="1679801" y="20410"/>
                      <a:pt x="220435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3F114CF-8883-4010-8212-F8A874744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7859" y="5296843"/>
                <a:ext cx="1529101" cy="13037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3078DD5-4B21-4014-9D79-35F13C196C0D}"/>
                  </a:ext>
                </a:extLst>
              </p:cNvPr>
              <p:cNvSpPr/>
              <p:nvPr/>
            </p:nvSpPr>
            <p:spPr>
              <a:xfrm>
                <a:off x="9134375" y="5281863"/>
                <a:ext cx="1530417" cy="1301817"/>
              </a:xfrm>
              <a:custGeom>
                <a:avLst/>
                <a:gdLst>
                  <a:gd name="connsiteX0" fmla="*/ 0 w 1530417"/>
                  <a:gd name="connsiteY0" fmla="*/ 1301817 h 1301817"/>
                  <a:gd name="connsiteX1" fmla="*/ 57751 w 1530417"/>
                  <a:gd name="connsiteY1" fmla="*/ 916806 h 1301817"/>
                  <a:gd name="connsiteX2" fmla="*/ 192505 w 1530417"/>
                  <a:gd name="connsiteY2" fmla="*/ 676175 h 1301817"/>
                  <a:gd name="connsiteX3" fmla="*/ 279132 w 1530417"/>
                  <a:gd name="connsiteY3" fmla="*/ 320040 h 1301817"/>
                  <a:gd name="connsiteX4" fmla="*/ 625642 w 1530417"/>
                  <a:gd name="connsiteY4" fmla="*/ 117910 h 1301817"/>
                  <a:gd name="connsiteX5" fmla="*/ 904774 w 1530417"/>
                  <a:gd name="connsiteY5" fmla="*/ 12032 h 1301817"/>
                  <a:gd name="connsiteX6" fmla="*/ 1530417 w 1530417"/>
                  <a:gd name="connsiteY6" fmla="*/ 2406 h 1301817"/>
                  <a:gd name="connsiteX7" fmla="*/ 1530417 w 1530417"/>
                  <a:gd name="connsiteY7" fmla="*/ 2406 h 130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0417" h="1301817">
                    <a:moveTo>
                      <a:pt x="0" y="1301817"/>
                    </a:moveTo>
                    <a:cubicBezTo>
                      <a:pt x="12833" y="1161448"/>
                      <a:pt x="25667" y="1021080"/>
                      <a:pt x="57751" y="916806"/>
                    </a:cubicBezTo>
                    <a:cubicBezTo>
                      <a:pt x="89835" y="812532"/>
                      <a:pt x="155608" y="775636"/>
                      <a:pt x="192505" y="676175"/>
                    </a:cubicBezTo>
                    <a:cubicBezTo>
                      <a:pt x="229402" y="576714"/>
                      <a:pt x="206943" y="413084"/>
                      <a:pt x="279132" y="320040"/>
                    </a:cubicBezTo>
                    <a:cubicBezTo>
                      <a:pt x="351321" y="226996"/>
                      <a:pt x="521368" y="169245"/>
                      <a:pt x="625642" y="117910"/>
                    </a:cubicBezTo>
                    <a:cubicBezTo>
                      <a:pt x="729916" y="66575"/>
                      <a:pt x="753978" y="31283"/>
                      <a:pt x="904774" y="12032"/>
                    </a:cubicBezTo>
                    <a:cubicBezTo>
                      <a:pt x="1055570" y="-7219"/>
                      <a:pt x="1530417" y="2406"/>
                      <a:pt x="1530417" y="2406"/>
                    </a:cubicBezTo>
                    <a:lnTo>
                      <a:pt x="1530417" y="2406"/>
                    </a:ln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AFF06BC-834B-4E92-87F9-1B1DFF6D7A4E}"/>
                  </a:ext>
                </a:extLst>
              </p:cNvPr>
              <p:cNvSpPr/>
              <p:nvPr/>
            </p:nvSpPr>
            <p:spPr>
              <a:xfrm>
                <a:off x="9163251" y="5303520"/>
                <a:ext cx="1482290" cy="1280160"/>
              </a:xfrm>
              <a:custGeom>
                <a:avLst/>
                <a:gdLst>
                  <a:gd name="connsiteX0" fmla="*/ 0 w 1482290"/>
                  <a:gd name="connsiteY0" fmla="*/ 1280160 h 1280160"/>
                  <a:gd name="connsiteX1" fmla="*/ 86627 w 1482290"/>
                  <a:gd name="connsiteY1" fmla="*/ 952901 h 1280160"/>
                  <a:gd name="connsiteX2" fmla="*/ 86627 w 1482290"/>
                  <a:gd name="connsiteY2" fmla="*/ 606392 h 1280160"/>
                  <a:gd name="connsiteX3" fmla="*/ 288757 w 1482290"/>
                  <a:gd name="connsiteY3" fmla="*/ 279133 h 1280160"/>
                  <a:gd name="connsiteX4" fmla="*/ 529389 w 1482290"/>
                  <a:gd name="connsiteY4" fmla="*/ 77002 h 1280160"/>
                  <a:gd name="connsiteX5" fmla="*/ 991402 w 1482290"/>
                  <a:gd name="connsiteY5" fmla="*/ 57752 h 1280160"/>
                  <a:gd name="connsiteX6" fmla="*/ 1482290 w 1482290"/>
                  <a:gd name="connsiteY6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2290" h="1280160">
                    <a:moveTo>
                      <a:pt x="0" y="1280160"/>
                    </a:moveTo>
                    <a:cubicBezTo>
                      <a:pt x="36094" y="1172678"/>
                      <a:pt x="72189" y="1065196"/>
                      <a:pt x="86627" y="952901"/>
                    </a:cubicBezTo>
                    <a:cubicBezTo>
                      <a:pt x="101065" y="840606"/>
                      <a:pt x="52939" y="718687"/>
                      <a:pt x="86627" y="606392"/>
                    </a:cubicBezTo>
                    <a:cubicBezTo>
                      <a:pt x="120315" y="494097"/>
                      <a:pt x="214963" y="367365"/>
                      <a:pt x="288757" y="279133"/>
                    </a:cubicBezTo>
                    <a:cubicBezTo>
                      <a:pt x="362551" y="190901"/>
                      <a:pt x="412282" y="113899"/>
                      <a:pt x="529389" y="77002"/>
                    </a:cubicBezTo>
                    <a:cubicBezTo>
                      <a:pt x="646496" y="40105"/>
                      <a:pt x="832585" y="70586"/>
                      <a:pt x="991402" y="57752"/>
                    </a:cubicBezTo>
                    <a:cubicBezTo>
                      <a:pt x="1150219" y="44918"/>
                      <a:pt x="1316254" y="22459"/>
                      <a:pt x="1482290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740BA582-BF49-43BF-AA64-91902CF20EA4}"/>
                </a:ext>
              </a:extLst>
            </p:cNvPr>
            <p:cNvSpPr/>
            <p:nvPr/>
          </p:nvSpPr>
          <p:spPr>
            <a:xfrm>
              <a:off x="9046967" y="5894772"/>
              <a:ext cx="302398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5FA4135-D516-47F2-AECD-6FFB86644256}"/>
                </a:ext>
              </a:extLst>
            </p:cNvPr>
            <p:cNvSpPr/>
            <p:nvPr/>
          </p:nvSpPr>
          <p:spPr>
            <a:xfrm>
              <a:off x="6756638" y="5335963"/>
              <a:ext cx="2255030" cy="1543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C40530-B903-4848-BC82-CFD8236010EF}"/>
                </a:ext>
              </a:extLst>
            </p:cNvPr>
            <p:cNvSpPr txBox="1"/>
            <p:nvPr/>
          </p:nvSpPr>
          <p:spPr>
            <a:xfrm rot="16200000">
              <a:off x="6755464" y="4550852"/>
              <a:ext cx="688810" cy="7716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model B1</a:t>
              </a:r>
            </a:p>
            <a:p>
              <a:r>
                <a:rPr lang="en-US" sz="800" dirty="0"/>
                <a:t>model B2</a:t>
              </a:r>
            </a:p>
            <a:p>
              <a:r>
                <a:rPr lang="en-US" sz="800" dirty="0"/>
                <a:t>model B3</a:t>
              </a:r>
            </a:p>
            <a:p>
              <a:r>
                <a:rPr lang="en-US" sz="800" dirty="0"/>
                <a:t>… 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BA1DAC3-7EC4-4F27-9711-EB51EF4AA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68" t="31865" r="28547" b="24351"/>
            <a:stretch/>
          </p:blipFill>
          <p:spPr>
            <a:xfrm>
              <a:off x="6771264" y="5374463"/>
              <a:ext cx="2215667" cy="1470635"/>
            </a:xfrm>
            <a:prstGeom prst="rect">
              <a:avLst/>
            </a:prstGeom>
          </p:spPr>
        </p:pic>
        <p:sp>
          <p:nvSpPr>
            <p:cNvPr id="69" name="Arrow: Curved Left 68">
              <a:extLst>
                <a:ext uri="{FF2B5EF4-FFF2-40B4-BE49-F238E27FC236}">
                  <a16:creationId xmlns:a16="http://schemas.microsoft.com/office/drawing/2014/main" id="{92C34C02-0906-4F5E-B377-630913531243}"/>
                </a:ext>
              </a:extLst>
            </p:cNvPr>
            <p:cNvSpPr/>
            <p:nvPr/>
          </p:nvSpPr>
          <p:spPr>
            <a:xfrm rot="10800000">
              <a:off x="77894" y="1935995"/>
              <a:ext cx="642869" cy="3363910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918CDF-186A-40E2-85ED-05ACFF88EC34}"/>
                </a:ext>
              </a:extLst>
            </p:cNvPr>
            <p:cNvSpPr txBox="1"/>
            <p:nvPr/>
          </p:nvSpPr>
          <p:spPr>
            <a:xfrm>
              <a:off x="3221" y="4671787"/>
              <a:ext cx="933214" cy="27385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Repeat 10x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07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98473" y="266700"/>
            <a:ext cx="7204653" cy="990600"/>
          </a:xfrm>
        </p:spPr>
        <p:txBody>
          <a:bodyPr/>
          <a:lstStyle/>
          <a:p>
            <a:r>
              <a:rPr lang="en-US" dirty="0"/>
              <a:t>Validation procedure: nested cross-validation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C69D1D-C181-4DB2-AF42-232E56FFDC96}"/>
              </a:ext>
            </a:extLst>
          </p:cNvPr>
          <p:cNvGrpSpPr/>
          <p:nvPr/>
        </p:nvGrpSpPr>
        <p:grpSpPr>
          <a:xfrm>
            <a:off x="3221" y="1514474"/>
            <a:ext cx="9008447" cy="5377641"/>
            <a:chOff x="3221" y="514742"/>
            <a:chExt cx="11886700" cy="63798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F08516-AC83-4FB1-A6C4-B17DA314E4BE}"/>
                </a:ext>
              </a:extLst>
            </p:cNvPr>
            <p:cNvSpPr/>
            <p:nvPr/>
          </p:nvSpPr>
          <p:spPr>
            <a:xfrm>
              <a:off x="6103480" y="765888"/>
              <a:ext cx="576400" cy="1543050"/>
            </a:xfrm>
            <a:prstGeom prst="rect">
              <a:avLst/>
            </a:prstGeom>
            <a:solidFill>
              <a:srgbClr val="F47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F10003-496F-4480-A3A4-50F3B37C100D}"/>
                </a:ext>
              </a:extLst>
            </p:cNvPr>
            <p:cNvSpPr/>
            <p:nvPr/>
          </p:nvSpPr>
          <p:spPr>
            <a:xfrm>
              <a:off x="587244" y="767442"/>
              <a:ext cx="1224643" cy="1543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7303BF-3D7D-478C-B87F-BCCB5277CAB9}"/>
                </a:ext>
              </a:extLst>
            </p:cNvPr>
            <p:cNvSpPr/>
            <p:nvPr/>
          </p:nvSpPr>
          <p:spPr>
            <a:xfrm>
              <a:off x="1811887" y="767442"/>
              <a:ext cx="1069521" cy="15430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478DCC-D819-4D7D-B70B-D17B02B0BABC}"/>
                </a:ext>
              </a:extLst>
            </p:cNvPr>
            <p:cNvSpPr/>
            <p:nvPr/>
          </p:nvSpPr>
          <p:spPr>
            <a:xfrm>
              <a:off x="2881409" y="767442"/>
              <a:ext cx="628650" cy="15430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6ABF61-DDD4-4E17-826A-9477C78B09A0}"/>
                </a:ext>
              </a:extLst>
            </p:cNvPr>
            <p:cNvSpPr/>
            <p:nvPr/>
          </p:nvSpPr>
          <p:spPr>
            <a:xfrm>
              <a:off x="3510058" y="767442"/>
              <a:ext cx="855343" cy="15430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A0D8FA-7E60-4EF8-A7E2-B9C879E2BAB8}"/>
                </a:ext>
              </a:extLst>
            </p:cNvPr>
            <p:cNvSpPr txBox="1"/>
            <p:nvPr/>
          </p:nvSpPr>
          <p:spPr>
            <a:xfrm rot="16200000">
              <a:off x="-61525" y="1386673"/>
              <a:ext cx="1069521" cy="304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N samples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8AAFAD-6B5D-4343-BDF5-189A593F2561}"/>
                </a:ext>
              </a:extLst>
            </p:cNvPr>
            <p:cNvSpPr txBox="1"/>
            <p:nvPr/>
          </p:nvSpPr>
          <p:spPr>
            <a:xfrm>
              <a:off x="628065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transcriptomics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ADAFC3-DC6F-44A8-A69C-F48CA1A46FAF}"/>
                </a:ext>
              </a:extLst>
            </p:cNvPr>
            <p:cNvSpPr txBox="1"/>
            <p:nvPr/>
          </p:nvSpPr>
          <p:spPr>
            <a:xfrm>
              <a:off x="1709834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genomics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2A77D1-5518-493C-8EF2-63088CFC58B5}"/>
                </a:ext>
              </a:extLst>
            </p:cNvPr>
            <p:cNvSpPr txBox="1"/>
            <p:nvPr/>
          </p:nvSpPr>
          <p:spPr>
            <a:xfrm>
              <a:off x="2595658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typing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5C80AD-A5C7-4769-8C10-27A2AB7AE0CC}"/>
                </a:ext>
              </a:extLst>
            </p:cNvPr>
            <p:cNvSpPr txBox="1"/>
            <p:nvPr/>
          </p:nvSpPr>
          <p:spPr>
            <a:xfrm>
              <a:off x="3321239" y="51493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pathways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D727F7-A4A7-490D-BE44-B479F16C17A0}"/>
                </a:ext>
              </a:extLst>
            </p:cNvPr>
            <p:cNvSpPr/>
            <p:nvPr/>
          </p:nvSpPr>
          <p:spPr>
            <a:xfrm>
              <a:off x="4354813" y="767441"/>
              <a:ext cx="680193" cy="15430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D24AB-7470-4F10-B3EA-776FA595007F}"/>
                </a:ext>
              </a:extLst>
            </p:cNvPr>
            <p:cNvSpPr txBox="1"/>
            <p:nvPr/>
          </p:nvSpPr>
          <p:spPr>
            <a:xfrm>
              <a:off x="4101374" y="514926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proteomics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D80991-7CF1-4F95-A72D-9F3A2D53E5DA}"/>
                </a:ext>
              </a:extLst>
            </p:cNvPr>
            <p:cNvSpPr/>
            <p:nvPr/>
          </p:nvSpPr>
          <p:spPr>
            <a:xfrm>
              <a:off x="5033960" y="767441"/>
              <a:ext cx="1069520" cy="154305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B314CE-458D-4F87-972F-0E5EB64CE776}"/>
                </a:ext>
              </a:extLst>
            </p:cNvPr>
            <p:cNvSpPr txBox="1"/>
            <p:nvPr/>
          </p:nvSpPr>
          <p:spPr>
            <a:xfrm>
              <a:off x="4968645" y="516295"/>
              <a:ext cx="1200149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metabolomics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60DFDF-037A-456E-AA06-AC4D0B4E9452}"/>
                </a:ext>
              </a:extLst>
            </p:cNvPr>
            <p:cNvCxnSpPr>
              <a:cxnSpLocks/>
            </p:cNvCxnSpPr>
            <p:nvPr/>
          </p:nvCxnSpPr>
          <p:spPr>
            <a:xfrm>
              <a:off x="587244" y="971550"/>
              <a:ext cx="6131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38B1A157-7ECF-4C8E-A2B8-B64FA647D1F4}"/>
                </a:ext>
              </a:extLst>
            </p:cNvPr>
            <p:cNvSpPr/>
            <p:nvPr/>
          </p:nvSpPr>
          <p:spPr>
            <a:xfrm>
              <a:off x="7069685" y="1514474"/>
              <a:ext cx="302081" cy="1796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28D3E11-31ED-4C7E-B7FE-2A38EAFE1795}"/>
                </a:ext>
              </a:extLst>
            </p:cNvPr>
            <p:cNvSpPr/>
            <p:nvPr/>
          </p:nvSpPr>
          <p:spPr>
            <a:xfrm>
              <a:off x="6759441" y="971551"/>
              <a:ext cx="220439" cy="1338940"/>
            </a:xfrm>
            <a:prstGeom prst="rightBrace">
              <a:avLst>
                <a:gd name="adj1" fmla="val 59533"/>
                <a:gd name="adj2" fmla="val 4708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4C4D9E-E943-405C-B07B-A57ED2B8B8B1}"/>
                </a:ext>
              </a:extLst>
            </p:cNvPr>
            <p:cNvSpPr txBox="1"/>
            <p:nvPr/>
          </p:nvSpPr>
          <p:spPr>
            <a:xfrm>
              <a:off x="7666111" y="1465782"/>
              <a:ext cx="1303322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Current dataset</a:t>
              </a:r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3B2565A6-80C1-493B-A0AB-015B39879552}"/>
                </a:ext>
              </a:extLst>
            </p:cNvPr>
            <p:cNvSpPr/>
            <p:nvPr/>
          </p:nvSpPr>
          <p:spPr>
            <a:xfrm>
              <a:off x="6783934" y="775605"/>
              <a:ext cx="4216921" cy="179616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Arrow: Curved Left 24">
              <a:extLst>
                <a:ext uri="{FF2B5EF4-FFF2-40B4-BE49-F238E27FC236}">
                  <a16:creationId xmlns:a16="http://schemas.microsoft.com/office/drawing/2014/main" id="{C3B4D7BA-7B89-42B7-B455-F74FEBBAFA59}"/>
                </a:ext>
              </a:extLst>
            </p:cNvPr>
            <p:cNvSpPr/>
            <p:nvPr/>
          </p:nvSpPr>
          <p:spPr>
            <a:xfrm>
              <a:off x="11019105" y="794480"/>
              <a:ext cx="530678" cy="5175567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0C0906-5C99-44BC-BA7A-5CE5D4BD9281}"/>
                </a:ext>
              </a:extLst>
            </p:cNvPr>
            <p:cNvSpPr txBox="1"/>
            <p:nvPr/>
          </p:nvSpPr>
          <p:spPr>
            <a:xfrm>
              <a:off x="10069242" y="1538966"/>
              <a:ext cx="1820679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1) 10% Validation set is excluded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EF1C30-A905-4227-90F2-9A14531FBE96}"/>
                </a:ext>
              </a:extLst>
            </p:cNvPr>
            <p:cNvSpPr txBox="1"/>
            <p:nvPr/>
          </p:nvSpPr>
          <p:spPr>
            <a:xfrm>
              <a:off x="6021539" y="514742"/>
              <a:ext cx="958341" cy="273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/>
                <a:t>miRNomics</a:t>
              </a:r>
              <a:endParaRPr lang="en-US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7B532A-AA9F-4217-AE09-55717C8D3429}"/>
                </a:ext>
              </a:extLst>
            </p:cNvPr>
            <p:cNvSpPr/>
            <p:nvPr/>
          </p:nvSpPr>
          <p:spPr>
            <a:xfrm>
              <a:off x="9127538" y="1742782"/>
              <a:ext cx="170823" cy="524473"/>
            </a:xfrm>
            <a:prstGeom prst="rect">
              <a:avLst/>
            </a:prstGeom>
            <a:solidFill>
              <a:srgbClr val="F47B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D72AF3-1CA2-44AF-911F-2DE168536CAD}"/>
                </a:ext>
              </a:extLst>
            </p:cNvPr>
            <p:cNvSpPr/>
            <p:nvPr/>
          </p:nvSpPr>
          <p:spPr>
            <a:xfrm>
              <a:off x="7504356" y="1742781"/>
              <a:ext cx="362938" cy="5244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C136E2-AE31-4E89-A0EC-01A7C9F4E6CA}"/>
                </a:ext>
              </a:extLst>
            </p:cNvPr>
            <p:cNvSpPr/>
            <p:nvPr/>
          </p:nvSpPr>
          <p:spPr>
            <a:xfrm>
              <a:off x="7861775" y="1744336"/>
              <a:ext cx="316965" cy="52447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A12249-7ADC-4029-B1DE-8EE47D129FE7}"/>
                </a:ext>
              </a:extLst>
            </p:cNvPr>
            <p:cNvSpPr/>
            <p:nvPr/>
          </p:nvSpPr>
          <p:spPr>
            <a:xfrm>
              <a:off x="8174832" y="1744336"/>
              <a:ext cx="186308" cy="52447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3118E0-8DBD-466E-8D0C-35AE6CA2AAB1}"/>
                </a:ext>
              </a:extLst>
            </p:cNvPr>
            <p:cNvSpPr/>
            <p:nvPr/>
          </p:nvSpPr>
          <p:spPr>
            <a:xfrm>
              <a:off x="8362908" y="1744336"/>
              <a:ext cx="253491" cy="52447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09EEC1-9705-4DFE-B05A-2B897715FE6B}"/>
                </a:ext>
              </a:extLst>
            </p:cNvPr>
            <p:cNvSpPr/>
            <p:nvPr/>
          </p:nvSpPr>
          <p:spPr>
            <a:xfrm>
              <a:off x="8617466" y="1744335"/>
              <a:ext cx="201583" cy="5244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9058BA-C6BC-4EC0-9A53-24BF723368C6}"/>
                </a:ext>
              </a:extLst>
            </p:cNvPr>
            <p:cNvSpPr/>
            <p:nvPr/>
          </p:nvSpPr>
          <p:spPr>
            <a:xfrm>
              <a:off x="8814472" y="1744335"/>
              <a:ext cx="316965" cy="5244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Arrow: Curved Left 34">
              <a:extLst>
                <a:ext uri="{FF2B5EF4-FFF2-40B4-BE49-F238E27FC236}">
                  <a16:creationId xmlns:a16="http://schemas.microsoft.com/office/drawing/2014/main" id="{5019E780-4C2C-47F8-A07D-AE70965DA8D0}"/>
                </a:ext>
              </a:extLst>
            </p:cNvPr>
            <p:cNvSpPr/>
            <p:nvPr/>
          </p:nvSpPr>
          <p:spPr>
            <a:xfrm>
              <a:off x="9310291" y="1912009"/>
              <a:ext cx="530678" cy="3208631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9822A-246B-40A3-BE2B-7CEB6C0075FB}"/>
                </a:ext>
              </a:extLst>
            </p:cNvPr>
            <p:cNvSpPr txBox="1"/>
            <p:nvPr/>
          </p:nvSpPr>
          <p:spPr>
            <a:xfrm>
              <a:off x="8737304" y="3524513"/>
              <a:ext cx="1820679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2) 10% test set is excluded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D60FB3-0A6E-45E5-BD1E-5F30AFE1792F}"/>
                </a:ext>
              </a:extLst>
            </p:cNvPr>
            <p:cNvSpPr/>
            <p:nvPr/>
          </p:nvSpPr>
          <p:spPr>
            <a:xfrm>
              <a:off x="800482" y="3900262"/>
              <a:ext cx="2255030" cy="1543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794DE3-4595-4E54-8FB5-2125FD88F049}"/>
                </a:ext>
              </a:extLst>
            </p:cNvPr>
            <p:cNvSpPr txBox="1"/>
            <p:nvPr/>
          </p:nvSpPr>
          <p:spPr>
            <a:xfrm rot="16200000">
              <a:off x="1156715" y="1971855"/>
              <a:ext cx="1504655" cy="2233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transcriptomics – model 1</a:t>
              </a:r>
            </a:p>
            <a:p>
              <a:r>
                <a:rPr lang="en-US" sz="800" dirty="0"/>
                <a:t>transcriptomics – model 2</a:t>
              </a:r>
            </a:p>
            <a:p>
              <a:r>
                <a:rPr lang="en-US" sz="800" dirty="0"/>
                <a:t>transcriptomics – model 3</a:t>
              </a:r>
            </a:p>
            <a:p>
              <a:r>
                <a:rPr lang="en-US" sz="800" dirty="0"/>
                <a:t>genomics – model 1</a:t>
              </a:r>
            </a:p>
            <a:p>
              <a:r>
                <a:rPr lang="en-US" sz="800" dirty="0"/>
                <a:t>genomics – model 2</a:t>
              </a:r>
            </a:p>
            <a:p>
              <a:r>
                <a:rPr lang="en-US" sz="800" dirty="0"/>
                <a:t>genomics – model 3</a:t>
              </a:r>
            </a:p>
            <a:p>
              <a:r>
                <a:rPr lang="en-US" sz="800" dirty="0"/>
                <a:t>typing – model 1</a:t>
              </a:r>
            </a:p>
            <a:p>
              <a:r>
                <a:rPr lang="en-US" sz="800" dirty="0"/>
                <a:t>typing – model 2</a:t>
              </a:r>
            </a:p>
            <a:p>
              <a:r>
                <a:rPr lang="en-US" sz="800" dirty="0"/>
                <a:t>typing – model 3</a:t>
              </a:r>
            </a:p>
            <a:p>
              <a:r>
                <a:rPr lang="en-US" sz="800" dirty="0"/>
                <a:t>pathways – model 1</a:t>
              </a:r>
            </a:p>
            <a:p>
              <a:r>
                <a:rPr lang="en-US" sz="800" dirty="0"/>
                <a:t>pathways – model 2</a:t>
              </a:r>
            </a:p>
            <a:p>
              <a:r>
                <a:rPr lang="en-US" sz="800" dirty="0"/>
                <a:t>pathways – model 3</a:t>
              </a:r>
            </a:p>
            <a:p>
              <a:r>
                <a:rPr lang="en-US" sz="800" dirty="0"/>
                <a:t>… </a:t>
              </a: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7CB9B438-7170-476A-9D9D-CF47ADF61F90}"/>
                </a:ext>
              </a:extLst>
            </p:cNvPr>
            <p:cNvSpPr/>
            <p:nvPr/>
          </p:nvSpPr>
          <p:spPr>
            <a:xfrm rot="8489234">
              <a:off x="5858357" y="3272268"/>
              <a:ext cx="3342340" cy="1994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7B2F77FA-A504-45D0-A136-D29B4C89F36D}"/>
                </a:ext>
              </a:extLst>
            </p:cNvPr>
            <p:cNvSpPr/>
            <p:nvPr/>
          </p:nvSpPr>
          <p:spPr>
            <a:xfrm rot="8489234">
              <a:off x="5540700" y="3170661"/>
              <a:ext cx="3342340" cy="199453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2318F76-20EB-474E-8886-6E4777B0DD56}"/>
                </a:ext>
              </a:extLst>
            </p:cNvPr>
            <p:cNvSpPr/>
            <p:nvPr/>
          </p:nvSpPr>
          <p:spPr>
            <a:xfrm rot="8489234">
              <a:off x="5610275" y="2971353"/>
              <a:ext cx="2795880" cy="221179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82D7EBB-6863-4BFD-B2DB-997C711D29AB}"/>
                </a:ext>
              </a:extLst>
            </p:cNvPr>
            <p:cNvSpPr/>
            <p:nvPr/>
          </p:nvSpPr>
          <p:spPr>
            <a:xfrm>
              <a:off x="6564669" y="3156423"/>
              <a:ext cx="824218" cy="517507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CCEADB-6DF4-4474-A078-FA051BF0F952}"/>
                </a:ext>
              </a:extLst>
            </p:cNvPr>
            <p:cNvSpPr/>
            <p:nvPr/>
          </p:nvSpPr>
          <p:spPr>
            <a:xfrm>
              <a:off x="6783934" y="2564958"/>
              <a:ext cx="820548" cy="489856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861969F-1E61-4723-98DC-7F9A70A41BBE}"/>
                </a:ext>
              </a:extLst>
            </p:cNvPr>
            <p:cNvSpPr/>
            <p:nvPr/>
          </p:nvSpPr>
          <p:spPr>
            <a:xfrm>
              <a:off x="7346929" y="2986802"/>
              <a:ext cx="831810" cy="536441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A3</a:t>
              </a: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3C9214E-41E6-483C-83F9-B0533DA2F417}"/>
                </a:ext>
              </a:extLst>
            </p:cNvPr>
            <p:cNvSpPr/>
            <p:nvPr/>
          </p:nvSpPr>
          <p:spPr>
            <a:xfrm rot="10800000">
              <a:off x="3055511" y="4877335"/>
              <a:ext cx="6254780" cy="243304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C7E3E08-9658-4D0B-9E1D-AE9F0FE8B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68" t="31865" r="28547" b="24351"/>
            <a:stretch/>
          </p:blipFill>
          <p:spPr>
            <a:xfrm>
              <a:off x="815108" y="3938762"/>
              <a:ext cx="2215667" cy="1470635"/>
            </a:xfrm>
            <a:prstGeom prst="rect">
              <a:avLst/>
            </a:prstGeom>
          </p:spPr>
        </p:pic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4431BF9-87DC-45E2-B9ED-8799C77AEC55}"/>
                </a:ext>
              </a:extLst>
            </p:cNvPr>
            <p:cNvSpPr/>
            <p:nvPr/>
          </p:nvSpPr>
          <p:spPr>
            <a:xfrm rot="5400000">
              <a:off x="1240683" y="5645126"/>
              <a:ext cx="638852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EC01E08E-4B18-479A-85E7-34ECE23441DA}"/>
                </a:ext>
              </a:extLst>
            </p:cNvPr>
            <p:cNvSpPr/>
            <p:nvPr/>
          </p:nvSpPr>
          <p:spPr>
            <a:xfrm>
              <a:off x="1565727" y="5897692"/>
              <a:ext cx="5253530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68F412-2CC0-4BB8-806F-DA100B1BBB0B}"/>
                </a:ext>
              </a:extLst>
            </p:cNvPr>
            <p:cNvSpPr/>
            <p:nvPr/>
          </p:nvSpPr>
          <p:spPr>
            <a:xfrm>
              <a:off x="4968645" y="6034917"/>
              <a:ext cx="852756" cy="529664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CF10652-5B2B-4689-AB6C-382113D8BFDD}"/>
                </a:ext>
              </a:extLst>
            </p:cNvPr>
            <p:cNvSpPr/>
            <p:nvPr/>
          </p:nvSpPr>
          <p:spPr>
            <a:xfrm>
              <a:off x="5138333" y="5471145"/>
              <a:ext cx="809233" cy="511187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11A3A1-1AB6-4F3E-AE47-874E78465FE3}"/>
                </a:ext>
              </a:extLst>
            </p:cNvPr>
            <p:cNvSpPr/>
            <p:nvPr/>
          </p:nvSpPr>
          <p:spPr>
            <a:xfrm>
              <a:off x="5779444" y="5837647"/>
              <a:ext cx="839393" cy="529664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Model B3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F61C491-5DBE-4DB9-9FEB-BE2E4DB95578}"/>
                </a:ext>
              </a:extLst>
            </p:cNvPr>
            <p:cNvSpPr txBox="1"/>
            <p:nvPr/>
          </p:nvSpPr>
          <p:spPr>
            <a:xfrm>
              <a:off x="2562292" y="5599014"/>
              <a:ext cx="2406353" cy="51118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4) Each 2</a:t>
              </a:r>
              <a:r>
                <a:rPr lang="en-US" sz="1100" baseline="30000" dirty="0"/>
                <a:t>nd</a:t>
              </a:r>
              <a:r>
                <a:rPr lang="en-US" sz="1100" dirty="0"/>
                <a:t>-level model tries to predict the validation set</a:t>
              </a:r>
            </a:p>
          </p:txBody>
        </p:sp>
        <p:sp>
          <p:nvSpPr>
            <p:cNvPr id="53" name="Arrow: Curved Left 52">
              <a:extLst>
                <a:ext uri="{FF2B5EF4-FFF2-40B4-BE49-F238E27FC236}">
                  <a16:creationId xmlns:a16="http://schemas.microsoft.com/office/drawing/2014/main" id="{55F96157-5D2A-4681-8536-E77C241DFD54}"/>
                </a:ext>
              </a:extLst>
            </p:cNvPr>
            <p:cNvSpPr/>
            <p:nvPr/>
          </p:nvSpPr>
          <p:spPr>
            <a:xfrm rot="15121808">
              <a:off x="4836831" y="404303"/>
              <a:ext cx="642869" cy="4664673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7C96450-4673-4070-93BF-74465019AE32}"/>
                </a:ext>
              </a:extLst>
            </p:cNvPr>
            <p:cNvSpPr txBox="1"/>
            <p:nvPr/>
          </p:nvSpPr>
          <p:spPr>
            <a:xfrm>
              <a:off x="4205119" y="2521787"/>
              <a:ext cx="933214" cy="273850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Repeat 10x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833DFA-7AA1-4038-A693-80501F31A033}"/>
                </a:ext>
              </a:extLst>
            </p:cNvPr>
            <p:cNvSpPr txBox="1"/>
            <p:nvPr/>
          </p:nvSpPr>
          <p:spPr>
            <a:xfrm>
              <a:off x="3097975" y="3900262"/>
              <a:ext cx="2828951" cy="712010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3) each 1</a:t>
              </a:r>
              <a:r>
                <a:rPr lang="en-US" sz="1100" baseline="30000" dirty="0"/>
                <a:t>st</a:t>
              </a:r>
              <a:r>
                <a:rPr lang="en-US" sz="1100" dirty="0"/>
                <a:t>-level model forms a prediction for the excluded test set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480DBD-41C2-4114-97E9-C90EAE548F16}"/>
                </a:ext>
              </a:extLst>
            </p:cNvPr>
            <p:cNvGrpSpPr/>
            <p:nvPr/>
          </p:nvGrpSpPr>
          <p:grpSpPr>
            <a:xfrm>
              <a:off x="9080683" y="5138797"/>
              <a:ext cx="2161291" cy="1755760"/>
              <a:chOff x="8823406" y="5075076"/>
              <a:chExt cx="2161291" cy="1755760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FCB8B87-ED48-47BF-8ABC-74DA9FBEB6A3}"/>
                  </a:ext>
                </a:extLst>
              </p:cNvPr>
              <p:cNvCxnSpPr/>
              <p:nvPr/>
            </p:nvCxnSpPr>
            <p:spPr>
              <a:xfrm flipV="1">
                <a:off x="9129828" y="5236190"/>
                <a:ext cx="0" cy="1375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FAFA37E-E47B-4280-A53E-C24E0E4A7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19247" y="6600545"/>
                <a:ext cx="156771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0EFD0E-E1AF-4A35-BC1E-44B8D0C9CE2C}"/>
                  </a:ext>
                </a:extLst>
              </p:cNvPr>
              <p:cNvSpPr txBox="1"/>
              <p:nvPr/>
            </p:nvSpPr>
            <p:spPr>
              <a:xfrm>
                <a:off x="10592967" y="6556986"/>
                <a:ext cx="391730" cy="27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FP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E09278D-597A-4311-9760-F5DD91E94274}"/>
                  </a:ext>
                </a:extLst>
              </p:cNvPr>
              <p:cNvSpPr txBox="1"/>
              <p:nvPr/>
            </p:nvSpPr>
            <p:spPr>
              <a:xfrm>
                <a:off x="8823406" y="5075076"/>
                <a:ext cx="395960" cy="27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TP</a:t>
                </a: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B9695B3-85E1-42CF-AEB1-BCB02B8E1895}"/>
                  </a:ext>
                </a:extLst>
              </p:cNvPr>
              <p:cNvSpPr/>
              <p:nvPr/>
            </p:nvSpPr>
            <p:spPr>
              <a:xfrm>
                <a:off x="9129828" y="5296843"/>
                <a:ext cx="1428400" cy="1297385"/>
              </a:xfrm>
              <a:custGeom>
                <a:avLst/>
                <a:gdLst>
                  <a:gd name="connsiteX0" fmla="*/ 0 w 2204357"/>
                  <a:gd name="connsiteY0" fmla="*/ 2098221 h 2098221"/>
                  <a:gd name="connsiteX1" fmla="*/ 65314 w 2204357"/>
                  <a:gd name="connsiteY1" fmla="*/ 1085850 h 2098221"/>
                  <a:gd name="connsiteX2" fmla="*/ 318407 w 2204357"/>
                  <a:gd name="connsiteY2" fmla="*/ 489857 h 2098221"/>
                  <a:gd name="connsiteX3" fmla="*/ 840921 w 2204357"/>
                  <a:gd name="connsiteY3" fmla="*/ 122464 h 2098221"/>
                  <a:gd name="connsiteX4" fmla="*/ 2204357 w 2204357"/>
                  <a:gd name="connsiteY4" fmla="*/ 0 h 2098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357" h="2098221">
                    <a:moveTo>
                      <a:pt x="0" y="2098221"/>
                    </a:moveTo>
                    <a:cubicBezTo>
                      <a:pt x="6123" y="1726066"/>
                      <a:pt x="12246" y="1353911"/>
                      <a:pt x="65314" y="1085850"/>
                    </a:cubicBezTo>
                    <a:cubicBezTo>
                      <a:pt x="118382" y="817789"/>
                      <a:pt x="189139" y="650421"/>
                      <a:pt x="318407" y="489857"/>
                    </a:cubicBezTo>
                    <a:cubicBezTo>
                      <a:pt x="447675" y="329293"/>
                      <a:pt x="526596" y="204107"/>
                      <a:pt x="840921" y="122464"/>
                    </a:cubicBezTo>
                    <a:cubicBezTo>
                      <a:pt x="1155246" y="40821"/>
                      <a:pt x="1679801" y="20410"/>
                      <a:pt x="2204357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3F114CF-8883-4010-8212-F8A874744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7859" y="5296843"/>
                <a:ext cx="1529101" cy="130370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3078DD5-4B21-4014-9D79-35F13C196C0D}"/>
                  </a:ext>
                </a:extLst>
              </p:cNvPr>
              <p:cNvSpPr/>
              <p:nvPr/>
            </p:nvSpPr>
            <p:spPr>
              <a:xfrm>
                <a:off x="9134375" y="5281863"/>
                <a:ext cx="1530417" cy="1301817"/>
              </a:xfrm>
              <a:custGeom>
                <a:avLst/>
                <a:gdLst>
                  <a:gd name="connsiteX0" fmla="*/ 0 w 1530417"/>
                  <a:gd name="connsiteY0" fmla="*/ 1301817 h 1301817"/>
                  <a:gd name="connsiteX1" fmla="*/ 57751 w 1530417"/>
                  <a:gd name="connsiteY1" fmla="*/ 916806 h 1301817"/>
                  <a:gd name="connsiteX2" fmla="*/ 192505 w 1530417"/>
                  <a:gd name="connsiteY2" fmla="*/ 676175 h 1301817"/>
                  <a:gd name="connsiteX3" fmla="*/ 279132 w 1530417"/>
                  <a:gd name="connsiteY3" fmla="*/ 320040 h 1301817"/>
                  <a:gd name="connsiteX4" fmla="*/ 625642 w 1530417"/>
                  <a:gd name="connsiteY4" fmla="*/ 117910 h 1301817"/>
                  <a:gd name="connsiteX5" fmla="*/ 904774 w 1530417"/>
                  <a:gd name="connsiteY5" fmla="*/ 12032 h 1301817"/>
                  <a:gd name="connsiteX6" fmla="*/ 1530417 w 1530417"/>
                  <a:gd name="connsiteY6" fmla="*/ 2406 h 1301817"/>
                  <a:gd name="connsiteX7" fmla="*/ 1530417 w 1530417"/>
                  <a:gd name="connsiteY7" fmla="*/ 2406 h 130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0417" h="1301817">
                    <a:moveTo>
                      <a:pt x="0" y="1301817"/>
                    </a:moveTo>
                    <a:cubicBezTo>
                      <a:pt x="12833" y="1161448"/>
                      <a:pt x="25667" y="1021080"/>
                      <a:pt x="57751" y="916806"/>
                    </a:cubicBezTo>
                    <a:cubicBezTo>
                      <a:pt x="89835" y="812532"/>
                      <a:pt x="155608" y="775636"/>
                      <a:pt x="192505" y="676175"/>
                    </a:cubicBezTo>
                    <a:cubicBezTo>
                      <a:pt x="229402" y="576714"/>
                      <a:pt x="206943" y="413084"/>
                      <a:pt x="279132" y="320040"/>
                    </a:cubicBezTo>
                    <a:cubicBezTo>
                      <a:pt x="351321" y="226996"/>
                      <a:pt x="521368" y="169245"/>
                      <a:pt x="625642" y="117910"/>
                    </a:cubicBezTo>
                    <a:cubicBezTo>
                      <a:pt x="729916" y="66575"/>
                      <a:pt x="753978" y="31283"/>
                      <a:pt x="904774" y="12032"/>
                    </a:cubicBezTo>
                    <a:cubicBezTo>
                      <a:pt x="1055570" y="-7219"/>
                      <a:pt x="1530417" y="2406"/>
                      <a:pt x="1530417" y="2406"/>
                    </a:cubicBezTo>
                    <a:lnTo>
                      <a:pt x="1530417" y="2406"/>
                    </a:ln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5AFF06BC-834B-4E92-87F9-1B1DFF6D7A4E}"/>
                  </a:ext>
                </a:extLst>
              </p:cNvPr>
              <p:cNvSpPr/>
              <p:nvPr/>
            </p:nvSpPr>
            <p:spPr>
              <a:xfrm>
                <a:off x="9163251" y="5303520"/>
                <a:ext cx="1482290" cy="1280160"/>
              </a:xfrm>
              <a:custGeom>
                <a:avLst/>
                <a:gdLst>
                  <a:gd name="connsiteX0" fmla="*/ 0 w 1482290"/>
                  <a:gd name="connsiteY0" fmla="*/ 1280160 h 1280160"/>
                  <a:gd name="connsiteX1" fmla="*/ 86627 w 1482290"/>
                  <a:gd name="connsiteY1" fmla="*/ 952901 h 1280160"/>
                  <a:gd name="connsiteX2" fmla="*/ 86627 w 1482290"/>
                  <a:gd name="connsiteY2" fmla="*/ 606392 h 1280160"/>
                  <a:gd name="connsiteX3" fmla="*/ 288757 w 1482290"/>
                  <a:gd name="connsiteY3" fmla="*/ 279133 h 1280160"/>
                  <a:gd name="connsiteX4" fmla="*/ 529389 w 1482290"/>
                  <a:gd name="connsiteY4" fmla="*/ 77002 h 1280160"/>
                  <a:gd name="connsiteX5" fmla="*/ 991402 w 1482290"/>
                  <a:gd name="connsiteY5" fmla="*/ 57752 h 1280160"/>
                  <a:gd name="connsiteX6" fmla="*/ 1482290 w 1482290"/>
                  <a:gd name="connsiteY6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82290" h="1280160">
                    <a:moveTo>
                      <a:pt x="0" y="1280160"/>
                    </a:moveTo>
                    <a:cubicBezTo>
                      <a:pt x="36094" y="1172678"/>
                      <a:pt x="72189" y="1065196"/>
                      <a:pt x="86627" y="952901"/>
                    </a:cubicBezTo>
                    <a:cubicBezTo>
                      <a:pt x="101065" y="840606"/>
                      <a:pt x="52939" y="718687"/>
                      <a:pt x="86627" y="606392"/>
                    </a:cubicBezTo>
                    <a:cubicBezTo>
                      <a:pt x="120315" y="494097"/>
                      <a:pt x="214963" y="367365"/>
                      <a:pt x="288757" y="279133"/>
                    </a:cubicBezTo>
                    <a:cubicBezTo>
                      <a:pt x="362551" y="190901"/>
                      <a:pt x="412282" y="113899"/>
                      <a:pt x="529389" y="77002"/>
                    </a:cubicBezTo>
                    <a:cubicBezTo>
                      <a:pt x="646496" y="40105"/>
                      <a:pt x="832585" y="70586"/>
                      <a:pt x="991402" y="57752"/>
                    </a:cubicBezTo>
                    <a:cubicBezTo>
                      <a:pt x="1150219" y="44918"/>
                      <a:pt x="1316254" y="22459"/>
                      <a:pt x="1482290" y="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740BA582-BF49-43BF-AA64-91902CF20EA4}"/>
                </a:ext>
              </a:extLst>
            </p:cNvPr>
            <p:cNvSpPr/>
            <p:nvPr/>
          </p:nvSpPr>
          <p:spPr>
            <a:xfrm>
              <a:off x="9046967" y="5894772"/>
              <a:ext cx="302398" cy="252012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5FA4135-D516-47F2-AECD-6FFB86644256}"/>
                </a:ext>
              </a:extLst>
            </p:cNvPr>
            <p:cNvSpPr/>
            <p:nvPr/>
          </p:nvSpPr>
          <p:spPr>
            <a:xfrm>
              <a:off x="6756638" y="5335963"/>
              <a:ext cx="2255030" cy="15430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C40530-B903-4848-BC82-CFD8236010EF}"/>
                </a:ext>
              </a:extLst>
            </p:cNvPr>
            <p:cNvSpPr txBox="1"/>
            <p:nvPr/>
          </p:nvSpPr>
          <p:spPr>
            <a:xfrm rot="16200000">
              <a:off x="6755464" y="4550852"/>
              <a:ext cx="688810" cy="771614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model B1</a:t>
              </a:r>
            </a:p>
            <a:p>
              <a:r>
                <a:rPr lang="en-US" sz="800" dirty="0"/>
                <a:t>model B2</a:t>
              </a:r>
            </a:p>
            <a:p>
              <a:r>
                <a:rPr lang="en-US" sz="800" dirty="0"/>
                <a:t>model B3</a:t>
              </a:r>
            </a:p>
            <a:p>
              <a:r>
                <a:rPr lang="en-US" sz="800" dirty="0"/>
                <a:t>… 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BA1DAC3-7EC4-4F27-9711-EB51EF4AA5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68" t="31865" r="28547" b="24351"/>
            <a:stretch/>
          </p:blipFill>
          <p:spPr>
            <a:xfrm>
              <a:off x="6771264" y="5374463"/>
              <a:ext cx="2215667" cy="1470635"/>
            </a:xfrm>
            <a:prstGeom prst="rect">
              <a:avLst/>
            </a:prstGeom>
          </p:spPr>
        </p:pic>
        <p:sp>
          <p:nvSpPr>
            <p:cNvPr id="69" name="Arrow: Curved Left 68">
              <a:extLst>
                <a:ext uri="{FF2B5EF4-FFF2-40B4-BE49-F238E27FC236}">
                  <a16:creationId xmlns:a16="http://schemas.microsoft.com/office/drawing/2014/main" id="{92C34C02-0906-4F5E-B377-630913531243}"/>
                </a:ext>
              </a:extLst>
            </p:cNvPr>
            <p:cNvSpPr/>
            <p:nvPr/>
          </p:nvSpPr>
          <p:spPr>
            <a:xfrm rot="10800000">
              <a:off x="77894" y="1935995"/>
              <a:ext cx="642869" cy="3363910"/>
            </a:xfrm>
            <a:prstGeom prst="curved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F918CDF-186A-40E2-85ED-05ACFF88EC34}"/>
                </a:ext>
              </a:extLst>
            </p:cNvPr>
            <p:cNvSpPr txBox="1"/>
            <p:nvPr/>
          </p:nvSpPr>
          <p:spPr>
            <a:xfrm>
              <a:off x="3221" y="4671787"/>
              <a:ext cx="933214" cy="27385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Repeat 10x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85903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ST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DEF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LSHAS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Chapter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Cover">
  <a:themeElements>
    <a:clrScheme name="Personnalisée 14">
      <a:dk1>
        <a:srgbClr val="FFFFFF"/>
      </a:dk1>
      <a:lt1>
        <a:sysClr val="window" lastClr="FFFFFF"/>
      </a:lt1>
      <a:dk2>
        <a:srgbClr val="FFFEFF"/>
      </a:dk2>
      <a:lt2>
        <a:srgbClr val="FFFFFF"/>
      </a:lt2>
      <a:accent1>
        <a:srgbClr val="FF140B"/>
      </a:accent1>
      <a:accent2>
        <a:srgbClr val="00AAFF"/>
      </a:accent2>
      <a:accent3>
        <a:srgbClr val="FAB600"/>
      </a:accent3>
      <a:accent4>
        <a:srgbClr val="70A739"/>
      </a:accent4>
      <a:accent5>
        <a:srgbClr val="68585A"/>
      </a:accent5>
      <a:accent6>
        <a:srgbClr val="CCCCCC"/>
      </a:accent6>
      <a:hlink>
        <a:srgbClr val="FFFFFF"/>
      </a:hlink>
      <a:folHlink>
        <a:srgbClr val="FFFFFF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/>
      <a:lstStyle>
        <a:defPPr>
          <a:defRPr dirty="0"/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http://schemas.microsoft.com/sharepoint/v3" xsi:nil="true"/>
    <PublishingExpirationDate xmlns="http://schemas.microsoft.com/sharepoint/v3" xsi:nil="true"/>
    <TaxCatchAll xmlns="a6c533f7-61db-40a9-92cc-7bf39d0de398"/>
    <o606121503634f60aadbd34f286ff3d9 xmlns="a6c533f7-61db-40a9-92cc-7bf39d0de398">
      <Terms xmlns="http://schemas.microsoft.com/office/infopath/2007/PartnerControls"/>
    </o606121503634f60aadbd34f286ff3d9>
    <a60e8a9bb7a5498084be0308f3b51622 xmlns="a6c533f7-61db-40a9-92cc-7bf39d0de398">
      <Terms xmlns="http://schemas.microsoft.com/office/infopath/2007/PartnerControls"/>
    </a60e8a9bb7a5498084be0308f3b51622>
    <wic_System_Copyright xmlns="http://schemas.microsoft.com/sharepoint/v3/fields" xsi:nil="true"/>
    <ImageCreateDate xmlns="559BFC5D-DDA9-4BB3-932C-AE207DEE60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B28E44565E5DAF4A9C5BFDEF38C8E95F" ma:contentTypeVersion="2" ma:contentTypeDescription="Upload an image." ma:contentTypeScope="" ma:versionID="7861207c62e8cee0342f90cb4ae422e2">
  <xsd:schema xmlns:xsd="http://www.w3.org/2001/XMLSchema" xmlns:xs="http://www.w3.org/2001/XMLSchema" xmlns:p="http://schemas.microsoft.com/office/2006/metadata/properties" xmlns:ns1="http://schemas.microsoft.com/sharepoint/v3" xmlns:ns2="559BFC5D-DDA9-4BB3-932C-AE207DEE608B" xmlns:ns3="http://schemas.microsoft.com/sharepoint/v3/fields" xmlns:ns4="a6c533f7-61db-40a9-92cc-7bf39d0de398" targetNamespace="http://schemas.microsoft.com/office/2006/metadata/properties" ma:root="true" ma:fieldsID="30f258388e591d35b795017a393f47e5" ns1:_="" ns2:_="" ns3:_="" ns4:_="">
    <xsd:import namespace="http://schemas.microsoft.com/sharepoint/v3"/>
    <xsd:import namespace="559BFC5D-DDA9-4BB3-932C-AE207DEE608B"/>
    <xsd:import namespace="http://schemas.microsoft.com/sharepoint/v3/fields"/>
    <xsd:import namespace="a6c533f7-61db-40a9-92cc-7bf39d0de398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  <xsd:element ref="ns4:o606121503634f60aadbd34f286ff3d9" minOccurs="0"/>
                <xsd:element ref="ns4:TaxCatchAll" minOccurs="0"/>
                <xsd:element ref="ns4:TaxCatchAllLabel" minOccurs="0"/>
                <xsd:element ref="ns4:a60e8a9bb7a5498084be0308f3b5162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BFC5D-DDA9-4BB3-932C-AE207DEE608B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c533f7-61db-40a9-92cc-7bf39d0de398" elementFormDefault="qualified">
    <xsd:import namespace="http://schemas.microsoft.com/office/2006/documentManagement/types"/>
    <xsd:import namespace="http://schemas.microsoft.com/office/infopath/2007/PartnerControls"/>
    <xsd:element name="o606121503634f60aadbd34f286ff3d9" ma:index="29" nillable="true" ma:taxonomy="true" ma:internalName="o606121503634f60aadbd34f286ff3d9" ma:taxonomyFieldName="Document_x0020_Category" ma:displayName="Document Category" ma:default="" ma:fieldId="{86061215-0363-4f60-aadb-d34f286ff3d9}" ma:taxonomyMulti="true" ma:sspId="ceefa7fb-4336-4fa1-9d81-8bd6ad6a0761" ma:termSetId="8467628b-cc19-41c8-84de-1e197b3524f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0" nillable="true" ma:displayName="Taxonomy Catch All Column" ma:hidden="true" ma:list="{88da9af2-fc06-457f-9f9b-54ea4b8c2f8e}" ma:internalName="TaxCatchAll" ma:showField="CatchAllData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1" nillable="true" ma:displayName="Taxonomy Catch All Column1" ma:hidden="true" ma:list="{88da9af2-fc06-457f-9f9b-54ea4b8c2f8e}" ma:internalName="TaxCatchAllLabel" ma:readOnly="true" ma:showField="CatchAllDataLabel" ma:web="a6c533f7-61db-40a9-92cc-7bf39d0de3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60e8a9bb7a5498084be0308f3b51622" ma:index="33" nillable="true" ma:taxonomy="true" ma:internalName="a60e8a9bb7a5498084be0308f3b51622" ma:taxonomyFieldName="The_x0020_University" ma:displayName="The University" ma:default="" ma:fieldId="{a60e8a9b-b7a5-4980-84be-0308f3b51622}" ma:taxonomyMulti="true" ma:sspId="ceefa7fb-4336-4fa1-9d81-8bd6ad6a0761" ma:termSetId="d027352d-354c-4edb-9a10-0a26093ac2d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A17246-69DF-4258-81C7-4881F90A00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4061AB-008C-4B13-A51D-B0B618334E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a6c533f7-61db-40a9-92cc-7bf39d0de398"/>
    <ds:schemaRef ds:uri="http://schemas.microsoft.com/sharepoint/v3/fields"/>
    <ds:schemaRef ds:uri="559BFC5D-DDA9-4BB3-932C-AE207DEE608B"/>
  </ds:schemaRefs>
</ds:datastoreItem>
</file>

<file path=customXml/itemProps3.xml><?xml version="1.0" encoding="utf-8"?>
<ds:datastoreItem xmlns:ds="http://schemas.openxmlformats.org/officeDocument/2006/customXml" ds:itemID="{60F0DE80-C51C-481B-866E-32DFA1F8B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59BFC5D-DDA9-4BB3-932C-AE207DEE608B"/>
    <ds:schemaRef ds:uri="http://schemas.microsoft.com/sharepoint/v3/fields"/>
    <ds:schemaRef ds:uri="a6c533f7-61db-40a9-92cc-7bf39d0de3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12517</TotalTime>
  <Words>841</Words>
  <Application>Microsoft Office PowerPoint</Application>
  <PresentationFormat>On-screen Show (4:3)</PresentationFormat>
  <Paragraphs>245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Gill Sans Light</vt:lpstr>
      <vt:lpstr>Symbol</vt:lpstr>
      <vt:lpstr>Wingdings</vt:lpstr>
      <vt:lpstr>Cover</vt:lpstr>
      <vt:lpstr>FSTC</vt:lpstr>
      <vt:lpstr>FDEF</vt:lpstr>
      <vt:lpstr>FLSHASE</vt:lpstr>
      <vt:lpstr>Chapter page</vt:lpstr>
      <vt:lpstr>1_Cover</vt:lpstr>
      <vt:lpstr>PowerPoint Presentation</vt:lpstr>
      <vt:lpstr>Patient responses to chemotherapies</vt:lpstr>
      <vt:lpstr>CCLE dataset</vt:lpstr>
      <vt:lpstr>CCLE dataset</vt:lpstr>
      <vt:lpstr>Pipeline : Ensemble of omic-specific models</vt:lpstr>
      <vt:lpstr>Pipeline : Ensemble of omic-specific models</vt:lpstr>
      <vt:lpstr>Pipeline : Ensemble of omic-specific models</vt:lpstr>
      <vt:lpstr>Validation procedure: nested cross-validation</vt:lpstr>
      <vt:lpstr>Validation procedure: nested cross-validation</vt:lpstr>
      <vt:lpstr>Validation procedure: nested cross-validation</vt:lpstr>
      <vt:lpstr>Overall results</vt:lpstr>
      <vt:lpstr>Type-specific results</vt:lpstr>
      <vt:lpstr>Model analysis points to specific markers of sensitivity 1: Selumetinib (MEK inhibitor) + boxplots</vt:lpstr>
      <vt:lpstr>Model analysis: example 2</vt:lpstr>
      <vt:lpstr>Conclusions and perspectives</vt:lpstr>
      <vt:lpstr>PowerPoint Presentation</vt:lpstr>
    </vt:vector>
  </TitlesOfParts>
  <Company>uni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UL_PP_Template_2019_Faculties_Centres_final (2)</dc:title>
  <dc:creator>Daniele Stoffel</dc:creator>
  <cp:keywords/>
  <dc:description/>
  <cp:lastModifiedBy>Sébastien DE LANDTSHEER</cp:lastModifiedBy>
  <cp:revision>932</cp:revision>
  <cp:lastPrinted>2015-10-21T08:58:49Z</cp:lastPrinted>
  <dcterms:created xsi:type="dcterms:W3CDTF">2017-03-13T11:22:12Z</dcterms:created>
  <dcterms:modified xsi:type="dcterms:W3CDTF">2022-10-04T13:17:19Z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ategory">
    <vt:lpwstr/>
  </property>
  <property fmtid="{D5CDD505-2E9C-101B-9397-08002B2CF9AE}" pid="3" name="ContentTypeId">
    <vt:lpwstr>0x0101009148F5A04DDD49CBA7127AADA5FB792B00AADE34325A8B49CDA8BB4DB53328F21400B28E44565E5DAF4A9C5BFDEF38C8E95F</vt:lpwstr>
  </property>
  <property fmtid="{D5CDD505-2E9C-101B-9397-08002B2CF9AE}" pid="4" name="The University">
    <vt:lpwstr/>
  </property>
</Properties>
</file>