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1" r:id="rId4"/>
    <p:sldMasterId id="2147483813" r:id="rId5"/>
    <p:sldMasterId id="2147483816" r:id="rId6"/>
    <p:sldMasterId id="2147483824" r:id="rId7"/>
    <p:sldMasterId id="2147483812" r:id="rId8"/>
    <p:sldMasterId id="2147483843" r:id="rId9"/>
  </p:sldMasterIdLst>
  <p:notesMasterIdLst>
    <p:notesMasterId r:id="rId21"/>
  </p:notesMasterIdLst>
  <p:handoutMasterIdLst>
    <p:handoutMasterId r:id="rId22"/>
  </p:handoutMasterIdLst>
  <p:sldIdLst>
    <p:sldId id="370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87" r:id="rId20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">
          <p15:clr>
            <a:srgbClr val="A4A3A4"/>
          </p15:clr>
        </p15:guide>
        <p15:guide id="2">
          <p15:clr>
            <a:srgbClr val="A4A3A4"/>
          </p15:clr>
        </p15:guide>
        <p15:guide id="3" orient="horz" pos="5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5B0"/>
    <a:srgbClr val="5C5C5C"/>
    <a:srgbClr val="8FA175"/>
    <a:srgbClr val="00A0CF"/>
    <a:srgbClr val="94BAC7"/>
    <a:srgbClr val="E03400"/>
    <a:srgbClr val="5C0025"/>
    <a:srgbClr val="FF140B"/>
    <a:srgbClr val="406670"/>
    <a:srgbClr val="65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4" autoAdjust="0"/>
    <p:restoredTop sz="90859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3846" y="114"/>
      </p:cViewPr>
      <p:guideLst>
        <p:guide orient="horz" pos="194"/>
        <p:guide/>
        <p:guide orient="horz" pos="5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AD99-C8D0-4A84-9335-5A9B802B40CF}" type="datetimeFigureOut">
              <a:rPr lang="lb-LU" smtClean="0"/>
              <a:pPr/>
              <a:t>30.09.22</a:t>
            </a:fld>
            <a:endParaRPr lang="lb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F1ECB-F45B-499C-B19B-FA29906B876F}" type="slidenum">
              <a:rPr lang="lb-LU" smtClean="0"/>
              <a:pPr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229890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A63E1-A2A2-6F4B-A381-048F498A91E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461A-2F76-9B45-BD8C-695B6B1FEE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b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B461A-2F76-9B45-BD8C-695B6B1FEE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96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B461A-2F76-9B45-BD8C-695B6B1FEE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0F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2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1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" y="947930"/>
            <a:ext cx="3443988" cy="2662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30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2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2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3"/>
              </a:buClr>
              <a:buSzPct val="75000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7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5"/>
              </a:buClr>
              <a:buSzPct val="75000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3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- Bullet point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0" b="18390"/>
          <a:stretch/>
        </p:blipFill>
        <p:spPr bwMode="auto">
          <a:xfrm>
            <a:off x="-546100" y="550964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pour une image  3"/>
          <p:cNvSpPr>
            <a:spLocks noGrp="1"/>
          </p:cNvSpPr>
          <p:nvPr>
            <p:ph type="pic" sz="quarter" idx="13"/>
          </p:nvPr>
        </p:nvSpPr>
        <p:spPr>
          <a:xfrm>
            <a:off x="5694363" y="1776413"/>
            <a:ext cx="2962275" cy="48885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8474" y="658160"/>
            <a:ext cx="6130926" cy="29729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39145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rgbClr val="E03739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98474" y="1771776"/>
            <a:ext cx="4983164" cy="674687"/>
          </a:xfrm>
          <a:prstGeom prst="rect">
            <a:avLst/>
          </a:prstGeom>
        </p:spPr>
        <p:txBody>
          <a:bodyPr vert="horz" lIns="0" tIns="0" rIns="0"/>
          <a:lstStyle>
            <a:lvl1pPr>
              <a:buNone/>
              <a:defRPr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59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3"/>
          <p:cNvGrpSpPr/>
          <p:nvPr userDrawn="1"/>
        </p:nvGrpSpPr>
        <p:grpSpPr>
          <a:xfrm>
            <a:off x="7719023" y="5732426"/>
            <a:ext cx="1019412" cy="702000"/>
            <a:chOff x="7778187" y="681228"/>
            <a:chExt cx="900000" cy="576072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7778187" y="681228"/>
              <a:ext cx="900000" cy="576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LU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778187" y="1088020"/>
              <a:ext cx="900000" cy="16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LU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6434866"/>
            <a:ext cx="915921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pic>
        <p:nvPicPr>
          <p:cNvPr id="15" name="Picture 14" descr="UNI_logo_quadri_def.pdf"/>
          <p:cNvPicPr>
            <a:picLocks noChangeAspect="1"/>
          </p:cNvPicPr>
          <p:nvPr userDrawn="1"/>
        </p:nvPicPr>
        <p:blipFill>
          <a:blip r:embed="rId2"/>
          <a:srcRect l="24471" t="27051" r="21988" b="29129"/>
          <a:stretch>
            <a:fillRect/>
          </a:stretch>
        </p:blipFill>
        <p:spPr>
          <a:xfrm>
            <a:off x="7880676" y="5871628"/>
            <a:ext cx="74775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249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015-07-24_A7r_01588_Belval_LuxUni_light.jpg">
            <a:extLst>
              <a:ext uri="{FF2B5EF4-FFF2-40B4-BE49-F238E27FC236}">
                <a16:creationId xmlns:a16="http://schemas.microsoft.com/office/drawing/2014/main" id="{C8E3185F-CD3B-A647-B4A4-367CA250B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6" y="0"/>
            <a:ext cx="9159212" cy="6483628"/>
          </a:xfrm>
          <a:prstGeom prst="rect">
            <a:avLst/>
          </a:prstGeom>
        </p:spPr>
      </p:pic>
      <p:sp>
        <p:nvSpPr>
          <p:cNvPr id="17" name="Rectangle 2"/>
          <p:cNvSpPr>
            <a:spLocks/>
          </p:cNvSpPr>
          <p:nvPr userDrawn="1"/>
        </p:nvSpPr>
        <p:spPr bwMode="auto">
          <a:xfrm>
            <a:off x="0" y="485021"/>
            <a:ext cx="9144000" cy="1350962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>
                    <a:alpha val="29803"/>
                  </a:srgbClr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0" rIns="0" bIns="0" anchor="b" anchorCtr="0"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10" b="18390"/>
          <a:stretch/>
        </p:blipFill>
        <p:spPr bwMode="auto">
          <a:xfrm>
            <a:off x="-546100" y="5907010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/>
          </p:cNvSpPr>
          <p:nvPr userDrawn="1"/>
        </p:nvSpPr>
        <p:spPr bwMode="auto">
          <a:xfrm>
            <a:off x="0" y="485021"/>
            <a:ext cx="196850" cy="1350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EE2344FF-B321-8C4E-9D7B-69BC9DECA042}"/>
              </a:ext>
            </a:extLst>
          </p:cNvPr>
          <p:cNvSpPr txBox="1">
            <a:spLocks/>
          </p:cNvSpPr>
          <p:nvPr userDrawn="1"/>
        </p:nvSpPr>
        <p:spPr>
          <a:xfrm>
            <a:off x="0" y="486000"/>
            <a:ext cx="3711575" cy="134998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FFFFFF"/>
                </a:solidFill>
                <a:latin typeface="+mj-lt"/>
                <a:sym typeface="Gill Sans" charset="0"/>
              </a:rPr>
              <a:t>University of Luxembourg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74882FD3-9FD2-434B-AC7F-878CCF0D0FB6}"/>
              </a:ext>
            </a:extLst>
          </p:cNvPr>
          <p:cNvSpPr txBox="1">
            <a:spLocks/>
          </p:cNvSpPr>
          <p:nvPr userDrawn="1"/>
        </p:nvSpPr>
        <p:spPr>
          <a:xfrm>
            <a:off x="0" y="1171201"/>
            <a:ext cx="3711575" cy="672387"/>
          </a:xfrm>
          <a:prstGeom prst="rect">
            <a:avLst/>
          </a:prstGeom>
        </p:spPr>
        <p:txBody>
          <a:bodyPr vert="horz" lIns="360000" tIns="72000" rIns="36000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300" b="0" i="0" dirty="0">
              <a:solidFill>
                <a:srgbClr val="FFFFFF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5C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5C0025"/>
              </a:solidFill>
            </a:endParaRPr>
          </a:p>
        </p:txBody>
      </p:sp>
      <p:grpSp>
        <p:nvGrpSpPr>
          <p:cNvPr id="7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0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9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15" name="Picture 3" descr="FDEF_Embleme_outline_ENG_vect_white.ai"/>
          <p:cNvPicPr>
            <a:picLocks noChangeAspect="1"/>
          </p:cNvPicPr>
          <p:nvPr userDrawn="1"/>
        </p:nvPicPr>
        <p:blipFill rotWithShape="1">
          <a:blip r:embed="rId3"/>
          <a:srcRect l="37156" t="48295" r="38766" b="47500"/>
          <a:stretch/>
        </p:blipFill>
        <p:spPr>
          <a:xfrm>
            <a:off x="436088" y="914403"/>
            <a:ext cx="3180324" cy="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SH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E0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E03400"/>
              </a:solidFill>
            </a:endParaRPr>
          </a:p>
        </p:txBody>
      </p:sp>
      <p:grpSp>
        <p:nvGrpSpPr>
          <p:cNvPr id="9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2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1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912743"/>
            <a:ext cx="4037469" cy="3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pag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76000"/>
          </a:xfrm>
          <a:prstGeom prst="rect">
            <a:avLst/>
          </a:prstGeom>
          <a:solidFill>
            <a:srgbClr val="00AA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16000"/>
            <a:ext cx="915921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790625" y="5949572"/>
            <a:ext cx="867600" cy="607703"/>
            <a:chOff x="6793675" y="550964"/>
            <a:chExt cx="867600" cy="607703"/>
          </a:xfrm>
        </p:grpSpPr>
        <p:grpSp>
          <p:nvGrpSpPr>
            <p:cNvPr id="2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1" name="Picture 20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0" y="1820079"/>
            <a:ext cx="7861960" cy="28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8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pag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617300"/>
            <a:ext cx="9144000" cy="5258700"/>
          </a:xfrm>
          <a:prstGeom prst="rect">
            <a:avLst/>
          </a:prstGeom>
          <a:solidFill>
            <a:srgbClr val="00AA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 rot="10800000" flipH="1" flipV="1">
            <a:off x="0" y="4140200"/>
            <a:ext cx="2880000" cy="635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 rot="10800000" flipH="1">
            <a:off x="6278915" y="4140200"/>
            <a:ext cx="2880000" cy="635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468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288036" indent="0" algn="ctr">
              <a:buNone/>
              <a:defRPr/>
            </a:lvl2pPr>
            <a:lvl3pPr marL="576070" indent="0" algn="ctr">
              <a:buNone/>
              <a:defRPr/>
            </a:lvl3pPr>
            <a:lvl4pPr marL="864106" indent="0" algn="ctr">
              <a:buNone/>
              <a:defRPr/>
            </a:lvl4pPr>
            <a:lvl5pPr marL="1152142" indent="0" algn="ctr">
              <a:buNone/>
              <a:defRPr/>
            </a:lvl5pPr>
            <a:lvl6pPr marL="1440177" indent="0" algn="ctr">
              <a:buNone/>
              <a:defRPr/>
            </a:lvl6pPr>
            <a:lvl7pPr marL="1728212" indent="0" algn="ctr">
              <a:buNone/>
              <a:defRPr/>
            </a:lvl7pPr>
            <a:lvl8pPr marL="2016248" indent="0" algn="ctr">
              <a:buNone/>
              <a:defRPr/>
            </a:lvl8pPr>
            <a:lvl9pPr marL="2304283" indent="0" algn="ctr">
              <a:buNone/>
              <a:defRPr/>
            </a:lvl9pPr>
          </a:lstStyle>
          <a:p>
            <a:r>
              <a:rPr lang="fr-CH" dirty="0"/>
              <a:t>Click to edit Master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  <a:prstGeom prst="rect">
            <a:avLst/>
          </a:prstGeom>
        </p:spPr>
        <p:txBody>
          <a:bodyPr vert="horz" lIns="57607" tIns="28804" rIns="57607" bIns="28804"/>
          <a:lstStyle>
            <a:lvl1pPr algn="ctr"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8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1257300"/>
            <a:ext cx="915921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3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4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6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5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91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-1"/>
            <a:ext cx="9144000" cy="6907389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3773" y="-63500"/>
            <a:ext cx="9197162" cy="66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8208082" cy="2419224"/>
          </a:xfrm>
          <a:prstGeom prst="rect">
            <a:avLst/>
          </a:prstGeom>
        </p:spPr>
        <p:txBody>
          <a:bodyPr vert="horz" lIns="0" tIns="0" rIns="0"/>
          <a:lstStyle>
            <a:lvl1pPr marL="0" indent="0">
              <a:buNone/>
              <a:defRPr sz="4400" b="1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Chapter Title</a:t>
            </a:r>
          </a:p>
        </p:txBody>
      </p:sp>
      <p:pic>
        <p:nvPicPr>
          <p:cNvPr id="18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10" b="18390"/>
          <a:stretch/>
        </p:blipFill>
        <p:spPr bwMode="auto">
          <a:xfrm>
            <a:off x="-546100" y="5907010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4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pic>
        <p:nvPicPr>
          <p:cNvPr id="18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8474" y="1771776"/>
            <a:ext cx="4983164" cy="674687"/>
          </a:xfrm>
          <a:prstGeom prst="rect">
            <a:avLst/>
          </a:prstGeom>
        </p:spPr>
        <p:txBody>
          <a:bodyPr vert="horz" lIns="0" tIns="0" rIns="0"/>
          <a:lstStyle>
            <a:lvl1pPr>
              <a:buNone/>
              <a:defRPr b="1">
                <a:solidFill>
                  <a:schemeClr val="accent5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5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789143" cy="617412"/>
          </a:xfrm>
          <a:prstGeom prst="rect">
            <a:avLst/>
          </a:prstGeom>
        </p:spPr>
        <p:txBody>
          <a:bodyPr vert="horz" lIns="0" tIns="0" rIns="0"/>
          <a:lstStyle>
            <a:lvl1pPr marL="0" marR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18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- Sousti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marR="0" indent="0" algn="l" defTabSz="914400" rtl="0" eaLnBrk="1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8473" y="2520001"/>
            <a:ext cx="4983165" cy="411296"/>
          </a:xfrm>
          <a:prstGeom prst="rect">
            <a:avLst/>
          </a:prstGeom>
          <a:noFill/>
        </p:spPr>
        <p:txBody>
          <a:bodyPr lIns="0" tIns="0" rIns="0"/>
          <a:lstStyle>
            <a:lvl1pPr marL="0" indent="0">
              <a:buClr>
                <a:srgbClr val="E03739"/>
              </a:buClr>
              <a:buNone/>
              <a:defRPr sz="1600">
                <a:solidFill>
                  <a:schemeClr val="accent1"/>
                </a:solidFill>
              </a:defRPr>
            </a:lvl1pPr>
            <a:lvl2pPr marL="2286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2pPr>
            <a:lvl3pPr marL="4572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3pPr>
            <a:lvl4pPr marL="6858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4pPr>
            <a:lvl5pPr marL="9144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98473" y="3048000"/>
            <a:ext cx="4983165" cy="3616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7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6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3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DSC_0710.JPG">
            <a:extLst>
              <a:ext uri="{FF2B5EF4-FFF2-40B4-BE49-F238E27FC236}">
                <a16:creationId xmlns:a16="http://schemas.microsoft.com/office/drawing/2014/main" id="{E588EBBD-3835-9041-8861-86C7FE176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6" b="9922"/>
          <a:stretch/>
        </p:blipFill>
        <p:spPr>
          <a:xfrm>
            <a:off x="0" y="0"/>
            <a:ext cx="9398000" cy="6858001"/>
          </a:xfrm>
          <a:prstGeom prst="rect">
            <a:avLst/>
          </a:prstGeom>
        </p:spPr>
      </p:pic>
      <p:pic>
        <p:nvPicPr>
          <p:cNvPr id="3" name="Image 5" descr="Bande_Logo_UNI_PP_right_long.eps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90"/>
          <a:stretch>
            <a:fillRect/>
          </a:stretch>
        </p:blipFill>
        <p:spPr bwMode="auto">
          <a:xfrm>
            <a:off x="-7612063" y="5707062"/>
            <a:ext cx="1724342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485021"/>
            <a:ext cx="9144000" cy="1350962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>
                    <a:alpha val="29803"/>
                  </a:srgbClr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0" rIns="0" bIns="0" anchor="b" anchorCtr="0"/>
          <a:lstStyle/>
          <a:p>
            <a:endParaRPr lang="fr-FR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>
            <a:off x="3711574" y="649110"/>
            <a:ext cx="0" cy="1023057"/>
          </a:xfrm>
          <a:prstGeom prst="line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6"/>
          <p:cNvSpPr>
            <a:spLocks/>
          </p:cNvSpPr>
          <p:nvPr userDrawn="1"/>
        </p:nvSpPr>
        <p:spPr bwMode="auto">
          <a:xfrm>
            <a:off x="0" y="485021"/>
            <a:ext cx="196850" cy="1350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Text Placeholder 22"/>
          <p:cNvSpPr txBox="1">
            <a:spLocks/>
          </p:cNvSpPr>
          <p:nvPr userDrawn="1"/>
        </p:nvSpPr>
        <p:spPr>
          <a:xfrm>
            <a:off x="4219574" y="1171201"/>
            <a:ext cx="5036425" cy="672387"/>
          </a:xfrm>
          <a:prstGeom prst="rect">
            <a:avLst/>
          </a:prstGeom>
        </p:spPr>
        <p:txBody>
          <a:bodyPr vert="horz" lIns="360000" tIns="72000" rIns="0" anchor="t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1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C2625D4D-8E97-1343-B695-412D6B51235C}"/>
              </a:ext>
            </a:extLst>
          </p:cNvPr>
          <p:cNvSpPr txBox="1">
            <a:spLocks/>
          </p:cNvSpPr>
          <p:nvPr/>
        </p:nvSpPr>
        <p:spPr>
          <a:xfrm>
            <a:off x="3865335" y="486834"/>
            <a:ext cx="5087279" cy="1354666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140B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Dr S</a:t>
            </a:r>
            <a:r>
              <a:rPr kumimoji="0" lang="fr-BE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é</a:t>
            </a:r>
            <a:r>
              <a:rPr kumimoji="0" lang="en-US" sz="2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bastien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en-US" sz="2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Landtsheer</a:t>
            </a:r>
            <a:endParaRPr kumimoji="0" lang="fr-FR" sz="2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</a:endParaRP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BBF0150-0F41-9641-9D5A-9134A61309DF}"/>
              </a:ext>
            </a:extLst>
          </p:cNvPr>
          <p:cNvSpPr txBox="1">
            <a:spLocks/>
          </p:cNvSpPr>
          <p:nvPr/>
        </p:nvSpPr>
        <p:spPr>
          <a:xfrm>
            <a:off x="191385" y="486834"/>
            <a:ext cx="3520190" cy="1354666"/>
          </a:xfrm>
          <a:prstGeom prst="rect">
            <a:avLst/>
          </a:prstGeom>
        </p:spPr>
        <p:txBody>
          <a:bodyPr vert="horz" wrap="square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FF140B"/>
              </a:buClr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sym typeface="Gill Sans" charset="0"/>
              </a:rPr>
              <a:t>University of Luxembourg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19A887B4-20C7-4D4C-8740-DF8B72221B0D}"/>
              </a:ext>
            </a:extLst>
          </p:cNvPr>
          <p:cNvSpPr txBox="1">
            <a:spLocks/>
          </p:cNvSpPr>
          <p:nvPr/>
        </p:nvSpPr>
        <p:spPr>
          <a:xfrm>
            <a:off x="0" y="1171201"/>
            <a:ext cx="3711575" cy="672387"/>
          </a:xfrm>
          <a:prstGeom prst="rect">
            <a:avLst/>
          </a:prstGeom>
        </p:spPr>
        <p:txBody>
          <a:bodyPr vert="horz" lIns="360000" tIns="72000" rIns="36000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2B6721E4-480F-4A43-87D0-D93EF9DC2A76}"/>
              </a:ext>
            </a:extLst>
          </p:cNvPr>
          <p:cNvSpPr txBox="1">
            <a:spLocks/>
          </p:cNvSpPr>
          <p:nvPr/>
        </p:nvSpPr>
        <p:spPr>
          <a:xfrm>
            <a:off x="191386" y="1393517"/>
            <a:ext cx="3520190" cy="324588"/>
          </a:xfrm>
          <a:prstGeom prst="rect">
            <a:avLst/>
          </a:prstGeom>
        </p:spPr>
        <p:txBody>
          <a:bodyPr vert="horz" wrap="square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603B-777C-410B-A31B-70A9AFD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4" y="6076950"/>
            <a:ext cx="3533775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7224E-D90D-49EC-AB63-6BA69FD194AE}"/>
              </a:ext>
            </a:extLst>
          </p:cNvPr>
          <p:cNvSpPr txBox="1"/>
          <p:nvPr/>
        </p:nvSpPr>
        <p:spPr>
          <a:xfrm>
            <a:off x="1383057" y="6065814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Biology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993A0-96F5-4A69-AC13-86799925A69C}"/>
              </a:ext>
            </a:extLst>
          </p:cNvPr>
          <p:cNvSpPr txBox="1"/>
          <p:nvPr/>
        </p:nvSpPr>
        <p:spPr>
          <a:xfrm>
            <a:off x="191385" y="4506433"/>
            <a:ext cx="2778058" cy="877163"/>
          </a:xfrm>
          <a:prstGeom prst="rect">
            <a:avLst/>
          </a:prstGeom>
          <a:solidFill>
            <a:schemeClr val="accent6">
              <a:lumMod val="1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rtlCol="0">
            <a:spAutoFit/>
          </a:bodyPr>
          <a:lstStyle/>
          <a:p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2022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ICSB, Berlin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2C45F-8624-4C5E-B892-7FFEAF1CF478}"/>
              </a:ext>
            </a:extLst>
          </p:cNvPr>
          <p:cNvSpPr/>
          <p:nvPr/>
        </p:nvSpPr>
        <p:spPr>
          <a:xfrm>
            <a:off x="0" y="484746"/>
            <a:ext cx="190848" cy="1344054"/>
          </a:xfrm>
          <a:prstGeom prst="rect">
            <a:avLst/>
          </a:prstGeom>
          <a:solidFill>
            <a:srgbClr val="0FA5B0"/>
          </a:solidFill>
          <a:ln>
            <a:solidFill>
              <a:srgbClr val="0FA5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DC6AD-B42F-42E9-8193-FA4D65E6B581}"/>
              </a:ext>
            </a:extLst>
          </p:cNvPr>
          <p:cNvSpPr txBox="1"/>
          <p:nvPr/>
        </p:nvSpPr>
        <p:spPr>
          <a:xfrm>
            <a:off x="367645" y="2351567"/>
            <a:ext cx="8163613" cy="1338828"/>
          </a:xfrm>
          <a:prstGeom prst="rect">
            <a:avLst/>
          </a:prstGeom>
          <a:solidFill>
            <a:schemeClr val="accent6">
              <a:lumMod val="25000"/>
              <a:alpha val="62000"/>
            </a:schemeClr>
          </a:solidFill>
        </p:spPr>
        <p:txBody>
          <a:bodyPr vert="horz" wrap="square" lIns="0" tIns="0" rIns="0" rtlCol="0">
            <a:spAutoFit/>
          </a:bodyPr>
          <a:lstStyle/>
          <a:p>
            <a:pPr algn="ctr"/>
            <a:r>
              <a:rPr lang="en-US" sz="2800" b="1" dirty="0"/>
              <a:t>Model </a:t>
            </a:r>
            <a:r>
              <a:rPr lang="en-US" sz="2800" b="1" dirty="0" err="1"/>
              <a:t>Ensembling</a:t>
            </a:r>
            <a:r>
              <a:rPr lang="en-US" sz="2800" b="1" dirty="0"/>
              <a:t> as a Tool to Form Interpretable Multi-</a:t>
            </a:r>
            <a:r>
              <a:rPr lang="en-US" sz="2800" b="1" dirty="0" err="1"/>
              <a:t>Omic</a:t>
            </a:r>
            <a:r>
              <a:rPr lang="en-US" sz="2800" b="1" dirty="0"/>
              <a:t> Predictors of Cancer </a:t>
            </a:r>
            <a:r>
              <a:rPr lang="en-US" sz="2800" b="1" dirty="0" err="1"/>
              <a:t>Pharmacosensitivity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86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Conclusions and perspectives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0415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A7B7B-D66C-4489-ACDC-142CFEE14EED}"/>
              </a:ext>
            </a:extLst>
          </p:cNvPr>
          <p:cNvSpPr/>
          <p:nvPr/>
        </p:nvSpPr>
        <p:spPr>
          <a:xfrm>
            <a:off x="72921" y="6299531"/>
            <a:ext cx="4168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https://github.com/sysbiolux/DeepOncoAI</a:t>
            </a:r>
            <a:endParaRPr lang="en-BE" dirty="0"/>
          </a:p>
        </p:txBody>
      </p:sp>
      <p:pic>
        <p:nvPicPr>
          <p:cNvPr id="6" name="Picture 2" descr="Black Logo">
            <a:extLst>
              <a:ext uri="{FF2B5EF4-FFF2-40B4-BE49-F238E27FC236}">
                <a16:creationId xmlns:a16="http://schemas.microsoft.com/office/drawing/2014/main" id="{1CB2348B-06B6-42DC-9273-D1CD635A9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6364" r="25250" b="15000"/>
          <a:stretch/>
        </p:blipFill>
        <p:spPr bwMode="auto">
          <a:xfrm>
            <a:off x="8074181" y="6134470"/>
            <a:ext cx="952554" cy="4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github - Icônes des médias sociaux gratuites">
            <a:extLst>
              <a:ext uri="{FF2B5EF4-FFF2-40B4-BE49-F238E27FC236}">
                <a16:creationId xmlns:a16="http://schemas.microsoft.com/office/drawing/2014/main" id="{FC3D709D-C960-4CBA-921C-7043C885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36" y="6058725"/>
            <a:ext cx="650963" cy="6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C96E31A5-21E8-4446-857E-1D801CFE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20547"/>
            <a:ext cx="683581" cy="6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3CBE09-0154-4E75-ADD1-D7D2361A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62" y="6016841"/>
            <a:ext cx="1392264" cy="7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2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6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Patient responses to chemotherapies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CCLE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Validation procedure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Type-specific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Model analysis: example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Model analysis: example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39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S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DEF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LSHAS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pte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ver">
  <a:themeElements>
    <a:clrScheme name="Personnalisée 14">
      <a:dk1>
        <a:srgbClr val="FFFFFF"/>
      </a:dk1>
      <a:lt1>
        <a:sysClr val="window" lastClr="FFFFFF"/>
      </a:lt1>
      <a:dk2>
        <a:srgbClr val="FFFEFF"/>
      </a:dk2>
      <a:lt2>
        <a:srgbClr val="FFFFFF"/>
      </a:lt2>
      <a:accent1>
        <a:srgbClr val="FF140B"/>
      </a:accent1>
      <a:accent2>
        <a:srgbClr val="00AAFF"/>
      </a:accent2>
      <a:accent3>
        <a:srgbClr val="FAB600"/>
      </a:accent3>
      <a:accent4>
        <a:srgbClr val="70A739"/>
      </a:accent4>
      <a:accent5>
        <a:srgbClr val="68585A"/>
      </a:accent5>
      <a:accent6>
        <a:srgbClr val="CCCCCC"/>
      </a:accent6>
      <a:hlink>
        <a:srgbClr val="FFFFFF"/>
      </a:hlink>
      <a:folHlink>
        <a:srgbClr val="FFFFF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/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  <TaxCatchAll xmlns="a6c533f7-61db-40a9-92cc-7bf39d0de398"/>
    <o606121503634f60aadbd34f286ff3d9 xmlns="a6c533f7-61db-40a9-92cc-7bf39d0de398">
      <Terms xmlns="http://schemas.microsoft.com/office/infopath/2007/PartnerControls"/>
    </o606121503634f60aadbd34f286ff3d9>
    <a60e8a9bb7a5498084be0308f3b51622 xmlns="a6c533f7-61db-40a9-92cc-7bf39d0de398">
      <Terms xmlns="http://schemas.microsoft.com/office/infopath/2007/PartnerControls"/>
    </a60e8a9bb7a5498084be0308f3b51622>
    <wic_System_Copyright xmlns="http://schemas.microsoft.com/sharepoint/v3/fields" xsi:nil="true"/>
    <ImageCreateDate xmlns="559BFC5D-DDA9-4BB3-932C-AE207DEE60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B28E44565E5DAF4A9C5BFDEF38C8E95F" ma:contentTypeVersion="2" ma:contentTypeDescription="Upload an image." ma:contentTypeScope="" ma:versionID="7861207c62e8cee0342f90cb4ae422e2">
  <xsd:schema xmlns:xsd="http://www.w3.org/2001/XMLSchema" xmlns:xs="http://www.w3.org/2001/XMLSchema" xmlns:p="http://schemas.microsoft.com/office/2006/metadata/properties" xmlns:ns1="http://schemas.microsoft.com/sharepoint/v3" xmlns:ns2="559BFC5D-DDA9-4BB3-932C-AE207DEE608B" xmlns:ns3="http://schemas.microsoft.com/sharepoint/v3/fields" xmlns:ns4="a6c533f7-61db-40a9-92cc-7bf39d0de398" targetNamespace="http://schemas.microsoft.com/office/2006/metadata/properties" ma:root="true" ma:fieldsID="30f258388e591d35b795017a393f47e5" ns1:_="" ns2:_="" ns3:_="" ns4:_="">
    <xsd:import namespace="http://schemas.microsoft.com/sharepoint/v3"/>
    <xsd:import namespace="559BFC5D-DDA9-4BB3-932C-AE207DEE608B"/>
    <xsd:import namespace="http://schemas.microsoft.com/sharepoint/v3/fields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o606121503634f60aadbd34f286ff3d9" minOccurs="0"/>
                <xsd:element ref="ns4:TaxCatchAll" minOccurs="0"/>
                <xsd:element ref="ns4:TaxCatchAllLabel" minOccurs="0"/>
                <xsd:element ref="ns4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BFC5D-DDA9-4BB3-932C-AE207DEE608B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29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0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1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33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4061AB-008C-4B13-A51D-B0B618334E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6c533f7-61db-40a9-92cc-7bf39d0de398"/>
    <ds:schemaRef ds:uri="http://schemas.microsoft.com/sharepoint/v3/fields"/>
    <ds:schemaRef ds:uri="559BFC5D-DDA9-4BB3-932C-AE207DEE608B"/>
  </ds:schemaRefs>
</ds:datastoreItem>
</file>

<file path=customXml/itemProps2.xml><?xml version="1.0" encoding="utf-8"?>
<ds:datastoreItem xmlns:ds="http://schemas.openxmlformats.org/officeDocument/2006/customXml" ds:itemID="{21A17246-69DF-4258-81C7-4881F90A0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F0DE80-C51C-481B-866E-32DFA1F8B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9BFC5D-DDA9-4BB3-932C-AE207DEE608B"/>
    <ds:schemaRef ds:uri="http://schemas.microsoft.com/sharepoint/v3/fields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12192</TotalTime>
  <Words>68</Words>
  <Application>Microsoft Office PowerPoint</Application>
  <PresentationFormat>On-screen Show (4:3)</PresentationFormat>
  <Paragraphs>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Gill Sans Light</vt:lpstr>
      <vt:lpstr>Wingdings</vt:lpstr>
      <vt:lpstr>Cover</vt:lpstr>
      <vt:lpstr>FSTC</vt:lpstr>
      <vt:lpstr>FDEF</vt:lpstr>
      <vt:lpstr>FLSHASE</vt:lpstr>
      <vt:lpstr>Chapter page</vt:lpstr>
      <vt:lpstr>1_Cover</vt:lpstr>
      <vt:lpstr>PowerPoint Presentation</vt:lpstr>
      <vt:lpstr>Patient responses to chemotherapies</vt:lpstr>
      <vt:lpstr>CCLE dataset</vt:lpstr>
      <vt:lpstr>Pipeline</vt:lpstr>
      <vt:lpstr>Validation procedure</vt:lpstr>
      <vt:lpstr>Overall results</vt:lpstr>
      <vt:lpstr>Type-specific results</vt:lpstr>
      <vt:lpstr>Model analysis: example 1</vt:lpstr>
      <vt:lpstr>Model analysis: example 2</vt:lpstr>
      <vt:lpstr>Conclusions and perspectives</vt:lpstr>
      <vt:lpstr>PowerPoint Presentation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UL_PP_Template_2019_Faculties_Centres_final (2)</dc:title>
  <dc:creator>Daniele Stoffel</dc:creator>
  <cp:keywords/>
  <dc:description/>
  <cp:lastModifiedBy>Sébastien DE LANDTSHEER</cp:lastModifiedBy>
  <cp:revision>920</cp:revision>
  <cp:lastPrinted>2015-10-21T08:58:49Z</cp:lastPrinted>
  <dcterms:created xsi:type="dcterms:W3CDTF">2017-03-13T11:22:12Z</dcterms:created>
  <dcterms:modified xsi:type="dcterms:W3CDTF">2022-09-30T14:40:23Z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ategory">
    <vt:lpwstr/>
  </property>
  <property fmtid="{D5CDD505-2E9C-101B-9397-08002B2CF9AE}" pid="3" name="ContentTypeId">
    <vt:lpwstr>0x0101009148F5A04DDD49CBA7127AADA5FB792B00AADE34325A8B49CDA8BB4DB53328F21400B28E44565E5DAF4A9C5BFDEF38C8E95F</vt:lpwstr>
  </property>
  <property fmtid="{D5CDD505-2E9C-101B-9397-08002B2CF9AE}" pid="4" name="The University">
    <vt:lpwstr/>
  </property>
</Properties>
</file>