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Baez" initials="CB" lastIdx="1" clrIdx="0">
    <p:extLst>
      <p:ext uri="{19B8F6BF-5375-455C-9EA6-DF929625EA0E}">
        <p15:presenceInfo xmlns:p15="http://schemas.microsoft.com/office/powerpoint/2012/main" userId="9821e7b62b2eaa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1C969-C0C1-475C-88A6-81ED80B2149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7AE07896-91FB-4788-98A3-52F4B9FFF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322EC5E0-165D-4915-B412-2EE923EC6AF5}"/>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5" name="Marcador de pie de página 4">
            <a:extLst>
              <a:ext uri="{FF2B5EF4-FFF2-40B4-BE49-F238E27FC236}">
                <a16:creationId xmlns:a16="http://schemas.microsoft.com/office/drawing/2014/main" id="{5CF59958-D57C-426F-9B56-FA654F2968C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45CF467-4395-4468-90B1-7AB236791ADD}"/>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113938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A8E68-CD09-403A-805D-5562A7B797C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92FD985-9380-4618-B44A-EF56D27DC4C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20E977C-A126-4B73-AA0E-F06C96DFBC6A}"/>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5" name="Marcador de pie de página 4">
            <a:extLst>
              <a:ext uri="{FF2B5EF4-FFF2-40B4-BE49-F238E27FC236}">
                <a16:creationId xmlns:a16="http://schemas.microsoft.com/office/drawing/2014/main" id="{B153B26E-C3CE-47D2-ABFB-3E46DF8354B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0CB45B6-8EEC-4B05-8EB9-439C46765B22}"/>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428233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483D05-57B9-4DC1-8209-98275569CC9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FEDC420-6933-433A-9DD0-325A9CCDD6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9D0E736-F3A9-4DD3-8462-3134E54ADAF6}"/>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5" name="Marcador de pie de página 4">
            <a:extLst>
              <a:ext uri="{FF2B5EF4-FFF2-40B4-BE49-F238E27FC236}">
                <a16:creationId xmlns:a16="http://schemas.microsoft.com/office/drawing/2014/main" id="{A5554731-1FB0-46DE-8AF5-637D7BED213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4FE53A2-E2AF-494A-9CF6-C4FBF316CA13}"/>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186728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CC175-A5D6-41E1-A074-EF4779EF27C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C86AEE9-B9E3-4C78-AD12-9D85614551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6F56C71-E28A-419B-BDA4-C24D2AE355AF}"/>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5" name="Marcador de pie de página 4">
            <a:extLst>
              <a:ext uri="{FF2B5EF4-FFF2-40B4-BE49-F238E27FC236}">
                <a16:creationId xmlns:a16="http://schemas.microsoft.com/office/drawing/2014/main" id="{067CA529-1672-4A13-A7C5-943C9C0B04D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67DAFD3-10CC-4CE9-B98A-1938F39DD7C4}"/>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131739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F03AE-2521-4577-A2E8-EF74233F310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6A50FD9E-6A20-42AA-986B-EC06C4BF7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C158466-AC50-4838-8850-7747AEA3997B}"/>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5" name="Marcador de pie de página 4">
            <a:extLst>
              <a:ext uri="{FF2B5EF4-FFF2-40B4-BE49-F238E27FC236}">
                <a16:creationId xmlns:a16="http://schemas.microsoft.com/office/drawing/2014/main" id="{7E6D7A5F-CC4A-4464-AD35-C4B29D19DF9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1732EC3-6558-4FE6-B8B1-78AB5EAF0C03}"/>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207682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A2D079-6017-4BF8-B5A8-B28927B2B58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05F2CAE-49F3-444D-9D97-43AD78B9C59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A5D05B-3296-4E1C-8512-4C2E5E4CAA8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06CEBC53-DB98-43F9-BFED-8DBA28663C8B}"/>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6" name="Marcador de pie de página 5">
            <a:extLst>
              <a:ext uri="{FF2B5EF4-FFF2-40B4-BE49-F238E27FC236}">
                <a16:creationId xmlns:a16="http://schemas.microsoft.com/office/drawing/2014/main" id="{ECE62814-E012-492F-9934-062878802E4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30CA393-1233-4ABB-91F3-0321D48BDFC0}"/>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41590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6A32A-1C34-4812-AF15-8FA73E8BEDA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A773F3B-B40B-4A7A-B03C-2841A786C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CAF593-DB3E-4246-9BC4-EC0DCEBA81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1999420E-35C8-4748-885D-23581EC94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9CEACA9-FC78-4921-A0E7-7630CECEA43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54778EBA-ACA6-4839-BAA9-2FE2B136C92B}"/>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8" name="Marcador de pie de página 7">
            <a:extLst>
              <a:ext uri="{FF2B5EF4-FFF2-40B4-BE49-F238E27FC236}">
                <a16:creationId xmlns:a16="http://schemas.microsoft.com/office/drawing/2014/main" id="{D90A43B1-85F3-486D-A46E-F0295BCCDB5A}"/>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30C56265-46AE-47C0-B4BD-6343BDEB0C77}"/>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213466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8F202A-1643-48B7-B7CD-4C0482CA59E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1023F2ED-715E-4619-863B-58FC67D20ECB}"/>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4" name="Marcador de pie de página 3">
            <a:extLst>
              <a:ext uri="{FF2B5EF4-FFF2-40B4-BE49-F238E27FC236}">
                <a16:creationId xmlns:a16="http://schemas.microsoft.com/office/drawing/2014/main" id="{47F34C13-BEF9-42D7-8F54-E51B928840B5}"/>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58029B7B-3F6A-482F-B6E6-BA78CE61901C}"/>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2197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7DA2021-6DD2-43B1-9B5A-85BABEE6C8C5}"/>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3" name="Marcador de pie de página 2">
            <a:extLst>
              <a:ext uri="{FF2B5EF4-FFF2-40B4-BE49-F238E27FC236}">
                <a16:creationId xmlns:a16="http://schemas.microsoft.com/office/drawing/2014/main" id="{18D102D4-3F07-49CC-94DA-56AC3CC89DE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30DB6213-D2E0-4626-8A6E-DEA6FB169D88}"/>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129536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73A7C-2DAE-4356-9276-52B7CDE092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FC4D023-2B33-4165-ABF3-76E33C9BC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82C3CBF-D82C-4482-BBBE-61B8ED3CF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6748FC-D1B9-4E41-832E-8A3255756161}"/>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6" name="Marcador de pie de página 5">
            <a:extLst>
              <a:ext uri="{FF2B5EF4-FFF2-40B4-BE49-F238E27FC236}">
                <a16:creationId xmlns:a16="http://schemas.microsoft.com/office/drawing/2014/main" id="{27B0AB63-1F58-463C-A301-84BC18EF653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2D350D7-0C67-4B01-8133-998029A9060B}"/>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169986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5BB3D-358B-4388-902D-9ED141C12B6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2C8CA53-4EA3-424C-8915-CA8EF2943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242F05B-8CA2-42AB-8D53-A4734C94E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DA5C4C-6558-41AF-AEC5-90416EC996C2}"/>
              </a:ext>
            </a:extLst>
          </p:cNvPr>
          <p:cNvSpPr>
            <a:spLocks noGrp="1"/>
          </p:cNvSpPr>
          <p:nvPr>
            <p:ph type="dt" sz="half" idx="10"/>
          </p:nvPr>
        </p:nvSpPr>
        <p:spPr/>
        <p:txBody>
          <a:bodyPr/>
          <a:lstStyle/>
          <a:p>
            <a:fld id="{274B7A8E-CFE4-4BD9-8E50-B6E475D98659}" type="datetimeFigureOut">
              <a:rPr lang="es-CL" smtClean="0"/>
              <a:t>14-07-2021</a:t>
            </a:fld>
            <a:endParaRPr lang="es-CL"/>
          </a:p>
        </p:txBody>
      </p:sp>
      <p:sp>
        <p:nvSpPr>
          <p:cNvPr id="6" name="Marcador de pie de página 5">
            <a:extLst>
              <a:ext uri="{FF2B5EF4-FFF2-40B4-BE49-F238E27FC236}">
                <a16:creationId xmlns:a16="http://schemas.microsoft.com/office/drawing/2014/main" id="{D81F4A1A-5657-431D-9F92-B6F5C4CEAFA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3D3DD02-A0C2-4871-AB81-FAC2151CEB8D}"/>
              </a:ext>
            </a:extLst>
          </p:cNvPr>
          <p:cNvSpPr>
            <a:spLocks noGrp="1"/>
          </p:cNvSpPr>
          <p:nvPr>
            <p:ph type="sldNum" sz="quarter" idx="12"/>
          </p:nvPr>
        </p:nvSpPr>
        <p:spPr/>
        <p:txBody>
          <a:bodyPr/>
          <a:lstStyle/>
          <a:p>
            <a:fld id="{31877629-F720-4E70-A037-16515BEA1CAF}" type="slidenum">
              <a:rPr lang="es-CL" smtClean="0"/>
              <a:t>‹Nº›</a:t>
            </a:fld>
            <a:endParaRPr lang="es-CL"/>
          </a:p>
        </p:txBody>
      </p:sp>
    </p:spTree>
    <p:extLst>
      <p:ext uri="{BB962C8B-B14F-4D97-AF65-F5344CB8AC3E}">
        <p14:creationId xmlns:p14="http://schemas.microsoft.com/office/powerpoint/2010/main" val="339130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0990CA-6B5A-4B9F-B706-5BAAC403C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D676DB7-0966-4C69-838D-AC00BB258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5E2DC39-DB6A-4DF5-AEC1-8DD6DD693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B7A8E-CFE4-4BD9-8E50-B6E475D98659}" type="datetimeFigureOut">
              <a:rPr lang="es-CL" smtClean="0"/>
              <a:t>14-07-2021</a:t>
            </a:fld>
            <a:endParaRPr lang="es-CL"/>
          </a:p>
        </p:txBody>
      </p:sp>
      <p:sp>
        <p:nvSpPr>
          <p:cNvPr id="5" name="Marcador de pie de página 4">
            <a:extLst>
              <a:ext uri="{FF2B5EF4-FFF2-40B4-BE49-F238E27FC236}">
                <a16:creationId xmlns:a16="http://schemas.microsoft.com/office/drawing/2014/main" id="{96E0D905-400B-4338-8A56-7EC3BEA22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7B735CA-D3D1-4530-B71B-B572AB084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77629-F720-4E70-A037-16515BEA1CAF}" type="slidenum">
              <a:rPr lang="es-CL" smtClean="0"/>
              <a:t>‹Nº›</a:t>
            </a:fld>
            <a:endParaRPr lang="es-CL"/>
          </a:p>
        </p:txBody>
      </p:sp>
    </p:spTree>
    <p:extLst>
      <p:ext uri="{BB962C8B-B14F-4D97-AF65-F5344CB8AC3E}">
        <p14:creationId xmlns:p14="http://schemas.microsoft.com/office/powerpoint/2010/main" val="242161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C65819D-FE16-4C89-8FA1-0ECF125F2BAE}"/>
              </a:ext>
            </a:extLst>
          </p:cNvPr>
          <p:cNvSpPr txBox="1"/>
          <p:nvPr/>
        </p:nvSpPr>
        <p:spPr>
          <a:xfrm>
            <a:off x="4770782" y="251791"/>
            <a:ext cx="2067682" cy="369332"/>
          </a:xfrm>
          <a:prstGeom prst="rect">
            <a:avLst/>
          </a:prstGeom>
          <a:noFill/>
        </p:spPr>
        <p:txBody>
          <a:bodyPr wrap="none" rtlCol="0">
            <a:spAutoFit/>
          </a:bodyPr>
          <a:lstStyle/>
          <a:p>
            <a:r>
              <a:rPr lang="es-CL" b="1" dirty="0"/>
              <a:t>4 pasos de </a:t>
            </a:r>
            <a:r>
              <a:rPr lang="es-CL" b="1" dirty="0" err="1"/>
              <a:t>epifania</a:t>
            </a:r>
            <a:r>
              <a:rPr lang="es-CL" b="1" dirty="0"/>
              <a:t> </a:t>
            </a:r>
          </a:p>
        </p:txBody>
      </p:sp>
      <p:sp>
        <p:nvSpPr>
          <p:cNvPr id="5" name="CuadroTexto 4">
            <a:extLst>
              <a:ext uri="{FF2B5EF4-FFF2-40B4-BE49-F238E27FC236}">
                <a16:creationId xmlns:a16="http://schemas.microsoft.com/office/drawing/2014/main" id="{294E1F70-72BC-4B1C-9E60-B392D08B84F9}"/>
              </a:ext>
            </a:extLst>
          </p:cNvPr>
          <p:cNvSpPr txBox="1"/>
          <p:nvPr/>
        </p:nvSpPr>
        <p:spPr>
          <a:xfrm>
            <a:off x="329821" y="918420"/>
            <a:ext cx="11532358" cy="5078313"/>
          </a:xfrm>
          <a:prstGeom prst="rect">
            <a:avLst/>
          </a:prstGeom>
          <a:noFill/>
        </p:spPr>
        <p:txBody>
          <a:bodyPr wrap="square" rtlCol="0">
            <a:spAutoFit/>
          </a:bodyPr>
          <a:lstStyle/>
          <a:p>
            <a:pPr algn="just"/>
            <a:r>
              <a:rPr lang="es-CL" dirty="0"/>
              <a:t>1 </a:t>
            </a:r>
            <a:r>
              <a:rPr lang="es-CL" dirty="0" err="1"/>
              <a:t>Problem</a:t>
            </a:r>
            <a:r>
              <a:rPr lang="es-CL" dirty="0"/>
              <a:t> </a:t>
            </a:r>
            <a:r>
              <a:rPr lang="es-CL" dirty="0" err="1"/>
              <a:t>fit</a:t>
            </a:r>
            <a:r>
              <a:rPr lang="es-CL" dirty="0"/>
              <a:t>: en esta etapa podemos usar el </a:t>
            </a:r>
            <a:r>
              <a:rPr lang="es-CL" dirty="0" err="1"/>
              <a:t>desing</a:t>
            </a:r>
            <a:r>
              <a:rPr lang="es-CL" dirty="0"/>
              <a:t> </a:t>
            </a:r>
            <a:r>
              <a:rPr lang="es-CL" dirty="0" err="1"/>
              <a:t>thinking</a:t>
            </a:r>
            <a:r>
              <a:rPr lang="es-CL" dirty="0"/>
              <a:t> (entrevistando a distintas personas) para poder ver el dolor de las personas que poseen mascotas  y realizar una apps que ayude en el </a:t>
            </a:r>
            <a:r>
              <a:rPr lang="es-CL" b="0" i="0" dirty="0">
                <a:solidFill>
                  <a:srgbClr val="212529"/>
                </a:solidFill>
                <a:effectLst/>
                <a:latin typeface="Poppins"/>
              </a:rPr>
              <a:t>cuidado de las mismas.</a:t>
            </a:r>
          </a:p>
          <a:p>
            <a:pPr algn="just">
              <a:buFont typeface="+mj-lt"/>
              <a:buAutoNum type="arabicPeriod"/>
            </a:pPr>
            <a:r>
              <a:rPr lang="es-CL" dirty="0">
                <a:solidFill>
                  <a:srgbClr val="212529"/>
                </a:solidFill>
                <a:latin typeface="Poppins"/>
              </a:rPr>
              <a:t>Para ello se desarrollaron diversas encuestas a personas dueñas de mascotas con la finalidad de buscar las necesidades, el principal enfoque estuvo en: </a:t>
            </a:r>
          </a:p>
          <a:p>
            <a:pPr algn="just"/>
            <a:r>
              <a:rPr lang="es-CL" dirty="0">
                <a:solidFill>
                  <a:srgbClr val="212529"/>
                </a:solidFill>
                <a:latin typeface="Poppins"/>
              </a:rPr>
              <a:t>a) Cuidados veterinarios.         </a:t>
            </a:r>
          </a:p>
          <a:p>
            <a:pPr algn="just"/>
            <a:r>
              <a:rPr lang="es-CL" dirty="0">
                <a:solidFill>
                  <a:srgbClr val="212529"/>
                </a:solidFill>
                <a:latin typeface="Poppins"/>
              </a:rPr>
              <a:t>b) Cuidados estéticos.         </a:t>
            </a:r>
          </a:p>
          <a:p>
            <a:pPr algn="just"/>
            <a:r>
              <a:rPr lang="es-CL" dirty="0">
                <a:solidFill>
                  <a:srgbClr val="212529"/>
                </a:solidFill>
                <a:latin typeface="Poppins"/>
              </a:rPr>
              <a:t>c) Productos para facilitar el Cuidados         </a:t>
            </a:r>
          </a:p>
          <a:p>
            <a:pPr algn="just"/>
            <a:r>
              <a:rPr lang="es-CL" dirty="0">
                <a:solidFill>
                  <a:srgbClr val="212529"/>
                </a:solidFill>
                <a:latin typeface="Poppins"/>
              </a:rPr>
              <a:t>e) Juguetes para esparcimiento.</a:t>
            </a:r>
          </a:p>
          <a:p>
            <a:pPr algn="just"/>
            <a:r>
              <a:rPr lang="es-CL" dirty="0">
                <a:solidFill>
                  <a:srgbClr val="212529"/>
                </a:solidFill>
                <a:latin typeface="Poppins"/>
              </a:rPr>
              <a:t>f) Música para animales que genere un impacto positivo en el comportamiento de las mimas.</a:t>
            </a:r>
          </a:p>
          <a:p>
            <a:pPr algn="just"/>
            <a:endParaRPr lang="es-CL" dirty="0">
              <a:solidFill>
                <a:srgbClr val="212529"/>
              </a:solidFill>
              <a:latin typeface="Poppins"/>
            </a:endParaRPr>
          </a:p>
          <a:p>
            <a:pPr algn="just"/>
            <a:r>
              <a:rPr lang="es-CL" dirty="0">
                <a:solidFill>
                  <a:srgbClr val="212529"/>
                </a:solidFill>
                <a:latin typeface="Poppins"/>
              </a:rPr>
              <a:t>2 </a:t>
            </a:r>
            <a:r>
              <a:rPr lang="es-CL" dirty="0" err="1">
                <a:solidFill>
                  <a:srgbClr val="212529"/>
                </a:solidFill>
                <a:latin typeface="Poppins"/>
              </a:rPr>
              <a:t>Problem</a:t>
            </a:r>
            <a:r>
              <a:rPr lang="es-CL" dirty="0">
                <a:solidFill>
                  <a:srgbClr val="212529"/>
                </a:solidFill>
                <a:latin typeface="Poppins"/>
              </a:rPr>
              <a:t> / </a:t>
            </a:r>
            <a:r>
              <a:rPr lang="es-CL" dirty="0" err="1">
                <a:solidFill>
                  <a:srgbClr val="212529"/>
                </a:solidFill>
                <a:latin typeface="Poppins"/>
              </a:rPr>
              <a:t>market</a:t>
            </a:r>
            <a:r>
              <a:rPr lang="es-CL" dirty="0">
                <a:solidFill>
                  <a:srgbClr val="212529"/>
                </a:solidFill>
                <a:latin typeface="Poppins"/>
              </a:rPr>
              <a:t> </a:t>
            </a:r>
            <a:r>
              <a:rPr lang="es-CL" dirty="0" err="1">
                <a:solidFill>
                  <a:srgbClr val="212529"/>
                </a:solidFill>
                <a:latin typeface="Poppins"/>
              </a:rPr>
              <a:t>fit</a:t>
            </a:r>
            <a:r>
              <a:rPr lang="es-CL" dirty="0">
                <a:solidFill>
                  <a:srgbClr val="212529"/>
                </a:solidFill>
                <a:latin typeface="Poppins"/>
              </a:rPr>
              <a:t>: Aquí es fundamental poder realizar una validación del mercado, por lo cual para nuestra apps se puede validar extrapolando con la venta  de productos que hoy se comercializan para el cuidado y mantención de las mascotas. En este paso se utilizo estadísticas de venta y producción de alimento, así también visualizar la diversidad de especies a las que esta dirigidos los productos (perros, gatos u otros).</a:t>
            </a:r>
          </a:p>
          <a:p>
            <a:pPr algn="just"/>
            <a:r>
              <a:rPr lang="es-CL" b="1" dirty="0">
                <a:solidFill>
                  <a:srgbClr val="212529"/>
                </a:solidFill>
                <a:latin typeface="Poppins"/>
              </a:rPr>
              <a:t>En este paso generamos el primer Pivote, enfocando la apps en primera instancia para perros y gatos ya que </a:t>
            </a:r>
            <a:r>
              <a:rPr lang="es-CL" b="1" dirty="0" err="1">
                <a:solidFill>
                  <a:srgbClr val="212529"/>
                </a:solidFill>
                <a:latin typeface="Poppins"/>
              </a:rPr>
              <a:t>losdatos</a:t>
            </a:r>
            <a:r>
              <a:rPr lang="es-CL" b="1" dirty="0">
                <a:solidFill>
                  <a:srgbClr val="212529"/>
                </a:solidFill>
                <a:latin typeface="Poppins"/>
              </a:rPr>
              <a:t> levantados se enfocaron en mayor venta para este tipo de especies.</a:t>
            </a:r>
          </a:p>
          <a:p>
            <a:pPr algn="just"/>
            <a:br>
              <a:rPr lang="es-CL" dirty="0">
                <a:solidFill>
                  <a:srgbClr val="212529"/>
                </a:solidFill>
                <a:latin typeface="Poppins"/>
              </a:rPr>
            </a:br>
            <a:endParaRPr lang="es-CL" dirty="0"/>
          </a:p>
        </p:txBody>
      </p:sp>
    </p:spTree>
    <p:extLst>
      <p:ext uri="{BB962C8B-B14F-4D97-AF65-F5344CB8AC3E}">
        <p14:creationId xmlns:p14="http://schemas.microsoft.com/office/powerpoint/2010/main" val="403044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940A8B-855F-4776-A8B9-6990A12A6E71}"/>
              </a:ext>
            </a:extLst>
          </p:cNvPr>
          <p:cNvSpPr txBox="1"/>
          <p:nvPr/>
        </p:nvSpPr>
        <p:spPr>
          <a:xfrm>
            <a:off x="0" y="-215001"/>
            <a:ext cx="11901268" cy="3139321"/>
          </a:xfrm>
          <a:prstGeom prst="rect">
            <a:avLst/>
          </a:prstGeom>
          <a:noFill/>
        </p:spPr>
        <p:txBody>
          <a:bodyPr wrap="square">
            <a:spAutoFit/>
          </a:bodyPr>
          <a:lstStyle/>
          <a:p>
            <a:pPr algn="just"/>
            <a:endParaRPr lang="es-CL" dirty="0">
              <a:solidFill>
                <a:srgbClr val="212529"/>
              </a:solidFill>
              <a:latin typeface="Poppins"/>
            </a:endParaRPr>
          </a:p>
          <a:p>
            <a:pPr algn="just"/>
            <a:r>
              <a:rPr lang="es-CL" dirty="0">
                <a:solidFill>
                  <a:srgbClr val="212529"/>
                </a:solidFill>
                <a:latin typeface="Poppins"/>
              </a:rPr>
              <a:t>3 </a:t>
            </a:r>
            <a:r>
              <a:rPr lang="es-CL" dirty="0" err="1">
                <a:solidFill>
                  <a:srgbClr val="212529"/>
                </a:solidFill>
                <a:latin typeface="Poppins"/>
              </a:rPr>
              <a:t>Problem</a:t>
            </a:r>
            <a:r>
              <a:rPr lang="es-CL" dirty="0">
                <a:solidFill>
                  <a:srgbClr val="212529"/>
                </a:solidFill>
                <a:latin typeface="Poppins"/>
              </a:rPr>
              <a:t>/ </a:t>
            </a:r>
            <a:r>
              <a:rPr lang="es-CL" dirty="0" err="1">
                <a:solidFill>
                  <a:srgbClr val="212529"/>
                </a:solidFill>
                <a:latin typeface="Poppins"/>
              </a:rPr>
              <a:t>market</a:t>
            </a:r>
            <a:r>
              <a:rPr lang="es-CL" dirty="0">
                <a:solidFill>
                  <a:srgbClr val="212529"/>
                </a:solidFill>
                <a:latin typeface="Poppins"/>
              </a:rPr>
              <a:t>/ </a:t>
            </a:r>
            <a:r>
              <a:rPr lang="es-CL" dirty="0" err="1">
                <a:solidFill>
                  <a:srgbClr val="212529"/>
                </a:solidFill>
                <a:latin typeface="Poppins"/>
              </a:rPr>
              <a:t>solution</a:t>
            </a:r>
            <a:r>
              <a:rPr lang="es-CL" dirty="0">
                <a:solidFill>
                  <a:srgbClr val="212529"/>
                </a:solidFill>
                <a:latin typeface="Poppins"/>
              </a:rPr>
              <a:t> </a:t>
            </a:r>
            <a:r>
              <a:rPr lang="es-CL" dirty="0" err="1">
                <a:solidFill>
                  <a:srgbClr val="212529"/>
                </a:solidFill>
                <a:latin typeface="Poppins"/>
              </a:rPr>
              <a:t>fit</a:t>
            </a:r>
            <a:r>
              <a:rPr lang="es-CL" dirty="0">
                <a:solidFill>
                  <a:srgbClr val="212529"/>
                </a:solidFill>
                <a:latin typeface="Poppins"/>
              </a:rPr>
              <a:t>: Una vez ya realizados pasos anteriores empezamos a validar nuestra apps con los usuarios y a diseñar el modelo de negocio y la propuesta de valor, con la intención de visualizar el interés real de los clientes.</a:t>
            </a:r>
          </a:p>
          <a:p>
            <a:pPr algn="just"/>
            <a:r>
              <a:rPr lang="es-CL" dirty="0">
                <a:solidFill>
                  <a:srgbClr val="212529"/>
                </a:solidFill>
                <a:latin typeface="Poppins"/>
              </a:rPr>
              <a:t>En primera instancia nuestra apps fue pensada para el uso de la misma a través de una suscripción pagada, pero en la validación con los usuarios se mostro que el mayor numero de interesados en el no pago a pesar de que tenga publicidad.</a:t>
            </a:r>
          </a:p>
          <a:p>
            <a:pPr algn="just"/>
            <a:r>
              <a:rPr lang="es-CL" b="1" dirty="0">
                <a:solidFill>
                  <a:srgbClr val="212529"/>
                </a:solidFill>
                <a:latin typeface="Poppins"/>
              </a:rPr>
              <a:t>Por lo anterior se realizo un pivote del modelo de negocio y se cambio a una apps gratuita  con publicidad.</a:t>
            </a:r>
          </a:p>
          <a:p>
            <a:pPr algn="just"/>
            <a:endParaRPr lang="es-CL" dirty="0">
              <a:solidFill>
                <a:srgbClr val="212529"/>
              </a:solidFill>
              <a:latin typeface="Poppins"/>
            </a:endParaRPr>
          </a:p>
          <a:p>
            <a:pPr algn="l"/>
            <a:r>
              <a:rPr lang="es-CL" dirty="0">
                <a:solidFill>
                  <a:srgbClr val="212529"/>
                </a:solidFill>
                <a:latin typeface="Poppins"/>
              </a:rPr>
              <a:t>4 Escalamiento: en esta etapa recurrimos a un fondo de inversión (VC de su sigla en ingles Venture Capital), si bien en este tipo  fondos solamente se invierten si se ve un alto potencial de crecimiento del proyecto,  tomamos esta decisión ya que el modelo fue validado en todas las encuestas y pruebas realizadas de los prototipos de la apps.</a:t>
            </a:r>
          </a:p>
          <a:p>
            <a:pPr algn="just"/>
            <a:r>
              <a:rPr lang="es-CL" dirty="0">
                <a:solidFill>
                  <a:srgbClr val="212529"/>
                </a:solidFill>
                <a:latin typeface="Poppins"/>
              </a:rPr>
              <a:t>    </a:t>
            </a:r>
          </a:p>
        </p:txBody>
      </p:sp>
      <p:pic>
        <p:nvPicPr>
          <p:cNvPr id="7" name="Imagen 6">
            <a:extLst>
              <a:ext uri="{FF2B5EF4-FFF2-40B4-BE49-F238E27FC236}">
                <a16:creationId xmlns:a16="http://schemas.microsoft.com/office/drawing/2014/main" id="{A72F65FF-E320-4751-B9C1-80534E4CCDC4}"/>
              </a:ext>
            </a:extLst>
          </p:cNvPr>
          <p:cNvPicPr>
            <a:picLocks noChangeAspect="1"/>
          </p:cNvPicPr>
          <p:nvPr/>
        </p:nvPicPr>
        <p:blipFill>
          <a:blip r:embed="rId2"/>
          <a:stretch>
            <a:fillRect/>
          </a:stretch>
        </p:blipFill>
        <p:spPr>
          <a:xfrm>
            <a:off x="1776411" y="3322357"/>
            <a:ext cx="8029575" cy="2297723"/>
          </a:xfrm>
          <a:prstGeom prst="rect">
            <a:avLst/>
          </a:prstGeom>
        </p:spPr>
      </p:pic>
      <p:pic>
        <p:nvPicPr>
          <p:cNvPr id="9" name="Imagen 8">
            <a:extLst>
              <a:ext uri="{FF2B5EF4-FFF2-40B4-BE49-F238E27FC236}">
                <a16:creationId xmlns:a16="http://schemas.microsoft.com/office/drawing/2014/main" id="{D7AF97CC-8BAB-451B-9E54-C1E303AF2C0F}"/>
              </a:ext>
            </a:extLst>
          </p:cNvPr>
          <p:cNvPicPr>
            <a:picLocks noChangeAspect="1"/>
          </p:cNvPicPr>
          <p:nvPr/>
        </p:nvPicPr>
        <p:blipFill rotWithShape="1">
          <a:blip r:embed="rId3"/>
          <a:srcRect t="12122"/>
          <a:stretch/>
        </p:blipFill>
        <p:spPr>
          <a:xfrm>
            <a:off x="253219" y="3535644"/>
            <a:ext cx="1009650" cy="970964"/>
          </a:xfrm>
          <a:prstGeom prst="rect">
            <a:avLst/>
          </a:prstGeom>
        </p:spPr>
      </p:pic>
      <p:sp>
        <p:nvSpPr>
          <p:cNvPr id="10" name="CuadroTexto 9">
            <a:extLst>
              <a:ext uri="{FF2B5EF4-FFF2-40B4-BE49-F238E27FC236}">
                <a16:creationId xmlns:a16="http://schemas.microsoft.com/office/drawing/2014/main" id="{86399774-E5CA-44E0-AB98-53699E8EC9EA}"/>
              </a:ext>
            </a:extLst>
          </p:cNvPr>
          <p:cNvSpPr txBox="1"/>
          <p:nvPr/>
        </p:nvSpPr>
        <p:spPr>
          <a:xfrm>
            <a:off x="0" y="2676026"/>
            <a:ext cx="11179126" cy="646331"/>
          </a:xfrm>
          <a:prstGeom prst="rect">
            <a:avLst/>
          </a:prstGeom>
          <a:noFill/>
        </p:spPr>
        <p:txBody>
          <a:bodyPr wrap="square" rtlCol="0">
            <a:spAutoFit/>
          </a:bodyPr>
          <a:lstStyle/>
          <a:p>
            <a:r>
              <a:rPr lang="es-CL" b="1" dirty="0"/>
              <a:t>Nuestro Arquetipo es el del Cuidador, </a:t>
            </a:r>
            <a:r>
              <a:rPr lang="es-CL" dirty="0"/>
              <a:t>ya apuntamos a un publico que mostro una gran preocupación en el cuidado de las mascotas, así coincidimos en que El cuidador nos identifica y apunta a nuestro publico objetivo.    </a:t>
            </a:r>
          </a:p>
        </p:txBody>
      </p:sp>
      <p:sp>
        <p:nvSpPr>
          <p:cNvPr id="11" name="CuadroTexto 10">
            <a:extLst>
              <a:ext uri="{FF2B5EF4-FFF2-40B4-BE49-F238E27FC236}">
                <a16:creationId xmlns:a16="http://schemas.microsoft.com/office/drawing/2014/main" id="{360D6E3E-F374-4FA8-9D48-44E1E1E2BFA8}"/>
              </a:ext>
            </a:extLst>
          </p:cNvPr>
          <p:cNvSpPr txBox="1"/>
          <p:nvPr/>
        </p:nvSpPr>
        <p:spPr>
          <a:xfrm>
            <a:off x="0" y="5833367"/>
            <a:ext cx="11901268" cy="923330"/>
          </a:xfrm>
          <a:prstGeom prst="rect">
            <a:avLst/>
          </a:prstGeom>
          <a:noFill/>
        </p:spPr>
        <p:txBody>
          <a:bodyPr wrap="square" rtlCol="0">
            <a:spAutoFit/>
          </a:bodyPr>
          <a:lstStyle/>
          <a:p>
            <a:r>
              <a:rPr lang="es-CL" dirty="0"/>
              <a:t>Nota: se realizaron 3 pivotes en el proceso, siendo el 1° en paso 2° de </a:t>
            </a:r>
            <a:r>
              <a:rPr lang="es-CL" dirty="0" err="1">
                <a:solidFill>
                  <a:srgbClr val="212529"/>
                </a:solidFill>
                <a:latin typeface="Poppins"/>
              </a:rPr>
              <a:t>Problem</a:t>
            </a:r>
            <a:r>
              <a:rPr lang="es-CL" dirty="0">
                <a:solidFill>
                  <a:srgbClr val="212529"/>
                </a:solidFill>
                <a:latin typeface="Poppins"/>
              </a:rPr>
              <a:t> / </a:t>
            </a:r>
            <a:r>
              <a:rPr lang="es-CL" dirty="0" err="1">
                <a:solidFill>
                  <a:srgbClr val="212529"/>
                </a:solidFill>
                <a:latin typeface="Poppins"/>
              </a:rPr>
              <a:t>market</a:t>
            </a:r>
            <a:r>
              <a:rPr lang="es-CL" dirty="0">
                <a:solidFill>
                  <a:srgbClr val="212529"/>
                </a:solidFill>
                <a:latin typeface="Poppins"/>
              </a:rPr>
              <a:t> </a:t>
            </a:r>
            <a:r>
              <a:rPr lang="es-CL" dirty="0" err="1">
                <a:solidFill>
                  <a:srgbClr val="212529"/>
                </a:solidFill>
                <a:latin typeface="Poppins"/>
              </a:rPr>
              <a:t>fit</a:t>
            </a:r>
            <a:r>
              <a:rPr lang="es-CL" dirty="0">
                <a:solidFill>
                  <a:srgbClr val="212529"/>
                </a:solidFill>
                <a:latin typeface="Poppins"/>
              </a:rPr>
              <a:t>: el 2° pivote se realizo en </a:t>
            </a:r>
            <a:r>
              <a:rPr lang="es-CL" dirty="0" err="1">
                <a:solidFill>
                  <a:srgbClr val="212529"/>
                </a:solidFill>
                <a:latin typeface="Poppins"/>
              </a:rPr>
              <a:t>Problem</a:t>
            </a:r>
            <a:r>
              <a:rPr lang="es-CL" dirty="0">
                <a:solidFill>
                  <a:srgbClr val="212529"/>
                </a:solidFill>
                <a:latin typeface="Poppins"/>
              </a:rPr>
              <a:t>/ </a:t>
            </a:r>
            <a:r>
              <a:rPr lang="es-CL" dirty="0" err="1">
                <a:solidFill>
                  <a:srgbClr val="212529"/>
                </a:solidFill>
                <a:latin typeface="Poppins"/>
              </a:rPr>
              <a:t>market</a:t>
            </a:r>
            <a:r>
              <a:rPr lang="es-CL" dirty="0">
                <a:solidFill>
                  <a:srgbClr val="212529"/>
                </a:solidFill>
                <a:latin typeface="Poppins"/>
              </a:rPr>
              <a:t>/ </a:t>
            </a:r>
            <a:r>
              <a:rPr lang="es-CL" dirty="0" err="1">
                <a:solidFill>
                  <a:srgbClr val="212529"/>
                </a:solidFill>
                <a:latin typeface="Poppins"/>
              </a:rPr>
              <a:t>solution</a:t>
            </a:r>
            <a:r>
              <a:rPr lang="es-CL" dirty="0">
                <a:solidFill>
                  <a:srgbClr val="212529"/>
                </a:solidFill>
                <a:latin typeface="Poppins"/>
              </a:rPr>
              <a:t> </a:t>
            </a:r>
            <a:r>
              <a:rPr lang="es-CL" dirty="0" err="1">
                <a:solidFill>
                  <a:srgbClr val="212529"/>
                </a:solidFill>
                <a:latin typeface="Poppins"/>
              </a:rPr>
              <a:t>fit</a:t>
            </a:r>
            <a:r>
              <a:rPr lang="es-CL" dirty="0">
                <a:solidFill>
                  <a:srgbClr val="212529"/>
                </a:solidFill>
                <a:latin typeface="Poppins"/>
              </a:rPr>
              <a:t> donde se cambio el modelo de negocio; y el 3° pivote fue en la modificación de en paso 4 escalamiento donde se  cabio el servidor de una nube publica a una nube privada.</a:t>
            </a:r>
            <a:endParaRPr lang="es-CL" dirty="0"/>
          </a:p>
        </p:txBody>
      </p:sp>
    </p:spTree>
    <p:extLst>
      <p:ext uri="{BB962C8B-B14F-4D97-AF65-F5344CB8AC3E}">
        <p14:creationId xmlns:p14="http://schemas.microsoft.com/office/powerpoint/2010/main" val="1856730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518</Words>
  <Application>Microsoft Office PowerPoint</Application>
  <PresentationFormat>Panorámica</PresentationFormat>
  <Paragraphs>21</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Calibri Light</vt:lpstr>
      <vt:lpstr>Poppins</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Baez</dc:creator>
  <cp:lastModifiedBy>Christian Baez</cp:lastModifiedBy>
  <cp:revision>8</cp:revision>
  <dcterms:created xsi:type="dcterms:W3CDTF">2021-07-14T23:39:22Z</dcterms:created>
  <dcterms:modified xsi:type="dcterms:W3CDTF">2021-07-15T00:46:01Z</dcterms:modified>
</cp:coreProperties>
</file>