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iEteabsFw4H7gLKXeVFmV8OAJR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82d411792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82d41179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38" name="Shape 38"/>
        <p:cNvGrpSpPr/>
        <p:nvPr/>
      </p:nvGrpSpPr>
      <p:grpSpPr>
        <a:xfrm>
          <a:off x="0" y="0"/>
          <a:ext cx="0" cy="0"/>
          <a:chOff x="0" y="0"/>
          <a:chExt cx="0" cy="0"/>
        </a:xfrm>
      </p:grpSpPr>
      <p:sp>
        <p:nvSpPr>
          <p:cNvPr id="39" name="Google Shape;39;p10"/>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Aria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104" name="Shape 104"/>
        <p:cNvGrpSpPr/>
        <p:nvPr/>
      </p:nvGrpSpPr>
      <p:grpSpPr>
        <a:xfrm>
          <a:off x="0" y="0"/>
          <a:ext cx="0" cy="0"/>
          <a:chOff x="0" y="0"/>
          <a:chExt cx="0" cy="0"/>
        </a:xfrm>
      </p:grpSpPr>
      <p:sp>
        <p:nvSpPr>
          <p:cNvPr id="105" name="Google Shape;105;p19"/>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Arial"/>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9"/>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9"/>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111" name="Shape 111"/>
        <p:cNvGrpSpPr/>
        <p:nvPr/>
      </p:nvGrpSpPr>
      <p:grpSpPr>
        <a:xfrm>
          <a:off x="0" y="0"/>
          <a:ext cx="0" cy="0"/>
          <a:chOff x="0" y="0"/>
          <a:chExt cx="0" cy="0"/>
        </a:xfrm>
      </p:grpSpPr>
      <p:sp>
        <p:nvSpPr>
          <p:cNvPr id="112" name="Google Shape;112;p20"/>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Arial"/>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0"/>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Arial"/>
              <a:buNone/>
              <a:defRPr sz="1600">
                <a:solidFill>
                  <a:srgbClr val="7F7F7F"/>
                </a:solidFill>
              </a:defRPr>
            </a:lvl1pPr>
            <a:lvl2pPr indent="-228600" lvl="1" marL="914400" algn="l">
              <a:spcBef>
                <a:spcPts val="1000"/>
              </a:spcBef>
              <a:spcAft>
                <a:spcPts val="0"/>
              </a:spcAft>
              <a:buSzPts val="1600"/>
              <a:buFont typeface="Arial"/>
              <a:buNone/>
              <a:defRPr/>
            </a:lvl2pPr>
            <a:lvl3pPr indent="-228600" lvl="2" marL="1371600" algn="l">
              <a:spcBef>
                <a:spcPts val="1000"/>
              </a:spcBef>
              <a:spcAft>
                <a:spcPts val="0"/>
              </a:spcAft>
              <a:buSzPts val="1400"/>
              <a:buFont typeface="Arial"/>
              <a:buNone/>
              <a:defRPr/>
            </a:lvl3pPr>
            <a:lvl4pPr indent="-228600" lvl="3" marL="1828800" algn="l">
              <a:spcBef>
                <a:spcPts val="1000"/>
              </a:spcBef>
              <a:spcAft>
                <a:spcPts val="0"/>
              </a:spcAft>
              <a:buSzPts val="1200"/>
              <a:buFont typeface="Arial"/>
              <a:buNone/>
              <a:defRPr/>
            </a:lvl4pPr>
            <a:lvl5pPr indent="-228600" lvl="4" marL="2286000" algn="l">
              <a:spcBef>
                <a:spcPts val="1000"/>
              </a:spcBef>
              <a:spcAft>
                <a:spcPts val="0"/>
              </a:spcAft>
              <a:buSzPts val="1200"/>
              <a:buFont typeface="Arial"/>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20"/>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0"/>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19" name="Google Shape;119;p20"/>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chemeClr val="accent1"/>
                </a:solidFill>
                <a:latin typeface="Arial"/>
                <a:ea typeface="Arial"/>
                <a:cs typeface="Arial"/>
                <a:sym typeface="Arial"/>
              </a:rPr>
              <a:t>“</a:t>
            </a:r>
            <a:endParaRPr/>
          </a:p>
        </p:txBody>
      </p:sp>
      <p:sp>
        <p:nvSpPr>
          <p:cNvPr id="120" name="Google Shape;120;p20"/>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21" name="Shape 121"/>
        <p:cNvGrpSpPr/>
        <p:nvPr/>
      </p:nvGrpSpPr>
      <p:grpSpPr>
        <a:xfrm>
          <a:off x="0" y="0"/>
          <a:ext cx="0" cy="0"/>
          <a:chOff x="0" y="0"/>
          <a:chExt cx="0" cy="0"/>
        </a:xfrm>
      </p:grpSpPr>
      <p:sp>
        <p:nvSpPr>
          <p:cNvPr id="122" name="Google Shape;122;p21"/>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Arial"/>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1"/>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28" name="Shape 128"/>
        <p:cNvGrpSpPr/>
        <p:nvPr/>
      </p:nvGrpSpPr>
      <p:grpSpPr>
        <a:xfrm>
          <a:off x="0" y="0"/>
          <a:ext cx="0" cy="0"/>
          <a:chOff x="0" y="0"/>
          <a:chExt cx="0" cy="0"/>
        </a:xfrm>
      </p:grpSpPr>
      <p:sp>
        <p:nvSpPr>
          <p:cNvPr id="129" name="Google Shape;129;p2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Arial"/>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2"/>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Arial"/>
              <a:buNone/>
              <a:defRPr sz="2400">
                <a:solidFill>
                  <a:schemeClr val="accent1"/>
                </a:solidFill>
              </a:defRPr>
            </a:lvl1pPr>
            <a:lvl2pPr indent="-228600" lvl="1" marL="914400" algn="l">
              <a:spcBef>
                <a:spcPts val="1000"/>
              </a:spcBef>
              <a:spcAft>
                <a:spcPts val="0"/>
              </a:spcAft>
              <a:buSzPts val="1600"/>
              <a:buFont typeface="Arial"/>
              <a:buNone/>
              <a:defRPr/>
            </a:lvl2pPr>
            <a:lvl3pPr indent="-228600" lvl="2" marL="1371600" algn="l">
              <a:spcBef>
                <a:spcPts val="1000"/>
              </a:spcBef>
              <a:spcAft>
                <a:spcPts val="0"/>
              </a:spcAft>
              <a:buSzPts val="1400"/>
              <a:buFont typeface="Arial"/>
              <a:buNone/>
              <a:defRPr/>
            </a:lvl3pPr>
            <a:lvl4pPr indent="-228600" lvl="3" marL="1828800" algn="l">
              <a:spcBef>
                <a:spcPts val="1000"/>
              </a:spcBef>
              <a:spcAft>
                <a:spcPts val="0"/>
              </a:spcAft>
              <a:buSzPts val="1200"/>
              <a:buFont typeface="Arial"/>
              <a:buNone/>
              <a:defRPr/>
            </a:lvl4pPr>
            <a:lvl5pPr indent="-228600" lvl="4" marL="2286000" algn="l">
              <a:spcBef>
                <a:spcPts val="1000"/>
              </a:spcBef>
              <a:spcAft>
                <a:spcPts val="0"/>
              </a:spcAft>
              <a:buSzPts val="1200"/>
              <a:buFont typeface="Arial"/>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22"/>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36" name="Google Shape;136;p2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chemeClr val="accent1"/>
                </a:solidFill>
                <a:latin typeface="Arial"/>
                <a:ea typeface="Arial"/>
                <a:cs typeface="Arial"/>
                <a:sym typeface="Arial"/>
              </a:rPr>
              <a:t>“</a:t>
            </a:r>
            <a:endParaRPr/>
          </a:p>
        </p:txBody>
      </p:sp>
      <p:sp>
        <p:nvSpPr>
          <p:cNvPr id="137" name="Google Shape;137;p2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38" name="Shape 138"/>
        <p:cNvGrpSpPr/>
        <p:nvPr/>
      </p:nvGrpSpPr>
      <p:grpSpPr>
        <a:xfrm>
          <a:off x="0" y="0"/>
          <a:ext cx="0" cy="0"/>
          <a:chOff x="0" y="0"/>
          <a:chExt cx="0" cy="0"/>
        </a:xfrm>
      </p:grpSpPr>
      <p:sp>
        <p:nvSpPr>
          <p:cNvPr id="139" name="Google Shape;139;p23"/>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Arial"/>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3"/>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Arial"/>
              <a:buNone/>
              <a:defRPr sz="2400">
                <a:solidFill>
                  <a:schemeClr val="accent1"/>
                </a:solidFill>
              </a:defRPr>
            </a:lvl1pPr>
            <a:lvl2pPr indent="-228600" lvl="1" marL="914400" algn="l">
              <a:spcBef>
                <a:spcPts val="1000"/>
              </a:spcBef>
              <a:spcAft>
                <a:spcPts val="0"/>
              </a:spcAft>
              <a:buSzPts val="1600"/>
              <a:buFont typeface="Arial"/>
              <a:buNone/>
              <a:defRPr/>
            </a:lvl2pPr>
            <a:lvl3pPr indent="-228600" lvl="2" marL="1371600" algn="l">
              <a:spcBef>
                <a:spcPts val="1000"/>
              </a:spcBef>
              <a:spcAft>
                <a:spcPts val="0"/>
              </a:spcAft>
              <a:buSzPts val="1400"/>
              <a:buFont typeface="Arial"/>
              <a:buNone/>
              <a:defRPr/>
            </a:lvl3pPr>
            <a:lvl4pPr indent="-228600" lvl="3" marL="1828800" algn="l">
              <a:spcBef>
                <a:spcPts val="1000"/>
              </a:spcBef>
              <a:spcAft>
                <a:spcPts val="0"/>
              </a:spcAft>
              <a:buSzPts val="1200"/>
              <a:buFont typeface="Arial"/>
              <a:buNone/>
              <a:defRPr/>
            </a:lvl4pPr>
            <a:lvl5pPr indent="-228600" lvl="4" marL="2286000" algn="l">
              <a:spcBef>
                <a:spcPts val="1000"/>
              </a:spcBef>
              <a:spcAft>
                <a:spcPts val="0"/>
              </a:spcAft>
              <a:buSzPts val="1200"/>
              <a:buFont typeface="Arial"/>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23"/>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46" name="Shape 146"/>
        <p:cNvGrpSpPr/>
        <p:nvPr/>
      </p:nvGrpSpPr>
      <p:grpSpPr>
        <a:xfrm>
          <a:off x="0" y="0"/>
          <a:ext cx="0" cy="0"/>
          <a:chOff x="0" y="0"/>
          <a:chExt cx="0" cy="0"/>
        </a:xfrm>
      </p:grpSpPr>
      <p:sp>
        <p:nvSpPr>
          <p:cNvPr id="147" name="Google Shape;147;p2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4"/>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53" name="Shape 153"/>
        <p:cNvGrpSpPr/>
        <p:nvPr/>
      </p:nvGrpSpPr>
      <p:grpSpPr>
        <a:xfrm>
          <a:off x="0" y="0"/>
          <a:ext cx="0" cy="0"/>
          <a:chOff x="0" y="0"/>
          <a:chExt cx="0" cy="0"/>
        </a:xfrm>
      </p:grpSpPr>
      <p:sp>
        <p:nvSpPr>
          <p:cNvPr id="154" name="Google Shape;154;p25"/>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5"/>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5" name="Shape 45"/>
        <p:cNvGrpSpPr/>
        <p:nvPr/>
      </p:nvGrpSpPr>
      <p:grpSpPr>
        <a:xfrm>
          <a:off x="0" y="0"/>
          <a:ext cx="0" cy="0"/>
          <a:chOff x="0" y="0"/>
          <a:chExt cx="0" cy="0"/>
        </a:xfrm>
      </p:grpSpPr>
      <p:sp>
        <p:nvSpPr>
          <p:cNvPr id="46" name="Google Shape;46;p1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52" name="Shape 52"/>
        <p:cNvGrpSpPr/>
        <p:nvPr/>
      </p:nvGrpSpPr>
      <p:grpSpPr>
        <a:xfrm>
          <a:off x="0" y="0"/>
          <a:ext cx="0" cy="0"/>
          <a:chOff x="0" y="0"/>
          <a:chExt cx="0" cy="0"/>
        </a:xfrm>
      </p:grpSpPr>
      <p:sp>
        <p:nvSpPr>
          <p:cNvPr id="53" name="Google Shape;53;p12"/>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Aria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9" name="Shape 59"/>
        <p:cNvGrpSpPr/>
        <p:nvPr/>
      </p:nvGrpSpPr>
      <p:grpSpPr>
        <a:xfrm>
          <a:off x="0" y="0"/>
          <a:ext cx="0" cy="0"/>
          <a:chOff x="0" y="0"/>
          <a:chExt cx="0" cy="0"/>
        </a:xfrm>
      </p:grpSpPr>
      <p:sp>
        <p:nvSpPr>
          <p:cNvPr id="60" name="Google Shape;60;p1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13"/>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7" name="Shape 67"/>
        <p:cNvGrpSpPr/>
        <p:nvPr/>
      </p:nvGrpSpPr>
      <p:grpSpPr>
        <a:xfrm>
          <a:off x="0" y="0"/>
          <a:ext cx="0" cy="0"/>
          <a:chOff x="0" y="0"/>
          <a:chExt cx="0" cy="0"/>
        </a:xfrm>
      </p:grpSpPr>
      <p:sp>
        <p:nvSpPr>
          <p:cNvPr id="68" name="Google Shape;68;p1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4"/>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14"/>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14"/>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14"/>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77" name="Shape 77"/>
        <p:cNvGrpSpPr/>
        <p:nvPr/>
      </p:nvGrpSpPr>
      <p:grpSpPr>
        <a:xfrm>
          <a:off x="0" y="0"/>
          <a:ext cx="0" cy="0"/>
          <a:chOff x="0" y="0"/>
          <a:chExt cx="0" cy="0"/>
        </a:xfrm>
      </p:grpSpPr>
      <p:sp>
        <p:nvSpPr>
          <p:cNvPr id="78" name="Google Shape;78;p1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3" name="Shape 83"/>
        <p:cNvGrpSpPr/>
        <p:nvPr/>
      </p:nvGrpSpPr>
      <p:grpSpPr>
        <a:xfrm>
          <a:off x="0" y="0"/>
          <a:ext cx="0" cy="0"/>
          <a:chOff x="0" y="0"/>
          <a:chExt cx="0" cy="0"/>
        </a:xfrm>
      </p:grpSpPr>
      <p:sp>
        <p:nvSpPr>
          <p:cNvPr id="84" name="Google Shape;84;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8" name="Shape 88"/>
        <p:cNvGrpSpPr/>
        <p:nvPr/>
      </p:nvGrpSpPr>
      <p:grpSpPr>
        <a:xfrm>
          <a:off x="0" y="0"/>
          <a:ext cx="0" cy="0"/>
          <a:chOff x="0" y="0"/>
          <a:chExt cx="0" cy="0"/>
        </a:xfrm>
      </p:grpSpPr>
      <p:sp>
        <p:nvSpPr>
          <p:cNvPr id="89" name="Google Shape;89;p17"/>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Arial"/>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17"/>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6" name="Shape 96"/>
        <p:cNvGrpSpPr/>
        <p:nvPr/>
      </p:nvGrpSpPr>
      <p:grpSpPr>
        <a:xfrm>
          <a:off x="0" y="0"/>
          <a:ext cx="0" cy="0"/>
          <a:chOff x="0" y="0"/>
          <a:chExt cx="0" cy="0"/>
        </a:xfrm>
      </p:grpSpPr>
      <p:sp>
        <p:nvSpPr>
          <p:cNvPr id="97" name="Google Shape;97;p18"/>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Aria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8"/>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9pPr>
          </a:lstStyle>
          <a:p/>
        </p:txBody>
      </p:sp>
      <p:sp>
        <p:nvSpPr>
          <p:cNvPr id="99" name="Google Shape;99;p18"/>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8"/>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9"/>
          <p:cNvGrpSpPr/>
          <p:nvPr/>
        </p:nvGrpSpPr>
        <p:grpSpPr>
          <a:xfrm>
            <a:off x="1" y="228600"/>
            <a:ext cx="2851516" cy="6638628"/>
            <a:chOff x="2487613" y="285750"/>
            <a:chExt cx="2428875" cy="5654676"/>
          </a:xfrm>
        </p:grpSpPr>
        <p:sp>
          <p:nvSpPr>
            <p:cNvPr id="7" name="Google Shape;7;p9"/>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9"/>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9"/>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9"/>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9"/>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9"/>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9"/>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9"/>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9"/>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9"/>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9"/>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9"/>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9"/>
          <p:cNvGrpSpPr/>
          <p:nvPr/>
        </p:nvGrpSpPr>
        <p:grpSpPr>
          <a:xfrm>
            <a:off x="27222" y="-786"/>
            <a:ext cx="2356674" cy="6854039"/>
            <a:chOff x="6627813" y="194833"/>
            <a:chExt cx="1952625" cy="5678918"/>
          </a:xfrm>
        </p:grpSpPr>
        <p:sp>
          <p:nvSpPr>
            <p:cNvPr id="20" name="Google Shape;20;p9"/>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9"/>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9"/>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9"/>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9"/>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9"/>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9"/>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9"/>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9"/>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9"/>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9"/>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9"/>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Arial"/>
              <a:buNone/>
              <a:defRPr b="0" i="0" sz="3600" u="none" cap="none" strike="noStrike">
                <a:solidFill>
                  <a:srgbClr val="26262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9"/>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Arial"/>
                <a:ea typeface="Arial"/>
                <a:cs typeface="Arial"/>
                <a:sym typeface="Arial"/>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Arial"/>
                <a:ea typeface="Arial"/>
                <a:cs typeface="Arial"/>
                <a:sym typeface="Arial"/>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Arial"/>
                <a:ea typeface="Arial"/>
                <a:cs typeface="Arial"/>
                <a:sym typeface="Arial"/>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Arial"/>
                <a:ea typeface="Arial"/>
                <a:cs typeface="Arial"/>
                <a:sym typeface="Arial"/>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Arial"/>
                <a:ea typeface="Arial"/>
                <a:cs typeface="Arial"/>
                <a:sym typeface="Arial"/>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Arial"/>
                <a:ea typeface="Arial"/>
                <a:cs typeface="Arial"/>
                <a:sym typeface="Arial"/>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Arial"/>
                <a:ea typeface="Arial"/>
                <a:cs typeface="Arial"/>
                <a:sym typeface="Arial"/>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Arial"/>
                <a:ea typeface="Arial"/>
                <a:cs typeface="Arial"/>
                <a:sym typeface="Arial"/>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Arial"/>
                <a:ea typeface="Arial"/>
                <a:cs typeface="Arial"/>
                <a:sym typeface="Arial"/>
              </a:defRPr>
            </a:lvl9pPr>
          </a:lstStyle>
          <a:p/>
        </p:txBody>
      </p:sp>
      <p:sp>
        <p:nvSpPr>
          <p:cNvPr id="35" name="Google Shape;35;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Arial"/>
                <a:ea typeface="Arial"/>
                <a:cs typeface="Arial"/>
                <a:sym typeface="Arial"/>
              </a:defRPr>
            </a:lvl1pPr>
            <a:lvl2pPr indent="0" lvl="1" marL="0" marR="0" rtl="0" algn="r">
              <a:spcBef>
                <a:spcPts val="0"/>
              </a:spcBef>
              <a:buNone/>
              <a:defRPr b="0" i="0" sz="2000" u="none" cap="none" strike="noStrike">
                <a:solidFill>
                  <a:srgbClr val="FEFFFF"/>
                </a:solidFill>
                <a:latin typeface="Arial"/>
                <a:ea typeface="Arial"/>
                <a:cs typeface="Arial"/>
                <a:sym typeface="Arial"/>
              </a:defRPr>
            </a:lvl2pPr>
            <a:lvl3pPr indent="0" lvl="2" marL="0" marR="0" rtl="0" algn="r">
              <a:spcBef>
                <a:spcPts val="0"/>
              </a:spcBef>
              <a:buNone/>
              <a:defRPr b="0" i="0" sz="2000" u="none" cap="none" strike="noStrike">
                <a:solidFill>
                  <a:srgbClr val="FEFFFF"/>
                </a:solidFill>
                <a:latin typeface="Arial"/>
                <a:ea typeface="Arial"/>
                <a:cs typeface="Arial"/>
                <a:sym typeface="Arial"/>
              </a:defRPr>
            </a:lvl3pPr>
            <a:lvl4pPr indent="0" lvl="3" marL="0" marR="0" rtl="0" algn="r">
              <a:spcBef>
                <a:spcPts val="0"/>
              </a:spcBef>
              <a:buNone/>
              <a:defRPr b="0" i="0" sz="2000" u="none" cap="none" strike="noStrike">
                <a:solidFill>
                  <a:srgbClr val="FEFFFF"/>
                </a:solidFill>
                <a:latin typeface="Arial"/>
                <a:ea typeface="Arial"/>
                <a:cs typeface="Arial"/>
                <a:sym typeface="Arial"/>
              </a:defRPr>
            </a:lvl4pPr>
            <a:lvl5pPr indent="0" lvl="4" marL="0" marR="0" rtl="0" algn="r">
              <a:spcBef>
                <a:spcPts val="0"/>
              </a:spcBef>
              <a:buNone/>
              <a:defRPr b="0" i="0" sz="2000" u="none" cap="none" strike="noStrike">
                <a:solidFill>
                  <a:srgbClr val="FEFFFF"/>
                </a:solidFill>
                <a:latin typeface="Arial"/>
                <a:ea typeface="Arial"/>
                <a:cs typeface="Arial"/>
                <a:sym typeface="Arial"/>
              </a:defRPr>
            </a:lvl5pPr>
            <a:lvl6pPr indent="0" lvl="5" marL="0" marR="0" rtl="0" algn="r">
              <a:spcBef>
                <a:spcPts val="0"/>
              </a:spcBef>
              <a:buNone/>
              <a:defRPr b="0" i="0" sz="2000" u="none" cap="none" strike="noStrike">
                <a:solidFill>
                  <a:srgbClr val="FEFFFF"/>
                </a:solidFill>
                <a:latin typeface="Arial"/>
                <a:ea typeface="Arial"/>
                <a:cs typeface="Arial"/>
                <a:sym typeface="Arial"/>
              </a:defRPr>
            </a:lvl6pPr>
            <a:lvl7pPr indent="0" lvl="6" marL="0" marR="0" rtl="0" algn="r">
              <a:spcBef>
                <a:spcPts val="0"/>
              </a:spcBef>
              <a:buNone/>
              <a:defRPr b="0" i="0" sz="2000" u="none" cap="none" strike="noStrike">
                <a:solidFill>
                  <a:srgbClr val="FEFFFF"/>
                </a:solidFill>
                <a:latin typeface="Arial"/>
                <a:ea typeface="Arial"/>
                <a:cs typeface="Arial"/>
                <a:sym typeface="Arial"/>
              </a:defRPr>
            </a:lvl7pPr>
            <a:lvl8pPr indent="0" lvl="7" marL="0" marR="0" rtl="0" algn="r">
              <a:spcBef>
                <a:spcPts val="0"/>
              </a:spcBef>
              <a:buNone/>
              <a:defRPr b="0" i="0" sz="2000" u="none" cap="none" strike="noStrike">
                <a:solidFill>
                  <a:srgbClr val="FEFFFF"/>
                </a:solidFill>
                <a:latin typeface="Arial"/>
                <a:ea typeface="Arial"/>
                <a:cs typeface="Arial"/>
                <a:sym typeface="Arial"/>
              </a:defRPr>
            </a:lvl8pPr>
            <a:lvl9pPr indent="0" lvl="8" marL="0" marR="0" rtl="0" algn="r">
              <a:spcBef>
                <a:spcPts val="0"/>
              </a:spcBef>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eafit.edu.co/ninos/reddelaspreguntas/historia/Paginas/por-que-existen-los-periodicos.asp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163" name="Shape 163"/>
        <p:cNvGrpSpPr/>
        <p:nvPr/>
      </p:nvGrpSpPr>
      <p:grpSpPr>
        <a:xfrm>
          <a:off x="0" y="0"/>
          <a:ext cx="0" cy="0"/>
          <a:chOff x="0" y="0"/>
          <a:chExt cx="0" cy="0"/>
        </a:xfrm>
      </p:grpSpPr>
      <p:sp>
        <p:nvSpPr>
          <p:cNvPr id="164" name="Google Shape;164;p1"/>
          <p:cNvSpPr/>
          <p:nvPr/>
        </p:nvSpPr>
        <p:spPr>
          <a:xfrm>
            <a:off x="2" y="0"/>
            <a:ext cx="12191998" cy="6858000"/>
          </a:xfrm>
          <a:prstGeom prst="rect">
            <a:avLst/>
          </a:prstGeom>
          <a:gradFill>
            <a:gsLst>
              <a:gs pos="0">
                <a:srgbClr val="FFFFFF"/>
              </a:gs>
              <a:gs pos="100000">
                <a:srgbClr val="DDE6C3"/>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5" name="Google Shape;165;p1"/>
          <p:cNvSpPr txBox="1"/>
          <p:nvPr>
            <p:ph type="ctrTitle"/>
          </p:nvPr>
        </p:nvSpPr>
        <p:spPr>
          <a:xfrm>
            <a:off x="3373062" y="1864865"/>
            <a:ext cx="8131550" cy="226278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4200"/>
              <a:buFont typeface="Arial"/>
              <a:buNone/>
            </a:pPr>
            <a:r>
              <a:rPr lang="es-ES" sz="4200"/>
              <a:t>INVESTIGACIÓN SECUNDARIA: “ESTACIÓN DE NOTICIAS BASADA EN TEXTO”</a:t>
            </a:r>
            <a:endParaRPr/>
          </a:p>
        </p:txBody>
      </p:sp>
      <p:sp>
        <p:nvSpPr>
          <p:cNvPr id="166" name="Google Shape;166;p1"/>
          <p:cNvSpPr txBox="1"/>
          <p:nvPr>
            <p:ph idx="1" type="subTitle"/>
          </p:nvPr>
        </p:nvSpPr>
        <p:spPr>
          <a:xfrm>
            <a:off x="3373062" y="4127644"/>
            <a:ext cx="8131550" cy="11262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s-ES"/>
              <a:t>Participantes: Participantes: Beatriz Cobos, Loreto Quiroga, Rodrigo Villanueva, Yaritza Pinto, Félix Bravo</a:t>
            </a:r>
            <a:endParaRPr/>
          </a:p>
          <a:p>
            <a:pPr indent="0" lvl="0" marL="0" rtl="0" algn="l">
              <a:spcBef>
                <a:spcPts val="1000"/>
              </a:spcBef>
              <a:spcAft>
                <a:spcPts val="0"/>
              </a:spcAft>
              <a:buSzPts val="1800"/>
              <a:buNone/>
            </a:pPr>
            <a:r>
              <a:rPr lang="es-ES"/>
              <a:t>19 de Julio de 2021 </a:t>
            </a:r>
            <a:endParaRPr/>
          </a:p>
        </p:txBody>
      </p:sp>
      <p:sp>
        <p:nvSpPr>
          <p:cNvPr id="167" name="Google Shape;167;p1"/>
          <p:cNvSpPr/>
          <p:nvPr/>
        </p:nvSpPr>
        <p:spPr>
          <a:xfrm>
            <a:off x="1" y="0"/>
            <a:ext cx="2851515"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68" name="Google Shape;168;p1"/>
          <p:cNvGrpSpPr/>
          <p:nvPr/>
        </p:nvGrpSpPr>
        <p:grpSpPr>
          <a:xfrm>
            <a:off x="9" y="228600"/>
            <a:ext cx="2851523" cy="6638625"/>
            <a:chOff x="2487613" y="285750"/>
            <a:chExt cx="2428875" cy="5654676"/>
          </a:xfrm>
        </p:grpSpPr>
        <p:sp>
          <p:nvSpPr>
            <p:cNvPr id="169" name="Google Shape;169;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B1AB92">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B1AB92">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B1AB92">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B1AB92">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B1AB92">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B1AB92">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B1AB92">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B1AB92">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B1AB92">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B1AB92">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B1AB92">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B1AB92">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1"/>
          <p:cNvGrpSpPr/>
          <p:nvPr/>
        </p:nvGrpSpPr>
        <p:grpSpPr>
          <a:xfrm>
            <a:off x="27225" y="-786"/>
            <a:ext cx="2356675" cy="6854040"/>
            <a:chOff x="6627813" y="194833"/>
            <a:chExt cx="1952625" cy="5678918"/>
          </a:xfrm>
        </p:grpSpPr>
        <p:sp>
          <p:nvSpPr>
            <p:cNvPr id="182" name="Google Shape;182;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58533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58533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58533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58533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58533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58533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58533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58533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58533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58533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58533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58533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1"/>
          <p:cNvSpPr/>
          <p:nvPr/>
        </p:nvSpPr>
        <p:spPr>
          <a:xfrm flipH="1" rot="10800000">
            <a:off x="-159" y="3411452"/>
            <a:ext cx="1098194" cy="514066"/>
          </a:xfrm>
          <a:custGeom>
            <a:rect b="b" l="l" r="r" t="t"/>
            <a:pathLst>
              <a:path extrusionOk="0" h="10168" w="6883">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400"/>
                                        <p:tgtEl>
                                          <p:spTgt spid="166">
                                            <p:txEl>
                                              <p:pRg end="0" st="0"/>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400"/>
                                        <p:tgtEl>
                                          <p:spTgt spid="166">
                                            <p:txEl>
                                              <p:pRg end="1" st="1"/>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65"/>
                                        </p:tgtEl>
                                        <p:attrNameLst>
                                          <p:attrName>style.visibility</p:attrName>
                                        </p:attrNameLst>
                                      </p:cBhvr>
                                      <p:to>
                                        <p:strVal val="visible"/>
                                      </p:to>
                                    </p:set>
                                    <p:animEffect filter="fade" transition="in">
                                      <p:cBhvr>
                                        <p:cTn dur="4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
          <p:cNvSpPr txBox="1"/>
          <p:nvPr>
            <p:ph type="title"/>
          </p:nvPr>
        </p:nvSpPr>
        <p:spPr>
          <a:xfrm>
            <a:off x="1676400" y="129209"/>
            <a:ext cx="9601200" cy="107673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Arial"/>
              <a:buNone/>
            </a:pPr>
            <a:r>
              <a:rPr lang="es-ES"/>
              <a:t>IMAGEN CONCEPTUAL </a:t>
            </a:r>
            <a:endParaRPr/>
          </a:p>
        </p:txBody>
      </p:sp>
      <p:pic>
        <p:nvPicPr>
          <p:cNvPr id="200" name="Google Shape;200;p2"/>
          <p:cNvPicPr preferRelativeResize="0"/>
          <p:nvPr>
            <p:ph idx="1" type="body"/>
          </p:nvPr>
        </p:nvPicPr>
        <p:blipFill rotWithShape="1">
          <a:blip r:embed="rId3">
            <a:alphaModFix/>
          </a:blip>
          <a:srcRect b="0" l="0" r="0" t="0"/>
          <a:stretch/>
        </p:blipFill>
        <p:spPr>
          <a:xfrm>
            <a:off x="2752649" y="1073426"/>
            <a:ext cx="7398516" cy="51522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s-ES"/>
              <a:t>LOS MEDIOS DE COMUNICACIÓN</a:t>
            </a:r>
            <a:endParaRPr/>
          </a:p>
        </p:txBody>
      </p:sp>
      <p:sp>
        <p:nvSpPr>
          <p:cNvPr id="206" name="Google Shape;206;p3"/>
          <p:cNvSpPr txBox="1"/>
          <p:nvPr>
            <p:ph idx="1" type="body"/>
          </p:nvPr>
        </p:nvSpPr>
        <p:spPr>
          <a:xfrm>
            <a:off x="1219199" y="1630017"/>
            <a:ext cx="10442713" cy="4850296"/>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100000"/>
              <a:buChar char="🠶"/>
            </a:pPr>
            <a:r>
              <a:rPr lang="es-ES"/>
              <a:t>La Noticias permite mantenernos informados de sucesos que afectan la vida de la sociedad, tales como; enfermedades, nuevas políticas, cuidados específicos frente a situaciones adversas, etc. Las noticias informan sobre novedades que pueden ayudarnos a mejorar nuestra calidad de vida.</a:t>
            </a:r>
            <a:endParaRPr/>
          </a:p>
          <a:p>
            <a:pPr indent="-342900" lvl="0" marL="342900" rtl="0" algn="l">
              <a:spcBef>
                <a:spcPts val="1000"/>
              </a:spcBef>
              <a:spcAft>
                <a:spcPts val="0"/>
              </a:spcAft>
              <a:buSzPct val="100000"/>
              <a:buChar char="🠶"/>
            </a:pPr>
            <a:r>
              <a:rPr lang="es-ES"/>
              <a:t>Básicamente, en la actualidad, la gente se informa en los siguientes medios:</a:t>
            </a:r>
            <a:endParaRPr/>
          </a:p>
          <a:p>
            <a:pPr indent="-342900" lvl="0" marL="342900" rtl="0" algn="l">
              <a:spcBef>
                <a:spcPts val="1000"/>
              </a:spcBef>
              <a:spcAft>
                <a:spcPts val="0"/>
              </a:spcAft>
              <a:buSzPct val="100000"/>
              <a:buChar char="🠶"/>
            </a:pPr>
            <a:r>
              <a:rPr lang="es-ES"/>
              <a:t>-	Televisión </a:t>
            </a:r>
            <a:endParaRPr/>
          </a:p>
          <a:p>
            <a:pPr indent="-342900" lvl="0" marL="342900" rtl="0" algn="l">
              <a:spcBef>
                <a:spcPts val="1000"/>
              </a:spcBef>
              <a:spcAft>
                <a:spcPts val="0"/>
              </a:spcAft>
              <a:buSzPct val="100000"/>
              <a:buChar char="🠶"/>
            </a:pPr>
            <a:r>
              <a:rPr lang="es-ES"/>
              <a:t>-	Radio</a:t>
            </a:r>
            <a:endParaRPr/>
          </a:p>
          <a:p>
            <a:pPr indent="-342900" lvl="0" marL="342900" rtl="0" algn="l">
              <a:spcBef>
                <a:spcPts val="1000"/>
              </a:spcBef>
              <a:spcAft>
                <a:spcPts val="0"/>
              </a:spcAft>
              <a:buSzPct val="100000"/>
              <a:buChar char="🠶"/>
            </a:pPr>
            <a:r>
              <a:rPr lang="es-ES"/>
              <a:t>-	Web</a:t>
            </a:r>
            <a:endParaRPr/>
          </a:p>
          <a:p>
            <a:pPr indent="-342900" lvl="0" marL="342900" rtl="0" algn="l">
              <a:spcBef>
                <a:spcPts val="1000"/>
              </a:spcBef>
              <a:spcAft>
                <a:spcPts val="0"/>
              </a:spcAft>
              <a:buSzPct val="100000"/>
              <a:buChar char="🠶"/>
            </a:pPr>
            <a:r>
              <a:rPr lang="es-ES"/>
              <a:t>-	Redes Sociales</a:t>
            </a:r>
            <a:endParaRPr/>
          </a:p>
          <a:p>
            <a:pPr indent="-342900" lvl="0" marL="342900" rtl="0" algn="l">
              <a:spcBef>
                <a:spcPts val="1000"/>
              </a:spcBef>
              <a:spcAft>
                <a:spcPts val="0"/>
              </a:spcAft>
              <a:buSzPct val="100000"/>
              <a:buChar char="🠶"/>
            </a:pPr>
            <a:r>
              <a:rPr lang="es-ES"/>
              <a:t>Las 5 preguntas que una noticia debe responder son las siguiente:</a:t>
            </a:r>
            <a:endParaRPr/>
          </a:p>
          <a:p>
            <a:pPr indent="-342900" lvl="0" marL="342900" rtl="0" algn="l">
              <a:spcBef>
                <a:spcPts val="1000"/>
              </a:spcBef>
              <a:spcAft>
                <a:spcPts val="0"/>
              </a:spcAft>
              <a:buSzPct val="100000"/>
              <a:buChar char="🠶"/>
            </a:pPr>
            <a:r>
              <a:rPr lang="es-ES"/>
              <a:t>- Qué: lo que se habla, su relevancia y su interés.</a:t>
            </a:r>
            <a:endParaRPr/>
          </a:p>
          <a:p>
            <a:pPr indent="-342900" lvl="0" marL="342900" rtl="0" algn="l">
              <a:spcBef>
                <a:spcPts val="1000"/>
              </a:spcBef>
              <a:spcAft>
                <a:spcPts val="0"/>
              </a:spcAft>
              <a:buSzPct val="100000"/>
              <a:buChar char="🠶"/>
            </a:pPr>
            <a:r>
              <a:rPr lang="es-ES"/>
              <a:t>- Quiénes: los protagonistas de los hechos relatados.</a:t>
            </a:r>
            <a:endParaRPr/>
          </a:p>
          <a:p>
            <a:pPr indent="-342900" lvl="0" marL="342900" rtl="0" algn="l">
              <a:spcBef>
                <a:spcPts val="1000"/>
              </a:spcBef>
              <a:spcAft>
                <a:spcPts val="0"/>
              </a:spcAft>
              <a:buSzPct val="100000"/>
              <a:buChar char="🠶"/>
            </a:pPr>
            <a:r>
              <a:rPr lang="es-ES"/>
              <a:t>- Cuándo: conocer y situarnos en el tiempo en el que se dio la noticia.</a:t>
            </a:r>
            <a:endParaRPr/>
          </a:p>
          <a:p>
            <a:pPr indent="-342900" lvl="0" marL="342900" rtl="0" algn="l">
              <a:spcBef>
                <a:spcPts val="1000"/>
              </a:spcBef>
              <a:spcAft>
                <a:spcPts val="0"/>
              </a:spcAft>
              <a:buSzPct val="100000"/>
              <a:buChar char="🠶"/>
            </a:pPr>
            <a:r>
              <a:rPr lang="es-ES"/>
              <a:t>- Dónde: el lugar.</a:t>
            </a:r>
            <a:endParaRPr/>
          </a:p>
          <a:p>
            <a:pPr indent="-342900" lvl="0" marL="342900" rtl="0" algn="l">
              <a:spcBef>
                <a:spcPts val="1000"/>
              </a:spcBef>
              <a:spcAft>
                <a:spcPts val="0"/>
              </a:spcAft>
              <a:buSzPct val="100000"/>
              <a:buChar char="🠶"/>
            </a:pPr>
            <a:r>
              <a:rPr lang="es-ES"/>
              <a:t>- Por qué: la explicación.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s-ES"/>
              <a:t>NECESIDAD DEL USUARIO</a:t>
            </a:r>
            <a:endParaRPr/>
          </a:p>
        </p:txBody>
      </p:sp>
      <p:sp>
        <p:nvSpPr>
          <p:cNvPr id="212" name="Google Shape;212;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800"/>
              <a:buChar char="🠶"/>
            </a:pPr>
            <a:r>
              <a:rPr lang="es-ES"/>
              <a:t>"Los periódicos existen por el deseo de la gente de comunicarse, de informar e informarse. El periódico, como lo conocemos hoy, surgió hace un poco más de 150 años, cuando a mitad del siglo XIX las ciudades comenzaron a crecer y se hizo necesario estar contando lo que iba pasando de forma más precisa. ¿Por qué? El voz a voz en plazas, cafés, calles o actos religiosos ya no eran suficientes para las demandas de datos.</a:t>
            </a:r>
            <a:endParaRPr/>
          </a:p>
          <a:p>
            <a:pPr indent="-342900" lvl="0" marL="342900" rtl="0" algn="l">
              <a:spcBef>
                <a:spcPts val="1000"/>
              </a:spcBef>
              <a:spcAft>
                <a:spcPts val="0"/>
              </a:spcAft>
              <a:buSzPts val="1800"/>
              <a:buChar char="🠶"/>
            </a:pPr>
            <a:r>
              <a:rPr lang="es-ES"/>
              <a:t>En síntesis, se requería de un sistema de información; después van teniendo otras funciones, como entretener. Comenzamos a ver con el tiempo caricaturas, crucigramas u horóscopos en estas publicaciones que también han prestado funciones educativas".</a:t>
            </a:r>
            <a:endParaRPr/>
          </a:p>
          <a:p>
            <a:pPr indent="-342900" lvl="0" marL="342900" rtl="0" algn="l">
              <a:spcBef>
                <a:spcPts val="1000"/>
              </a:spcBef>
              <a:spcAft>
                <a:spcPts val="0"/>
              </a:spcAft>
              <a:buSzPts val="1800"/>
              <a:buChar char="🠶"/>
            </a:pPr>
            <a:r>
              <a:rPr lang="es-ES"/>
              <a:t>(</a:t>
            </a:r>
            <a:r>
              <a:rPr lang="es-ES" u="sng">
                <a:solidFill>
                  <a:schemeClr val="hlink"/>
                </a:solidFill>
                <a:hlinkClick r:id="rId3"/>
              </a:rPr>
              <a:t>¿Por qué existen los periódicos? - Unininos / Red de las preguntas / Historia - Universidad EAFIT</a:t>
            </a:r>
            <a:r>
              <a:rPr lang="es-E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s-ES"/>
              <a:t>DOLOR</a:t>
            </a:r>
            <a:endParaRPr/>
          </a:p>
        </p:txBody>
      </p:sp>
      <p:sp>
        <p:nvSpPr>
          <p:cNvPr id="218" name="Google Shape;218;p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s-ES"/>
              <a:t>Uno de los dolores, de los usuarios que consumen noticias es el alto flujo de información que producen los medios, comparado con la baja o nula preocupación de los mismos por explicar o entregar el contexto sobre los fenómenos mundiales. Es decir, solo relatan situaciones y no profundizan en los orígenes y consecuencias.</a:t>
            </a:r>
            <a:endParaRPr/>
          </a:p>
          <a:p>
            <a:pPr indent="-228600" lvl="0" marL="342900" rtl="0" algn="just">
              <a:lnSpc>
                <a:spcPct val="107000"/>
              </a:lnSpc>
              <a:spcBef>
                <a:spcPts val="1000"/>
              </a:spcBef>
              <a:spcAft>
                <a:spcPts val="0"/>
              </a:spcAft>
              <a:buSzPts val="1800"/>
              <a:buNone/>
            </a:pPr>
            <a:r>
              <a:t/>
            </a:r>
            <a:endParaRPr sz="1800">
              <a:solidFill>
                <a:srgbClr val="333333"/>
              </a:solidFill>
              <a:latin typeface="Helvetica Neue"/>
              <a:ea typeface="Helvetica Neue"/>
              <a:cs typeface="Helvetica Neue"/>
              <a:sym typeface="Helvetica Neue"/>
            </a:endParaRPr>
          </a:p>
          <a:p>
            <a:pPr indent="-342900" lvl="0" marL="342900" rtl="0" algn="just">
              <a:lnSpc>
                <a:spcPct val="107000"/>
              </a:lnSpc>
              <a:spcBef>
                <a:spcPts val="1800"/>
              </a:spcBef>
              <a:spcAft>
                <a:spcPts val="0"/>
              </a:spcAft>
              <a:buSzPts val="1800"/>
              <a:buChar char="🠶"/>
            </a:pPr>
            <a:r>
              <a:rPr lang="es-ES" sz="1800">
                <a:solidFill>
                  <a:srgbClr val="333333"/>
                </a:solidFill>
                <a:latin typeface="Helvetica Neue"/>
                <a:ea typeface="Helvetica Neue"/>
                <a:cs typeface="Helvetica Neue"/>
                <a:sym typeface="Helvetica Neue"/>
              </a:rPr>
              <a:t>Otro punto que se destaca es la baja que tienen los medios impresos, tanto así, que nuestro país un diario popular como La Cuarta, ya no cuenta con el formato impreso.</a:t>
            </a:r>
            <a:endParaRPr/>
          </a:p>
          <a:p>
            <a:pPr indent="-342900" lvl="0" marL="342900" rtl="0" algn="just">
              <a:lnSpc>
                <a:spcPct val="107000"/>
              </a:lnSpc>
              <a:spcBef>
                <a:spcPts val="1800"/>
              </a:spcBef>
              <a:spcAft>
                <a:spcPts val="0"/>
              </a:spcAft>
              <a:buSzPts val="1800"/>
              <a:buChar char="🠶"/>
            </a:pPr>
            <a:r>
              <a:rPr lang="es-ES" sz="1800">
                <a:solidFill>
                  <a:srgbClr val="333333"/>
                </a:solidFill>
                <a:latin typeface="Helvetica Neue"/>
                <a:ea typeface="Helvetica Neue"/>
                <a:cs typeface="Helvetica Neue"/>
                <a:sym typeface="Helvetica Neue"/>
              </a:rPr>
              <a:t>Existe una crisis de confianza en los medios en la actualidad.</a:t>
            </a:r>
            <a:endParaRPr sz="1800">
              <a:latin typeface="Arial"/>
              <a:ea typeface="Arial"/>
              <a:cs typeface="Arial"/>
              <a:sym typeface="Arial"/>
            </a:endParaRPr>
          </a:p>
          <a:p>
            <a:pPr indent="-228600" lvl="0" marL="342900" rtl="0" algn="l">
              <a:spcBef>
                <a:spcPts val="1800"/>
              </a:spcBef>
              <a:spcAft>
                <a:spcPts val="0"/>
              </a:spcAft>
              <a:buSzPts val="1800"/>
              <a:buNone/>
            </a:pPr>
            <a:r>
              <a:t/>
            </a:r>
            <a:endParaRPr/>
          </a:p>
        </p:txBody>
      </p:sp>
      <p:sp>
        <p:nvSpPr>
          <p:cNvPr id="219" name="Google Shape;219;p5"/>
          <p:cNvSpPr txBox="1"/>
          <p:nvPr/>
        </p:nvSpPr>
        <p:spPr>
          <a:xfrm>
            <a:off x="2592925" y="5930450"/>
            <a:ext cx="878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solidFill>
                  <a:schemeClr val="dk2"/>
                </a:solidFill>
              </a:rPr>
              <a:t>(Fuente: Estudio sobre el consumo y pago de noticias digitales: oportunidades y desafíos del modelo de suscripción en América Latina. Luminate group, 2020)</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6"/>
          <p:cNvSpPr txBox="1"/>
          <p:nvPr>
            <p:ph type="title"/>
          </p:nvPr>
        </p:nvSpPr>
        <p:spPr>
          <a:xfrm>
            <a:off x="1295400" y="57978"/>
            <a:ext cx="9650896" cy="86967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s-ES"/>
              <a:t>SOLUCIÓN (MEDIOS DE INFORMACIÓN)</a:t>
            </a:r>
            <a:endParaRPr/>
          </a:p>
        </p:txBody>
      </p:sp>
      <p:pic>
        <p:nvPicPr>
          <p:cNvPr id="225" name="Google Shape;225;p6"/>
          <p:cNvPicPr preferRelativeResize="0"/>
          <p:nvPr>
            <p:ph idx="1" type="body"/>
          </p:nvPr>
        </p:nvPicPr>
        <p:blipFill rotWithShape="1">
          <a:blip r:embed="rId3">
            <a:alphaModFix/>
          </a:blip>
          <a:srcRect b="0" l="0" r="0" t="0"/>
          <a:stretch/>
        </p:blipFill>
        <p:spPr>
          <a:xfrm>
            <a:off x="2726060" y="651882"/>
            <a:ext cx="6166149" cy="60095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s-ES"/>
              <a:t>LA DIGITALIZACIÓN</a:t>
            </a:r>
            <a:endParaRPr/>
          </a:p>
        </p:txBody>
      </p:sp>
      <p:sp>
        <p:nvSpPr>
          <p:cNvPr id="231" name="Google Shape;231;p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s-ES"/>
              <a:t>La digitalización es un proceso de convertir información desde su formato convencional a un formato digital (computarizado). Este formato presenta datos en forma de bits o bytes.</a:t>
            </a:r>
            <a:endParaRPr/>
          </a:p>
          <a:p>
            <a:pPr indent="-342900" lvl="0" marL="342900" rtl="0" algn="l">
              <a:spcBef>
                <a:spcPts val="1000"/>
              </a:spcBef>
              <a:spcAft>
                <a:spcPts val="0"/>
              </a:spcAft>
              <a:buSzPts val="1800"/>
              <a:buChar char="🠶"/>
            </a:pPr>
            <a:r>
              <a:rPr lang="es-ES"/>
              <a:t>La mitad de las personas confía en las noticias (44%) que se consumen por canales tradicionales (radio, televisión, portales de Estaciones de Noticias), mientras que sólo un 23% de los encuestados admite confiar en las noticias que se comparten en las redes sociales.</a:t>
            </a:r>
            <a:endParaRPr/>
          </a:p>
          <a:p>
            <a:pPr indent="-342900" lvl="0" marL="342900" rtl="0" algn="l">
              <a:spcBef>
                <a:spcPts val="1000"/>
              </a:spcBef>
              <a:spcAft>
                <a:spcPts val="0"/>
              </a:spcAft>
              <a:buSzPts val="1800"/>
              <a:buChar char="🠶"/>
            </a:pPr>
            <a:r>
              <a:rPr lang="es-ES"/>
              <a:t>Ahora, si consideramos, que según los datos antes mencionados, el 78% confía mas en los canales tradiciones, existe un amplio margen para diferenciarse y lograr un proyecto atractivo y rentable en el mundo digital. </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s-ES"/>
              <a:t>APP DE ESTACIÓN DE NOTICIAS BASADA EN TEXTO</a:t>
            </a:r>
            <a:endParaRPr/>
          </a:p>
        </p:txBody>
      </p:sp>
      <p:sp>
        <p:nvSpPr>
          <p:cNvPr id="237" name="Google Shape;237;p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s-ES"/>
              <a:t>El desafío de generar una APP basada en texto es un desafío importante y no exento de complicaciones, ya que la gente, especialmente los jóvenes, prefieren todo lo que es visual. Muchos hoy se informan en Facebook o Youtube. Aunque, en teoría, se lee más, ya que cada persona, al despertar, enciende su smartphone y lee sus notificaciones y puede encontrar alguna noticia que considera importante, existen tantas distracciones dentro de este mismo aparato, que si no se logra captar la atención del público, fácilmente lo perderemos y se cambiará a otra aplicación que llame más su atención y esto, unido a la crisis de confianza que existe hacia los medios de comunicación, nos coloca frente a un panorama complejo para emprender.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b82d411792_4_0"/>
          <p:cNvSpPr txBox="1"/>
          <p:nvPr>
            <p:ph type="title"/>
          </p:nvPr>
        </p:nvSpPr>
        <p:spPr>
          <a:xfrm>
            <a:off x="2591000" y="582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s-ES"/>
              <a:t>PRINCIPALES APPS DE NOTICIA ESCRITA</a:t>
            </a:r>
            <a:endParaRPr/>
          </a:p>
        </p:txBody>
      </p:sp>
      <p:sp>
        <p:nvSpPr>
          <p:cNvPr id="243" name="Google Shape;243;gb82d411792_4_0"/>
          <p:cNvSpPr txBox="1"/>
          <p:nvPr>
            <p:ph idx="1" type="body"/>
          </p:nvPr>
        </p:nvSpPr>
        <p:spPr>
          <a:xfrm>
            <a:off x="2589200" y="2133600"/>
            <a:ext cx="8915400" cy="4002600"/>
          </a:xfrm>
          <a:prstGeom prst="rect">
            <a:avLst/>
          </a:prstGeom>
        </p:spPr>
        <p:txBody>
          <a:bodyPr anchorCtr="0" anchor="t" bIns="45700" lIns="91425" spcFirstLastPara="1" rIns="91425" wrap="square" tIns="45700">
            <a:normAutofit fontScale="25000" lnSpcReduction="20000"/>
          </a:bodyPr>
          <a:lstStyle/>
          <a:p>
            <a:pPr indent="0" lvl="0" marL="0" rtl="0" algn="l">
              <a:spcBef>
                <a:spcPts val="1000"/>
              </a:spcBef>
              <a:spcAft>
                <a:spcPts val="0"/>
              </a:spcAft>
              <a:buClr>
                <a:schemeClr val="dk1"/>
              </a:buClr>
              <a:buSzPts val="275"/>
              <a:buFont typeface="Arial"/>
              <a:buNone/>
            </a:pPr>
            <a:r>
              <a:rPr b="1" lang="es-ES" sz="5600"/>
              <a:t>www.theskimm.com</a:t>
            </a:r>
            <a:r>
              <a:rPr lang="es-ES" sz="5600"/>
              <a:t> Podrás divertirte leyendo las noticias. Además, te ofrece un resumen diario y un boletín informativo que llega a tu correo electrónico todas las mañanas, de modo que siempre estarás al tanto de lo que sucede en el mundo.</a:t>
            </a:r>
            <a:endParaRPr sz="5600"/>
          </a:p>
          <a:p>
            <a:pPr indent="0" lvl="0" marL="0" rtl="0" algn="l">
              <a:spcBef>
                <a:spcPts val="1000"/>
              </a:spcBef>
              <a:spcAft>
                <a:spcPts val="0"/>
              </a:spcAft>
              <a:buNone/>
            </a:pPr>
            <a:r>
              <a:rPr b="1" lang="es-ES" sz="5600"/>
              <a:t> flipboard.com </a:t>
            </a:r>
            <a:r>
              <a:rPr lang="es-ES" sz="5600"/>
              <a:t>C</a:t>
            </a:r>
            <a:r>
              <a:rPr lang="es-ES" sz="5600"/>
              <a:t>uenta con el mejor contenido de la web, ya que tiene un control detallado y ofrece a sus suscriptores una amplia variedad de artículos. Además, puedes ir guardando los que te gusten y crear una revista personalizada con tus noticias favoritas.</a:t>
            </a:r>
            <a:endParaRPr sz="5600"/>
          </a:p>
          <a:p>
            <a:pPr indent="0" lvl="0" marL="0" rtl="0" algn="l">
              <a:spcBef>
                <a:spcPts val="1000"/>
              </a:spcBef>
              <a:spcAft>
                <a:spcPts val="0"/>
              </a:spcAft>
              <a:buNone/>
            </a:pPr>
            <a:r>
              <a:rPr b="1" lang="es-ES" sz="5600"/>
              <a:t>www.bbc.com/news</a:t>
            </a:r>
            <a:r>
              <a:rPr lang="es-ES" sz="5600"/>
              <a:t>, la plataforma mundialmente conocida, ofrece a sus lectores contenidos creados a partir del análisis de periodistas profesionales, así como historias humanas únicas detrás de los acontecimientos actuales. Las noticias llegan al portal en cuestión de segundos y el feed puede personalizarse para que aparezca solo lo que le interesa al usuario.</a:t>
            </a:r>
            <a:endParaRPr sz="5600"/>
          </a:p>
          <a:p>
            <a:pPr indent="0" lvl="0" marL="0" rtl="0" algn="l">
              <a:spcBef>
                <a:spcPts val="1000"/>
              </a:spcBef>
              <a:spcAft>
                <a:spcPts val="0"/>
              </a:spcAft>
              <a:buNone/>
            </a:pPr>
            <a:r>
              <a:rPr b="1" lang="es-ES" sz="5600"/>
              <a:t>inshorts.com</a:t>
            </a:r>
            <a:r>
              <a:rPr lang="es-ES" sz="5600"/>
              <a:t> </a:t>
            </a:r>
            <a:r>
              <a:rPr lang="es-ES" sz="5600"/>
              <a:t>Como lo dice su nombre, esta aplicación te proporciona las noticias en corto. Dado que no disponemos de mucho tiempo para enterarnos de todo, Inshorts lo condensa y lo publica en 60 palabras. Probablemente, las noticias breves y rápidas sean el futuro de la información.</a:t>
            </a:r>
            <a:endParaRPr sz="5600"/>
          </a:p>
          <a:p>
            <a:pPr indent="0" lvl="0" marL="0" rtl="0" algn="l">
              <a:spcBef>
                <a:spcPts val="1000"/>
              </a:spcBef>
              <a:spcAft>
                <a:spcPts val="0"/>
              </a:spcAft>
              <a:buNone/>
            </a:pPr>
            <a:r>
              <a:rPr lang="es-ES" sz="5600"/>
              <a:t> </a:t>
            </a:r>
            <a:r>
              <a:rPr b="1" lang="es-ES" sz="5600"/>
              <a:t>feedly.com</a:t>
            </a:r>
            <a:r>
              <a:rPr lang="es-ES" sz="5600"/>
              <a:t> </a:t>
            </a:r>
            <a:r>
              <a:rPr lang="es-ES" sz="5600"/>
              <a:t>Si estás acostumbrado a administrar listas personalizadas y a agregar feeds específicos, Feedly es una herramienta increíblemente poderosa para mantenerte al tanto de las noticias. Su proceso de actualización es muy veloz y admite varios tipos de diseño, por lo que podrás disfrutar de la cantidad de texto o imágenes que desees en tu pantalla.</a:t>
            </a:r>
            <a:endParaRPr sz="5600"/>
          </a:p>
          <a:p>
            <a:pPr indent="0" lvl="0" marL="0" rtl="0" algn="l">
              <a:spcBef>
                <a:spcPts val="1000"/>
              </a:spcBef>
              <a:spcAft>
                <a:spcPts val="0"/>
              </a:spcAft>
              <a:buNone/>
            </a:pPr>
            <a:r>
              <a:rPr b="1" lang="es-ES" sz="5600"/>
              <a:t>digg.com</a:t>
            </a:r>
            <a:r>
              <a:rPr lang="es-ES" sz="5600"/>
              <a:t> E</a:t>
            </a:r>
            <a:r>
              <a:rPr lang="es-ES" sz="5600"/>
              <a:t>s un sitio confiable en el que te enterarás de todo lo que sucede en el mundo. En su barra de opciones podrás organizar tu feed, agregar fuentes de noticias y guardar artículos para leerlos después.</a:t>
            </a:r>
            <a:endParaRPr sz="56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piral">
  <a:themeElements>
    <a:clrScheme name="Espiral">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2021-07-20T09:32:34Z</dcterms:created>
  <dc:creator>Yaritza Pinto</dc:creator>
</cp:coreProperties>
</file>