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sldIdLst>
    <p:sldId id="269" r:id="rId5"/>
    <p:sldId id="270" r:id="rId6"/>
    <p:sldId id="268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57" r:id="rId18"/>
    <p:sldId id="25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9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65ABAA1-85A8-4779-BC58-26BA8396E81E}" type="datetimeFigureOut">
              <a:rPr lang="es-CL" smtClean="0"/>
              <a:t>26-07-2021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4C58ABC-98A2-4B7D-B5AB-6894CD22D4C2}" type="slidenum">
              <a:rPr lang="es-CL" smtClean="0"/>
              <a:t>‹Nº›</a:t>
            </a:fld>
            <a:endParaRPr lang="es-CL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6581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BAA1-85A8-4779-BC58-26BA8396E81E}" type="datetimeFigureOut">
              <a:rPr lang="es-CL" smtClean="0"/>
              <a:t>26-07-2021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58ABC-98A2-4B7D-B5AB-6894CD22D4C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89900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BAA1-85A8-4779-BC58-26BA8396E81E}" type="datetimeFigureOut">
              <a:rPr lang="es-CL" smtClean="0"/>
              <a:t>26-07-2021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58ABC-98A2-4B7D-B5AB-6894CD22D4C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56639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BAA1-85A8-4779-BC58-26BA8396E81E}" type="datetimeFigureOut">
              <a:rPr lang="es-CL" smtClean="0"/>
              <a:t>26-07-2021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58ABC-98A2-4B7D-B5AB-6894CD22D4C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58757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65ABAA1-85A8-4779-BC58-26BA8396E81E}" type="datetimeFigureOut">
              <a:rPr lang="es-CL" smtClean="0"/>
              <a:t>26-07-2021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4C58ABC-98A2-4B7D-B5AB-6894CD22D4C2}" type="slidenum">
              <a:rPr lang="es-CL" smtClean="0"/>
              <a:t>‹Nº›</a:t>
            </a:fld>
            <a:endParaRPr lang="es-CL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758467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BAA1-85A8-4779-BC58-26BA8396E81E}" type="datetimeFigureOut">
              <a:rPr lang="es-CL" smtClean="0"/>
              <a:t>26-07-2021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58ABC-98A2-4B7D-B5AB-6894CD22D4C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879483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BAA1-85A8-4779-BC58-26BA8396E81E}" type="datetimeFigureOut">
              <a:rPr lang="es-CL" smtClean="0"/>
              <a:t>26-07-2021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58ABC-98A2-4B7D-B5AB-6894CD22D4C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4722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BAA1-85A8-4779-BC58-26BA8396E81E}" type="datetimeFigureOut">
              <a:rPr lang="es-CL" smtClean="0"/>
              <a:t>26-07-2021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58ABC-98A2-4B7D-B5AB-6894CD22D4C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90466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BAA1-85A8-4779-BC58-26BA8396E81E}" type="datetimeFigureOut">
              <a:rPr lang="es-CL" smtClean="0"/>
              <a:t>26-07-2021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58ABC-98A2-4B7D-B5AB-6894CD22D4C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43602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165ABAA1-85A8-4779-BC58-26BA8396E81E}" type="datetimeFigureOut">
              <a:rPr lang="es-CL" smtClean="0"/>
              <a:t>26-07-2021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04C58ABC-98A2-4B7D-B5AB-6894CD22D4C2}" type="slidenum">
              <a:rPr lang="es-CL" smtClean="0"/>
              <a:t>‹Nº›</a:t>
            </a:fld>
            <a:endParaRPr lang="es-CL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206102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165ABAA1-85A8-4779-BC58-26BA8396E81E}" type="datetimeFigureOut">
              <a:rPr lang="es-CL" smtClean="0"/>
              <a:t>26-07-2021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04C58ABC-98A2-4B7D-B5AB-6894CD22D4C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93787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65ABAA1-85A8-4779-BC58-26BA8396E81E}" type="datetimeFigureOut">
              <a:rPr lang="es-CL" smtClean="0"/>
              <a:t>26-07-2021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4C58ABC-98A2-4B7D-B5AB-6894CD22D4C2}" type="slidenum">
              <a:rPr lang="es-CL" smtClean="0"/>
              <a:t>‹Nº›</a:t>
            </a:fld>
            <a:endParaRPr lang="es-CL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9693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8.png"/><Relationship Id="rId21" Type="http://schemas.openxmlformats.org/officeDocument/2006/relationships/image" Target="../media/image33.png"/><Relationship Id="rId42" Type="http://schemas.openxmlformats.org/officeDocument/2006/relationships/image" Target="../media/image54.png"/><Relationship Id="rId47" Type="http://schemas.openxmlformats.org/officeDocument/2006/relationships/image" Target="../media/image59.png"/><Relationship Id="rId63" Type="http://schemas.openxmlformats.org/officeDocument/2006/relationships/image" Target="../media/image75.png"/><Relationship Id="rId68" Type="http://schemas.openxmlformats.org/officeDocument/2006/relationships/image" Target="../media/image80.png"/><Relationship Id="rId16" Type="http://schemas.openxmlformats.org/officeDocument/2006/relationships/image" Target="../media/image28.png"/><Relationship Id="rId11" Type="http://schemas.openxmlformats.org/officeDocument/2006/relationships/image" Target="../media/image23.png"/><Relationship Id="rId24" Type="http://schemas.openxmlformats.org/officeDocument/2006/relationships/image" Target="../media/image36.png"/><Relationship Id="rId32" Type="http://schemas.openxmlformats.org/officeDocument/2006/relationships/image" Target="../media/image44.png"/><Relationship Id="rId37" Type="http://schemas.openxmlformats.org/officeDocument/2006/relationships/image" Target="../media/image49.png"/><Relationship Id="rId40" Type="http://schemas.openxmlformats.org/officeDocument/2006/relationships/image" Target="../media/image52.png"/><Relationship Id="rId45" Type="http://schemas.openxmlformats.org/officeDocument/2006/relationships/image" Target="../media/image57.png"/><Relationship Id="rId53" Type="http://schemas.openxmlformats.org/officeDocument/2006/relationships/image" Target="../media/image65.png"/><Relationship Id="rId58" Type="http://schemas.openxmlformats.org/officeDocument/2006/relationships/image" Target="../media/image70.png"/><Relationship Id="rId66" Type="http://schemas.openxmlformats.org/officeDocument/2006/relationships/image" Target="../media/image78.png"/><Relationship Id="rId74" Type="http://schemas.openxmlformats.org/officeDocument/2006/relationships/image" Target="../media/image86.png"/><Relationship Id="rId79" Type="http://schemas.openxmlformats.org/officeDocument/2006/relationships/image" Target="../media/image91.png"/><Relationship Id="rId5" Type="http://schemas.openxmlformats.org/officeDocument/2006/relationships/image" Target="../media/image17.png"/><Relationship Id="rId61" Type="http://schemas.openxmlformats.org/officeDocument/2006/relationships/image" Target="../media/image73.png"/><Relationship Id="rId19" Type="http://schemas.openxmlformats.org/officeDocument/2006/relationships/image" Target="../media/image31.pn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png"/><Relationship Id="rId30" Type="http://schemas.openxmlformats.org/officeDocument/2006/relationships/image" Target="../media/image42.png"/><Relationship Id="rId35" Type="http://schemas.openxmlformats.org/officeDocument/2006/relationships/image" Target="../media/image47.png"/><Relationship Id="rId43" Type="http://schemas.openxmlformats.org/officeDocument/2006/relationships/image" Target="../media/image55.png"/><Relationship Id="rId48" Type="http://schemas.openxmlformats.org/officeDocument/2006/relationships/image" Target="../media/image60.png"/><Relationship Id="rId56" Type="http://schemas.openxmlformats.org/officeDocument/2006/relationships/image" Target="../media/image68.png"/><Relationship Id="rId64" Type="http://schemas.openxmlformats.org/officeDocument/2006/relationships/image" Target="../media/image76.png"/><Relationship Id="rId69" Type="http://schemas.openxmlformats.org/officeDocument/2006/relationships/image" Target="../media/image81.png"/><Relationship Id="rId77" Type="http://schemas.openxmlformats.org/officeDocument/2006/relationships/image" Target="../media/image89.png"/><Relationship Id="rId8" Type="http://schemas.openxmlformats.org/officeDocument/2006/relationships/image" Target="../media/image20.png"/><Relationship Id="rId51" Type="http://schemas.openxmlformats.org/officeDocument/2006/relationships/image" Target="../media/image63.png"/><Relationship Id="rId72" Type="http://schemas.openxmlformats.org/officeDocument/2006/relationships/image" Target="../media/image84.png"/><Relationship Id="rId3" Type="http://schemas.openxmlformats.org/officeDocument/2006/relationships/image" Target="../media/image15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5" Type="http://schemas.openxmlformats.org/officeDocument/2006/relationships/image" Target="../media/image37.png"/><Relationship Id="rId33" Type="http://schemas.openxmlformats.org/officeDocument/2006/relationships/image" Target="../media/image45.png"/><Relationship Id="rId38" Type="http://schemas.openxmlformats.org/officeDocument/2006/relationships/image" Target="../media/image50.png"/><Relationship Id="rId46" Type="http://schemas.openxmlformats.org/officeDocument/2006/relationships/image" Target="../media/image58.png"/><Relationship Id="rId59" Type="http://schemas.openxmlformats.org/officeDocument/2006/relationships/image" Target="../media/image71.png"/><Relationship Id="rId67" Type="http://schemas.openxmlformats.org/officeDocument/2006/relationships/image" Target="../media/image79.png"/><Relationship Id="rId20" Type="http://schemas.openxmlformats.org/officeDocument/2006/relationships/image" Target="../media/image32.png"/><Relationship Id="rId41" Type="http://schemas.openxmlformats.org/officeDocument/2006/relationships/image" Target="../media/image53.png"/><Relationship Id="rId54" Type="http://schemas.openxmlformats.org/officeDocument/2006/relationships/image" Target="../media/image66.png"/><Relationship Id="rId62" Type="http://schemas.openxmlformats.org/officeDocument/2006/relationships/image" Target="../media/image74.png"/><Relationship Id="rId70" Type="http://schemas.openxmlformats.org/officeDocument/2006/relationships/image" Target="../media/image82.png"/><Relationship Id="rId75" Type="http://schemas.openxmlformats.org/officeDocument/2006/relationships/image" Target="../media/image8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5" Type="http://schemas.openxmlformats.org/officeDocument/2006/relationships/image" Target="../media/image27.png"/><Relationship Id="rId23" Type="http://schemas.openxmlformats.org/officeDocument/2006/relationships/image" Target="../media/image35.png"/><Relationship Id="rId28" Type="http://schemas.openxmlformats.org/officeDocument/2006/relationships/image" Target="../media/image40.png"/><Relationship Id="rId36" Type="http://schemas.openxmlformats.org/officeDocument/2006/relationships/image" Target="../media/image48.png"/><Relationship Id="rId49" Type="http://schemas.openxmlformats.org/officeDocument/2006/relationships/image" Target="../media/image61.png"/><Relationship Id="rId57" Type="http://schemas.openxmlformats.org/officeDocument/2006/relationships/image" Target="../media/image69.png"/><Relationship Id="rId10" Type="http://schemas.openxmlformats.org/officeDocument/2006/relationships/image" Target="../media/image22.png"/><Relationship Id="rId31" Type="http://schemas.openxmlformats.org/officeDocument/2006/relationships/image" Target="../media/image43.png"/><Relationship Id="rId44" Type="http://schemas.openxmlformats.org/officeDocument/2006/relationships/image" Target="../media/image56.png"/><Relationship Id="rId52" Type="http://schemas.openxmlformats.org/officeDocument/2006/relationships/image" Target="../media/image64.png"/><Relationship Id="rId60" Type="http://schemas.openxmlformats.org/officeDocument/2006/relationships/image" Target="../media/image72.png"/><Relationship Id="rId65" Type="http://schemas.openxmlformats.org/officeDocument/2006/relationships/image" Target="../media/image77.png"/><Relationship Id="rId73" Type="http://schemas.openxmlformats.org/officeDocument/2006/relationships/image" Target="../media/image85.png"/><Relationship Id="rId78" Type="http://schemas.openxmlformats.org/officeDocument/2006/relationships/image" Target="../media/image90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9" Type="http://schemas.openxmlformats.org/officeDocument/2006/relationships/image" Target="../media/image51.png"/><Relationship Id="rId34" Type="http://schemas.openxmlformats.org/officeDocument/2006/relationships/image" Target="../media/image46.png"/><Relationship Id="rId50" Type="http://schemas.openxmlformats.org/officeDocument/2006/relationships/image" Target="../media/image62.png"/><Relationship Id="rId55" Type="http://schemas.openxmlformats.org/officeDocument/2006/relationships/image" Target="../media/image67.png"/><Relationship Id="rId76" Type="http://schemas.openxmlformats.org/officeDocument/2006/relationships/image" Target="../media/image88.png"/><Relationship Id="rId7" Type="http://schemas.openxmlformats.org/officeDocument/2006/relationships/image" Target="../media/image19.png"/><Relationship Id="rId71" Type="http://schemas.openxmlformats.org/officeDocument/2006/relationships/image" Target="../media/image83.png"/><Relationship Id="rId2" Type="http://schemas.openxmlformats.org/officeDocument/2006/relationships/image" Target="../media/image14.png"/><Relationship Id="rId29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DE8C84-C7BA-465F-8F36-DD0A4B63C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ANALISIS DE PERCEPCIÓN ENTREVISTADOS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ED48D-C326-404C-8E29-DA1253B509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/>
              <a:t>Participantes: Loreto Quiroga, Rodrigo Villanueva, Yaritza Pinto, Félix Bravo</a:t>
            </a:r>
          </a:p>
          <a:p>
            <a:r>
              <a:rPr lang="es-ES" dirty="0"/>
              <a:t>26  de Julio de 2021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25357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841EFD0D-0D37-447B-B1EA-4F7197E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6DFF24-307B-44B0-93F0-893676F14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D6CE9D5-28BB-4329-B5E2-B06131F27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9F7D40-5D59-4F59-A331-D8F7710A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E2B1BC2F-AEBF-4990-A7F9-197AAF28B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8836B8A-331C-4FF1-8ED3-F60F8650CD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19"/>
          <a:stretch/>
        </p:blipFill>
        <p:spPr>
          <a:xfrm>
            <a:off x="926927" y="1106731"/>
            <a:ext cx="5978273" cy="4333856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E1D5F70-F0AB-495E-B19E-749B98927707}"/>
              </a:ext>
            </a:extLst>
          </p:cNvPr>
          <p:cNvSpPr txBox="1"/>
          <p:nvPr/>
        </p:nvSpPr>
        <p:spPr>
          <a:xfrm>
            <a:off x="8339328" y="1655065"/>
            <a:ext cx="3090672" cy="4224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342900" indent="-228600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Tx/>
              <a:buChar char="-"/>
              <a:defRPr sz="2400">
                <a:solidFill>
                  <a:schemeClr val="bg1"/>
                </a:solidFill>
                <a:latin typeface="Elephant Pro" panose="020B0604020202020204" pitchFamily="2" charset="0"/>
              </a:defRPr>
            </a:lvl1pPr>
          </a:lstStyle>
          <a:p>
            <a:r>
              <a:rPr lang="en-US" dirty="0"/>
              <a:t>Las Redes </a:t>
            </a:r>
            <a:r>
              <a:rPr lang="en-US" dirty="0" err="1"/>
              <a:t>Sociales</a:t>
            </a:r>
            <a:r>
              <a:rPr lang="en-US" dirty="0"/>
              <a:t> no son un </a:t>
            </a:r>
            <a:r>
              <a:rPr lang="en-US" dirty="0" err="1"/>
              <a:t>buen</a:t>
            </a:r>
            <a:r>
              <a:rPr lang="en-US" dirty="0"/>
              <a:t> </a:t>
            </a:r>
            <a:r>
              <a:rPr lang="en-US" dirty="0" err="1"/>
              <a:t>lugar</a:t>
            </a:r>
            <a:r>
              <a:rPr lang="en-US" dirty="0"/>
              <a:t> para </a:t>
            </a:r>
            <a:r>
              <a:rPr lang="en-US" dirty="0" err="1"/>
              <a:t>encontrar</a:t>
            </a:r>
            <a:r>
              <a:rPr lang="en-US" dirty="0"/>
              <a:t> </a:t>
            </a:r>
            <a:r>
              <a:rPr lang="en-US" dirty="0" err="1"/>
              <a:t>noticias</a:t>
            </a:r>
            <a:r>
              <a:rPr lang="en-US" dirty="0"/>
              <a:t> </a:t>
            </a:r>
            <a:r>
              <a:rPr lang="en-US" dirty="0" err="1"/>
              <a:t>fidedignas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193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841EFD0D-0D37-447B-B1EA-4F7197E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6DFF24-307B-44B0-93F0-893676F14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D6CE9D5-28BB-4329-B5E2-B06131F27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9F7D40-5D59-4F59-A331-D8F7710A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E2B1BC2F-AEBF-4990-A7F9-197AAF28B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EC1178B-EE4F-42AF-9ED0-A7CD193DC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927" y="1001916"/>
            <a:ext cx="5978273" cy="4543486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54E015B-025F-488B-9DF7-750D24D7D0CA}"/>
              </a:ext>
            </a:extLst>
          </p:cNvPr>
          <p:cNvSpPr txBox="1"/>
          <p:nvPr/>
        </p:nvSpPr>
        <p:spPr>
          <a:xfrm>
            <a:off x="7966553" y="789140"/>
            <a:ext cx="3463447" cy="50904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defPPr>
              <a:defRPr lang="en-US"/>
            </a:defPPr>
            <a:lvl1pPr marL="342900" indent="-228600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Tx/>
              <a:buChar char="-"/>
              <a:defRPr sz="2400">
                <a:solidFill>
                  <a:schemeClr val="bg1"/>
                </a:solidFill>
                <a:latin typeface="Elephant Pro" panose="020B0604020202020204" pitchFamily="2" charset="0"/>
              </a:defRPr>
            </a:lvl1pPr>
          </a:lstStyle>
          <a:p>
            <a:r>
              <a:rPr lang="en-US" dirty="0" err="1"/>
              <a:t>Existen</a:t>
            </a:r>
            <a:r>
              <a:rPr lang="en-US" dirty="0"/>
              <a:t> </a:t>
            </a:r>
            <a:r>
              <a:rPr lang="en-US" dirty="0" err="1"/>
              <a:t>muchas</a:t>
            </a:r>
            <a:r>
              <a:rPr lang="en-US" dirty="0"/>
              <a:t> y </a:t>
            </a:r>
            <a:r>
              <a:rPr lang="en-US" dirty="0" err="1"/>
              <a:t>diferentes</a:t>
            </a:r>
            <a:r>
              <a:rPr lang="en-US" dirty="0"/>
              <a:t> Fuentes.</a:t>
            </a:r>
          </a:p>
          <a:p>
            <a:endParaRPr lang="en-US" dirty="0"/>
          </a:p>
          <a:p>
            <a:r>
              <a:rPr lang="en-US" dirty="0"/>
              <a:t>Las Redes </a:t>
            </a:r>
            <a:r>
              <a:rPr lang="en-US" dirty="0" err="1"/>
              <a:t>Sociales</a:t>
            </a:r>
            <a:r>
              <a:rPr lang="en-US" dirty="0"/>
              <a:t> no son </a:t>
            </a:r>
            <a:r>
              <a:rPr lang="en-US" dirty="0" err="1"/>
              <a:t>responsables</a:t>
            </a:r>
            <a:r>
              <a:rPr lang="en-US" dirty="0"/>
              <a:t> al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información</a:t>
            </a:r>
            <a:endParaRPr lang="en-US" dirty="0"/>
          </a:p>
          <a:p>
            <a:endParaRPr lang="en-US" dirty="0"/>
          </a:p>
          <a:p>
            <a:r>
              <a:rPr lang="en-US" dirty="0"/>
              <a:t>Una </a:t>
            </a:r>
            <a:r>
              <a:rPr lang="en-US" dirty="0" err="1"/>
              <a:t>noticia</a:t>
            </a:r>
            <a:r>
              <a:rPr lang="en-US" dirty="0"/>
              <a:t> extensa no llama la </a:t>
            </a:r>
            <a:r>
              <a:rPr lang="en-US" dirty="0" err="1"/>
              <a:t>atención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La </a:t>
            </a:r>
            <a:r>
              <a:rPr lang="en-US" dirty="0" err="1"/>
              <a:t>lectura</a:t>
            </a:r>
            <a:r>
              <a:rPr lang="en-US" dirty="0"/>
              <a:t> es </a:t>
            </a:r>
            <a:r>
              <a:rPr lang="en-US" dirty="0" err="1"/>
              <a:t>muy</a:t>
            </a:r>
            <a:r>
              <a:rPr lang="en-US" dirty="0"/>
              <a:t> </a:t>
            </a:r>
            <a:r>
              <a:rPr lang="en-US" dirty="0" err="1"/>
              <a:t>baja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325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841EFD0D-0D37-447B-B1EA-4F7197E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6DFF24-307B-44B0-93F0-893676F14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D6CE9D5-28BB-4329-B5E2-B06131F27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9F7D40-5D59-4F59-A331-D8F7710A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E2B1BC2F-AEBF-4990-A7F9-197AAF28B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7194724-FAC4-46D2-A29C-C35192FF1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05" y="711122"/>
            <a:ext cx="5036823" cy="5260391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B9D6E26-F592-4985-95AA-24AD1F5A2A85}"/>
              </a:ext>
            </a:extLst>
          </p:cNvPr>
          <p:cNvSpPr txBox="1"/>
          <p:nvPr/>
        </p:nvSpPr>
        <p:spPr>
          <a:xfrm>
            <a:off x="8339328" y="711122"/>
            <a:ext cx="3090672" cy="51684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defPPr>
              <a:defRPr lang="en-US"/>
            </a:defPPr>
            <a:lvl1pPr marL="342900" indent="-228600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Tx/>
              <a:buChar char="-"/>
              <a:defRPr sz="2400">
                <a:solidFill>
                  <a:schemeClr val="bg1"/>
                </a:solidFill>
                <a:latin typeface="Elephant Pro" panose="020B0604020202020204" pitchFamily="2" charset="0"/>
              </a:defRPr>
            </a:lvl1pPr>
          </a:lstStyle>
          <a:p>
            <a:r>
              <a:rPr lang="en-US" dirty="0"/>
              <a:t>Las personas </a:t>
            </a:r>
            <a:r>
              <a:rPr lang="en-US" dirty="0" err="1"/>
              <a:t>indican</a:t>
            </a:r>
            <a:r>
              <a:rPr lang="en-US" dirty="0"/>
              <a:t> que </a:t>
            </a:r>
            <a:r>
              <a:rPr lang="en-US" dirty="0" err="1"/>
              <a:t>profundizan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las </a:t>
            </a:r>
            <a:r>
              <a:rPr lang="en-US" dirty="0" err="1"/>
              <a:t>noticias</a:t>
            </a:r>
            <a:r>
              <a:rPr lang="en-US" dirty="0"/>
              <a:t> que les </a:t>
            </a:r>
            <a:r>
              <a:rPr lang="en-US" dirty="0" err="1"/>
              <a:t>llaman</a:t>
            </a:r>
            <a:r>
              <a:rPr lang="en-US" dirty="0"/>
              <a:t> la Atención. </a:t>
            </a:r>
          </a:p>
          <a:p>
            <a:endParaRPr lang="en-US" dirty="0"/>
          </a:p>
          <a:p>
            <a:r>
              <a:rPr lang="en-US" dirty="0" err="1"/>
              <a:t>Buscan</a:t>
            </a:r>
            <a:r>
              <a:rPr lang="en-US" dirty="0"/>
              <a:t> </a:t>
            </a:r>
            <a:r>
              <a:rPr lang="en-US" dirty="0" err="1"/>
              <a:t>medios</a:t>
            </a:r>
            <a:r>
              <a:rPr lang="en-US" dirty="0"/>
              <a:t> </a:t>
            </a:r>
            <a:r>
              <a:rPr lang="en-US" dirty="0" err="1"/>
              <a:t>independientes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Buscan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fuentes</a:t>
            </a:r>
            <a:r>
              <a:rPr lang="en-US" dirty="0"/>
              <a:t> para </a:t>
            </a:r>
            <a:r>
              <a:rPr lang="en-US" dirty="0" err="1"/>
              <a:t>corroborar</a:t>
            </a:r>
            <a:r>
              <a:rPr lang="en-US" dirty="0"/>
              <a:t> la </a:t>
            </a:r>
            <a:r>
              <a:rPr lang="en-US" dirty="0" err="1"/>
              <a:t>veracidad</a:t>
            </a:r>
            <a:r>
              <a:rPr lang="en-US" dirty="0"/>
              <a:t> de la </a:t>
            </a:r>
            <a:r>
              <a:rPr lang="en-US" dirty="0" err="1"/>
              <a:t>información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176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841EFD0D-0D37-447B-B1EA-4F7197E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6DFF24-307B-44B0-93F0-893676F14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D6CE9D5-28BB-4329-B5E2-B06131F27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9F7D40-5D59-4F59-A331-D8F7710A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E2B1BC2F-AEBF-4990-A7F9-197AAF28B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54B03FC-DFCB-4CA8-A4A4-6C1E56D97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989604"/>
            <a:ext cx="5978273" cy="461821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5C49ADD-397F-4B2F-A43C-9FA5D3BB3A95}"/>
              </a:ext>
            </a:extLst>
          </p:cNvPr>
          <p:cNvSpPr txBox="1"/>
          <p:nvPr/>
        </p:nvSpPr>
        <p:spPr>
          <a:xfrm>
            <a:off x="8324996" y="828347"/>
            <a:ext cx="3090672" cy="525930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defPPr>
              <a:defRPr lang="en-US"/>
            </a:defPPr>
            <a:lvl1pPr marL="342900" indent="-228600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Tx/>
              <a:buChar char="-"/>
              <a:defRPr sz="2400">
                <a:solidFill>
                  <a:schemeClr val="bg1"/>
                </a:solidFill>
                <a:latin typeface="Elephant Pro" panose="020B0604020202020204" pitchFamily="2" charset="0"/>
              </a:defRPr>
            </a:lvl1pPr>
          </a:lstStyle>
          <a:p>
            <a:r>
              <a:rPr lang="en-US" dirty="0"/>
              <a:t>Las personas </a:t>
            </a:r>
            <a:r>
              <a:rPr lang="en-US" dirty="0" err="1"/>
              <a:t>prefieren</a:t>
            </a:r>
            <a:r>
              <a:rPr lang="en-US" dirty="0"/>
              <a:t> leer o </a:t>
            </a:r>
            <a:r>
              <a:rPr lang="en-US" dirty="0" err="1"/>
              <a:t>ver</a:t>
            </a:r>
            <a:r>
              <a:rPr lang="en-US" dirty="0"/>
              <a:t> </a:t>
            </a:r>
            <a:r>
              <a:rPr lang="en-US" dirty="0" err="1"/>
              <a:t>noticias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Prefieren</a:t>
            </a:r>
            <a:r>
              <a:rPr lang="en-US" dirty="0"/>
              <a:t> que se las </a:t>
            </a:r>
            <a:r>
              <a:rPr lang="en-US" dirty="0" err="1"/>
              <a:t>cuenten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Inmediates</a:t>
            </a:r>
            <a:r>
              <a:rPr lang="en-US" dirty="0"/>
              <a:t> de la </a:t>
            </a:r>
            <a:r>
              <a:rPr lang="en-US" dirty="0" err="1"/>
              <a:t>noticia</a:t>
            </a:r>
            <a:r>
              <a:rPr lang="en-US" dirty="0"/>
              <a:t>. </a:t>
            </a:r>
            <a:r>
              <a:rPr lang="en-US" dirty="0" err="1"/>
              <a:t>Notificaciones</a:t>
            </a:r>
            <a:r>
              <a:rPr lang="en-US" dirty="0"/>
              <a:t> al </a:t>
            </a:r>
            <a:r>
              <a:rPr lang="en-US" dirty="0" err="1"/>
              <a:t>momento</a:t>
            </a:r>
            <a:r>
              <a:rPr lang="en-US" dirty="0"/>
              <a:t> que se </a:t>
            </a:r>
            <a:r>
              <a:rPr lang="en-US" dirty="0" err="1"/>
              <a:t>desarrollan</a:t>
            </a:r>
            <a:r>
              <a:rPr lang="en-US" dirty="0"/>
              <a:t> los </a:t>
            </a:r>
            <a:r>
              <a:rPr lang="en-US" dirty="0" err="1"/>
              <a:t>acontecimientos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Solo </a:t>
            </a:r>
            <a:r>
              <a:rPr lang="en-US" dirty="0" err="1"/>
              <a:t>texto</a:t>
            </a:r>
            <a:r>
              <a:rPr lang="en-US" dirty="0"/>
              <a:t>, no es </a:t>
            </a:r>
            <a:r>
              <a:rPr lang="en-US" dirty="0" err="1"/>
              <a:t>inclusivo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370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0B57079-B23E-401A-97B0-A898CEC92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12" y="890587"/>
            <a:ext cx="10239375" cy="507682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CE7F4CC-F73E-41FA-9EE5-A1065044ECAD}"/>
              </a:ext>
            </a:extLst>
          </p:cNvPr>
          <p:cNvSpPr txBox="1"/>
          <p:nvPr/>
        </p:nvSpPr>
        <p:spPr>
          <a:xfrm>
            <a:off x="4535129" y="4026309"/>
            <a:ext cx="2707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Escucha noticias en el auto</a:t>
            </a:r>
          </a:p>
          <a:p>
            <a:r>
              <a:rPr lang="es-CL" dirty="0"/>
              <a:t>Cooperativa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5B98D17-08BF-46F8-B32C-DA02A2A96BFD}"/>
              </a:ext>
            </a:extLst>
          </p:cNvPr>
          <p:cNvSpPr txBox="1"/>
          <p:nvPr/>
        </p:nvSpPr>
        <p:spPr>
          <a:xfrm>
            <a:off x="4313902" y="1224115"/>
            <a:ext cx="4045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dirty="0"/>
              <a:t>Las noticias son importantes</a:t>
            </a:r>
          </a:p>
          <a:p>
            <a:pPr algn="ctr"/>
            <a:r>
              <a:rPr lang="es-CL" dirty="0"/>
              <a:t>La actualidad la motiva a estar informada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A3925C0-6BE4-4C14-ADC0-3C71F616AC58}"/>
              </a:ext>
            </a:extLst>
          </p:cNvPr>
          <p:cNvSpPr txBox="1"/>
          <p:nvPr/>
        </p:nvSpPr>
        <p:spPr>
          <a:xfrm>
            <a:off x="1524000" y="2608005"/>
            <a:ext cx="2314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En RRSS hay </a:t>
            </a:r>
            <a:r>
              <a:rPr lang="es-CL" dirty="0" err="1"/>
              <a:t>fake</a:t>
            </a:r>
            <a:r>
              <a:rPr lang="es-CL" dirty="0"/>
              <a:t> </a:t>
            </a:r>
            <a:r>
              <a:rPr lang="es-CL" dirty="0" err="1"/>
              <a:t>news</a:t>
            </a:r>
            <a:endParaRPr lang="es-CL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170E53D-C0A5-452D-9654-38437D58A826}"/>
              </a:ext>
            </a:extLst>
          </p:cNvPr>
          <p:cNvSpPr txBox="1"/>
          <p:nvPr/>
        </p:nvSpPr>
        <p:spPr>
          <a:xfrm>
            <a:off x="8217075" y="2509822"/>
            <a:ext cx="2137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Medios tradicionales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254B72D-5B8B-484B-AA3D-DFE9406FDEFA}"/>
              </a:ext>
            </a:extLst>
          </p:cNvPr>
          <p:cNvSpPr txBox="1"/>
          <p:nvPr/>
        </p:nvSpPr>
        <p:spPr>
          <a:xfrm>
            <a:off x="1606751" y="5082733"/>
            <a:ext cx="255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Profundizar en la noticias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EC7C720-FC9D-4096-80D2-2F8B3E73F251}"/>
              </a:ext>
            </a:extLst>
          </p:cNvPr>
          <p:cNvSpPr txBox="1"/>
          <p:nvPr/>
        </p:nvSpPr>
        <p:spPr>
          <a:xfrm>
            <a:off x="7006049" y="5082733"/>
            <a:ext cx="3498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Estima que su percepción la lleva a </a:t>
            </a:r>
          </a:p>
          <a:p>
            <a:r>
              <a:rPr lang="es-CL" dirty="0"/>
              <a:t>encontrar las fuentes correctas</a:t>
            </a:r>
          </a:p>
        </p:txBody>
      </p:sp>
    </p:spTree>
    <p:extLst>
      <p:ext uri="{BB962C8B-B14F-4D97-AF65-F5344CB8AC3E}">
        <p14:creationId xmlns:p14="http://schemas.microsoft.com/office/powerpoint/2010/main" val="2395992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F3A778D-EDD8-4C72-B3DF-B91EFF597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86" y="159169"/>
            <a:ext cx="1057275" cy="10096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81CEC92-2B51-4975-9B22-F01327A1A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407" y="138058"/>
            <a:ext cx="1085850" cy="11049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EFEBDEB-1F19-4D06-8F59-E81B3704BE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8692" y="663994"/>
            <a:ext cx="981075" cy="96202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0ED5163F-B231-4637-86A7-79CA774C5A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3843" y="2643255"/>
            <a:ext cx="914400" cy="93345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2C8B9A6B-BB92-4E89-AFA8-59BA65F2D4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1336" y="1951988"/>
            <a:ext cx="914400" cy="923925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9418E02F-C8B4-406E-B2E2-B45A5A79E2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4786" y="5484912"/>
            <a:ext cx="914400" cy="942975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764AF063-53F4-4826-95E4-DE0F1397EB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70085" y="1853541"/>
            <a:ext cx="904875" cy="904875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B589F42F-B7D8-4112-88D0-A3D8F63025A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35566" y="3902825"/>
            <a:ext cx="914400" cy="933450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7F8F84B8-9D8A-41AD-A9B9-8DFC71AE507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38903" y="1956745"/>
            <a:ext cx="809625" cy="885825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16CA1CEA-0843-4993-BE45-F1D712F4743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71219" y="2939459"/>
            <a:ext cx="895350" cy="895350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CDC18ECB-E522-4CC3-A6A7-376BB8F3B66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97807" y="5922334"/>
            <a:ext cx="904875" cy="857250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0A4EE633-0768-4A46-8A01-27049921ECA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472338" y="4396735"/>
            <a:ext cx="895350" cy="866775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FEA371B0-6712-4B50-98E1-806022F4823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333929" y="5314856"/>
            <a:ext cx="895350" cy="933450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D9570D9F-3BC6-4747-9C8A-EC937FF910E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95381" y="905333"/>
            <a:ext cx="895350" cy="904875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AD33ADBF-8D10-485C-9214-6824E77E138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141764" y="2235187"/>
            <a:ext cx="847725" cy="942975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809EFA10-A464-451C-B571-93478A3286F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282397" y="114100"/>
            <a:ext cx="847725" cy="876300"/>
          </a:xfrm>
          <a:prstGeom prst="rect">
            <a:avLst/>
          </a:prstGeom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5638C2EC-724D-42E6-BFC3-3C44121C928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529441" y="5788450"/>
            <a:ext cx="866775" cy="885825"/>
          </a:xfrm>
          <a:prstGeom prst="rect">
            <a:avLst/>
          </a:prstGeom>
        </p:spPr>
      </p:pic>
      <p:pic>
        <p:nvPicPr>
          <p:cNvPr id="41" name="Imagen 40">
            <a:extLst>
              <a:ext uri="{FF2B5EF4-FFF2-40B4-BE49-F238E27FC236}">
                <a16:creationId xmlns:a16="http://schemas.microsoft.com/office/drawing/2014/main" id="{482F9DF3-66D6-493C-ADC1-3DD7C7F22549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380098" y="5159857"/>
            <a:ext cx="847725" cy="876300"/>
          </a:xfrm>
          <a:prstGeom prst="rect">
            <a:avLst/>
          </a:prstGeom>
        </p:spPr>
      </p:pic>
      <p:pic>
        <p:nvPicPr>
          <p:cNvPr id="43" name="Imagen 42">
            <a:extLst>
              <a:ext uri="{FF2B5EF4-FFF2-40B4-BE49-F238E27FC236}">
                <a16:creationId xmlns:a16="http://schemas.microsoft.com/office/drawing/2014/main" id="{24E122E6-5F8A-4106-982C-14DA55EDAA3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54588" y="718335"/>
            <a:ext cx="952500" cy="952500"/>
          </a:xfrm>
          <a:prstGeom prst="rect">
            <a:avLst/>
          </a:prstGeom>
        </p:spPr>
      </p:pic>
      <p:pic>
        <p:nvPicPr>
          <p:cNvPr id="45" name="Imagen 44">
            <a:extLst>
              <a:ext uri="{FF2B5EF4-FFF2-40B4-BE49-F238E27FC236}">
                <a16:creationId xmlns:a16="http://schemas.microsoft.com/office/drawing/2014/main" id="{86358FFA-13ED-4AE1-A469-81D21B65E4A8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88245" y="3758131"/>
            <a:ext cx="942975" cy="962025"/>
          </a:xfrm>
          <a:prstGeom prst="rect">
            <a:avLst/>
          </a:prstGeom>
        </p:spPr>
      </p:pic>
      <p:pic>
        <p:nvPicPr>
          <p:cNvPr id="47" name="Imagen 46">
            <a:extLst>
              <a:ext uri="{FF2B5EF4-FFF2-40B4-BE49-F238E27FC236}">
                <a16:creationId xmlns:a16="http://schemas.microsoft.com/office/drawing/2014/main" id="{5B3CFC4D-B63C-4DFC-9260-A3127023EC67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66310" y="3232401"/>
            <a:ext cx="962025" cy="933450"/>
          </a:xfrm>
          <a:prstGeom prst="rect">
            <a:avLst/>
          </a:prstGeom>
        </p:spPr>
      </p:pic>
      <p:pic>
        <p:nvPicPr>
          <p:cNvPr id="49" name="Imagen 48">
            <a:extLst>
              <a:ext uri="{FF2B5EF4-FFF2-40B4-BE49-F238E27FC236}">
                <a16:creationId xmlns:a16="http://schemas.microsoft.com/office/drawing/2014/main" id="{73880AE7-75A6-417E-8F1A-DC4CA4780944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591629" y="2617397"/>
            <a:ext cx="952500" cy="971550"/>
          </a:xfrm>
          <a:prstGeom prst="rect">
            <a:avLst/>
          </a:prstGeom>
        </p:spPr>
      </p:pic>
      <p:pic>
        <p:nvPicPr>
          <p:cNvPr id="51" name="Imagen 50">
            <a:extLst>
              <a:ext uri="{FF2B5EF4-FFF2-40B4-BE49-F238E27FC236}">
                <a16:creationId xmlns:a16="http://schemas.microsoft.com/office/drawing/2014/main" id="{A609EC90-3B77-4AEA-885A-12A18CCA74B3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002691" y="252567"/>
            <a:ext cx="866775" cy="876300"/>
          </a:xfrm>
          <a:prstGeom prst="rect">
            <a:avLst/>
          </a:prstGeom>
        </p:spPr>
      </p:pic>
      <p:pic>
        <p:nvPicPr>
          <p:cNvPr id="53" name="Imagen 52">
            <a:extLst>
              <a:ext uri="{FF2B5EF4-FFF2-40B4-BE49-F238E27FC236}">
                <a16:creationId xmlns:a16="http://schemas.microsoft.com/office/drawing/2014/main" id="{FB56814A-65A4-4E78-8C83-75E442D0C645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440151" y="5997086"/>
            <a:ext cx="876300" cy="866775"/>
          </a:xfrm>
          <a:prstGeom prst="rect">
            <a:avLst/>
          </a:prstGeom>
        </p:spPr>
      </p:pic>
      <p:pic>
        <p:nvPicPr>
          <p:cNvPr id="55" name="Imagen 54">
            <a:extLst>
              <a:ext uri="{FF2B5EF4-FFF2-40B4-BE49-F238E27FC236}">
                <a16:creationId xmlns:a16="http://schemas.microsoft.com/office/drawing/2014/main" id="{8D937E89-1A02-4F6B-9CEE-7BB7424E9ECC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91559" y="2630134"/>
            <a:ext cx="857250" cy="866775"/>
          </a:xfrm>
          <a:prstGeom prst="rect">
            <a:avLst/>
          </a:prstGeom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9D4A6480-AF01-4DA4-9E5A-FB8ABC7ECD2A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769825" y="114978"/>
            <a:ext cx="847725" cy="847725"/>
          </a:xfrm>
          <a:prstGeom prst="rect">
            <a:avLst/>
          </a:prstGeom>
        </p:spPr>
      </p:pic>
      <p:pic>
        <p:nvPicPr>
          <p:cNvPr id="59" name="Imagen 58">
            <a:extLst>
              <a:ext uri="{FF2B5EF4-FFF2-40B4-BE49-F238E27FC236}">
                <a16:creationId xmlns:a16="http://schemas.microsoft.com/office/drawing/2014/main" id="{D44E106F-8C98-4130-BE0B-8326E6F9B60C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191102" y="4664044"/>
            <a:ext cx="838200" cy="857250"/>
          </a:xfrm>
          <a:prstGeom prst="rect">
            <a:avLst/>
          </a:prstGeom>
        </p:spPr>
      </p:pic>
      <p:pic>
        <p:nvPicPr>
          <p:cNvPr id="61" name="Imagen 60">
            <a:extLst>
              <a:ext uri="{FF2B5EF4-FFF2-40B4-BE49-F238E27FC236}">
                <a16:creationId xmlns:a16="http://schemas.microsoft.com/office/drawing/2014/main" id="{3285C25C-440E-44E3-930D-1BAC8E3B97BB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885556" y="4939516"/>
            <a:ext cx="680526" cy="695819"/>
          </a:xfrm>
          <a:prstGeom prst="rect">
            <a:avLst/>
          </a:prstGeom>
        </p:spPr>
      </p:pic>
      <p:pic>
        <p:nvPicPr>
          <p:cNvPr id="63" name="Imagen 62">
            <a:extLst>
              <a:ext uri="{FF2B5EF4-FFF2-40B4-BE49-F238E27FC236}">
                <a16:creationId xmlns:a16="http://schemas.microsoft.com/office/drawing/2014/main" id="{865FFD14-004B-455E-8752-1E0C82F3A28A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0427701" y="5068510"/>
            <a:ext cx="857250" cy="857250"/>
          </a:xfrm>
          <a:prstGeom prst="rect">
            <a:avLst/>
          </a:prstGeom>
        </p:spPr>
      </p:pic>
      <p:pic>
        <p:nvPicPr>
          <p:cNvPr id="65" name="Imagen 64">
            <a:extLst>
              <a:ext uri="{FF2B5EF4-FFF2-40B4-BE49-F238E27FC236}">
                <a16:creationId xmlns:a16="http://schemas.microsoft.com/office/drawing/2014/main" id="{E97A606D-A598-45FA-A468-D7741AFFBD58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1795431" y="1220625"/>
            <a:ext cx="990600" cy="628650"/>
          </a:xfrm>
          <a:prstGeom prst="rect">
            <a:avLst/>
          </a:prstGeom>
        </p:spPr>
      </p:pic>
      <p:pic>
        <p:nvPicPr>
          <p:cNvPr id="67" name="Imagen 66">
            <a:extLst>
              <a:ext uri="{FF2B5EF4-FFF2-40B4-BE49-F238E27FC236}">
                <a16:creationId xmlns:a16="http://schemas.microsoft.com/office/drawing/2014/main" id="{D3DA2AAB-B4FE-4C5F-A235-CA23982CA898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693172" y="667940"/>
            <a:ext cx="828675" cy="866775"/>
          </a:xfrm>
          <a:prstGeom prst="rect">
            <a:avLst/>
          </a:prstGeom>
        </p:spPr>
      </p:pic>
      <p:pic>
        <p:nvPicPr>
          <p:cNvPr id="69" name="Imagen 68">
            <a:extLst>
              <a:ext uri="{FF2B5EF4-FFF2-40B4-BE49-F238E27FC236}">
                <a16:creationId xmlns:a16="http://schemas.microsoft.com/office/drawing/2014/main" id="{2787E6B4-2934-4296-98BC-02573206D43B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523912" y="5998000"/>
            <a:ext cx="904875" cy="904875"/>
          </a:xfrm>
          <a:prstGeom prst="rect">
            <a:avLst/>
          </a:prstGeom>
        </p:spPr>
      </p:pic>
      <p:pic>
        <p:nvPicPr>
          <p:cNvPr id="71" name="Imagen 70">
            <a:extLst>
              <a:ext uri="{FF2B5EF4-FFF2-40B4-BE49-F238E27FC236}">
                <a16:creationId xmlns:a16="http://schemas.microsoft.com/office/drawing/2014/main" id="{2870790A-3710-4699-A503-50434A868F3B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885224" y="3139279"/>
            <a:ext cx="762000" cy="790575"/>
          </a:xfrm>
          <a:prstGeom prst="rect">
            <a:avLst/>
          </a:prstGeom>
        </p:spPr>
      </p:pic>
      <p:pic>
        <p:nvPicPr>
          <p:cNvPr id="73" name="Imagen 72">
            <a:extLst>
              <a:ext uri="{FF2B5EF4-FFF2-40B4-BE49-F238E27FC236}">
                <a16:creationId xmlns:a16="http://schemas.microsoft.com/office/drawing/2014/main" id="{E915DB45-8EEA-4C2A-B45B-722FC914D714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3902374" y="4720541"/>
            <a:ext cx="790575" cy="781050"/>
          </a:xfrm>
          <a:prstGeom prst="rect">
            <a:avLst/>
          </a:prstGeom>
        </p:spPr>
      </p:pic>
      <p:pic>
        <p:nvPicPr>
          <p:cNvPr id="75" name="Imagen 74">
            <a:extLst>
              <a:ext uri="{FF2B5EF4-FFF2-40B4-BE49-F238E27FC236}">
                <a16:creationId xmlns:a16="http://schemas.microsoft.com/office/drawing/2014/main" id="{DF47BDE0-0746-4EA1-8AA4-E01E5E5C1A2C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2134327" y="3531891"/>
            <a:ext cx="809625" cy="721622"/>
          </a:xfrm>
          <a:prstGeom prst="rect">
            <a:avLst/>
          </a:prstGeom>
        </p:spPr>
      </p:pic>
      <p:pic>
        <p:nvPicPr>
          <p:cNvPr id="77" name="Imagen 76">
            <a:extLst>
              <a:ext uri="{FF2B5EF4-FFF2-40B4-BE49-F238E27FC236}">
                <a16:creationId xmlns:a16="http://schemas.microsoft.com/office/drawing/2014/main" id="{B5F14D66-4B68-4010-852F-43515702904E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1041207" y="2155475"/>
            <a:ext cx="809625" cy="838200"/>
          </a:xfrm>
          <a:prstGeom prst="rect">
            <a:avLst/>
          </a:prstGeom>
        </p:spPr>
      </p:pic>
      <p:pic>
        <p:nvPicPr>
          <p:cNvPr id="79" name="Imagen 78">
            <a:extLst>
              <a:ext uri="{FF2B5EF4-FFF2-40B4-BE49-F238E27FC236}">
                <a16:creationId xmlns:a16="http://schemas.microsoft.com/office/drawing/2014/main" id="{BB8136BA-E9AE-4DEB-A8F0-579F3004365D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3682691" y="6161329"/>
            <a:ext cx="809625" cy="790575"/>
          </a:xfrm>
          <a:prstGeom prst="rect">
            <a:avLst/>
          </a:prstGeom>
        </p:spPr>
      </p:pic>
      <p:pic>
        <p:nvPicPr>
          <p:cNvPr id="81" name="Imagen 80">
            <a:extLst>
              <a:ext uri="{FF2B5EF4-FFF2-40B4-BE49-F238E27FC236}">
                <a16:creationId xmlns:a16="http://schemas.microsoft.com/office/drawing/2014/main" id="{039263B0-CC47-48F0-8530-A6665D168474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1424243" y="3047895"/>
            <a:ext cx="851940" cy="859977"/>
          </a:xfrm>
          <a:prstGeom prst="rect">
            <a:avLst/>
          </a:prstGeom>
        </p:spPr>
      </p:pic>
      <p:pic>
        <p:nvPicPr>
          <p:cNvPr id="83" name="Imagen 82">
            <a:extLst>
              <a:ext uri="{FF2B5EF4-FFF2-40B4-BE49-F238E27FC236}">
                <a16:creationId xmlns:a16="http://schemas.microsoft.com/office/drawing/2014/main" id="{7105C60D-6A61-4A03-8250-82A7C07466B6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5730039" y="4717220"/>
            <a:ext cx="932452" cy="957207"/>
          </a:xfrm>
          <a:prstGeom prst="rect">
            <a:avLst/>
          </a:prstGeom>
        </p:spPr>
      </p:pic>
      <p:pic>
        <p:nvPicPr>
          <p:cNvPr id="85" name="Imagen 84">
            <a:extLst>
              <a:ext uri="{FF2B5EF4-FFF2-40B4-BE49-F238E27FC236}">
                <a16:creationId xmlns:a16="http://schemas.microsoft.com/office/drawing/2014/main" id="{6E5606E4-9850-423B-8372-4B692993EE2D}"/>
              </a:ext>
            </a:extLst>
          </p:cNvPr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9593898" y="5097518"/>
            <a:ext cx="767984" cy="798703"/>
          </a:xfrm>
          <a:prstGeom prst="rect">
            <a:avLst/>
          </a:prstGeom>
        </p:spPr>
      </p:pic>
      <p:pic>
        <p:nvPicPr>
          <p:cNvPr id="87" name="Imagen 86">
            <a:extLst>
              <a:ext uri="{FF2B5EF4-FFF2-40B4-BE49-F238E27FC236}">
                <a16:creationId xmlns:a16="http://schemas.microsoft.com/office/drawing/2014/main" id="{EDAE03F1-9A49-49A4-A684-0B8111DF9E45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845837" y="645965"/>
            <a:ext cx="939994" cy="962025"/>
          </a:xfrm>
          <a:prstGeom prst="rect">
            <a:avLst/>
          </a:prstGeom>
        </p:spPr>
      </p:pic>
      <p:pic>
        <p:nvPicPr>
          <p:cNvPr id="89" name="Imagen 88">
            <a:extLst>
              <a:ext uri="{FF2B5EF4-FFF2-40B4-BE49-F238E27FC236}">
                <a16:creationId xmlns:a16="http://schemas.microsoft.com/office/drawing/2014/main" id="{486AF1C0-1A5A-4C1E-B95D-BF8593EAA1E0}"/>
              </a:ext>
            </a:extLst>
          </p:cNvPr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4477620" y="652296"/>
            <a:ext cx="990357" cy="1009650"/>
          </a:xfrm>
          <a:prstGeom prst="rect">
            <a:avLst/>
          </a:prstGeom>
        </p:spPr>
      </p:pic>
      <p:pic>
        <p:nvPicPr>
          <p:cNvPr id="91" name="Imagen 90">
            <a:extLst>
              <a:ext uri="{FF2B5EF4-FFF2-40B4-BE49-F238E27FC236}">
                <a16:creationId xmlns:a16="http://schemas.microsoft.com/office/drawing/2014/main" id="{568747FB-8893-4A34-86B4-BCAB7843B875}"/>
              </a:ext>
            </a:extLst>
          </p:cNvPr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63824" y="3007868"/>
            <a:ext cx="879779" cy="894442"/>
          </a:xfrm>
          <a:prstGeom prst="rect">
            <a:avLst/>
          </a:prstGeom>
        </p:spPr>
      </p:pic>
      <p:pic>
        <p:nvPicPr>
          <p:cNvPr id="93" name="Imagen 92">
            <a:extLst>
              <a:ext uri="{FF2B5EF4-FFF2-40B4-BE49-F238E27FC236}">
                <a16:creationId xmlns:a16="http://schemas.microsoft.com/office/drawing/2014/main" id="{B0E2FF98-53B8-4523-A40D-727EB4660EA3}"/>
              </a:ext>
            </a:extLst>
          </p:cNvPr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5439966" y="2434479"/>
            <a:ext cx="1012256" cy="1004026"/>
          </a:xfrm>
          <a:prstGeom prst="rect">
            <a:avLst/>
          </a:prstGeom>
        </p:spPr>
      </p:pic>
      <p:pic>
        <p:nvPicPr>
          <p:cNvPr id="95" name="Imagen 94">
            <a:extLst>
              <a:ext uri="{FF2B5EF4-FFF2-40B4-BE49-F238E27FC236}">
                <a16:creationId xmlns:a16="http://schemas.microsoft.com/office/drawing/2014/main" id="{374D1919-B87F-480E-A651-389D63ADFC70}"/>
              </a:ext>
            </a:extLst>
          </p:cNvPr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9458339" y="1999530"/>
            <a:ext cx="952500" cy="991860"/>
          </a:xfrm>
          <a:prstGeom prst="rect">
            <a:avLst/>
          </a:prstGeom>
        </p:spPr>
      </p:pic>
      <p:pic>
        <p:nvPicPr>
          <p:cNvPr id="97" name="Imagen 96">
            <a:extLst>
              <a:ext uri="{FF2B5EF4-FFF2-40B4-BE49-F238E27FC236}">
                <a16:creationId xmlns:a16="http://schemas.microsoft.com/office/drawing/2014/main" id="{7815680B-D25C-4D71-B0F6-324EBCE967BB}"/>
              </a:ext>
            </a:extLst>
          </p:cNvPr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113805" y="6117438"/>
            <a:ext cx="740268" cy="740268"/>
          </a:xfrm>
          <a:prstGeom prst="rect">
            <a:avLst/>
          </a:prstGeom>
        </p:spPr>
      </p:pic>
      <p:pic>
        <p:nvPicPr>
          <p:cNvPr id="99" name="Imagen 98">
            <a:extLst>
              <a:ext uri="{FF2B5EF4-FFF2-40B4-BE49-F238E27FC236}">
                <a16:creationId xmlns:a16="http://schemas.microsoft.com/office/drawing/2014/main" id="{1D725C0D-677E-42C4-8BB4-F5F861BE5157}"/>
              </a:ext>
            </a:extLst>
          </p:cNvPr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1591710" y="5336968"/>
            <a:ext cx="729071" cy="762464"/>
          </a:xfrm>
          <a:prstGeom prst="rect">
            <a:avLst/>
          </a:prstGeom>
        </p:spPr>
      </p:pic>
      <p:pic>
        <p:nvPicPr>
          <p:cNvPr id="101" name="Imagen 100">
            <a:extLst>
              <a:ext uri="{FF2B5EF4-FFF2-40B4-BE49-F238E27FC236}">
                <a16:creationId xmlns:a16="http://schemas.microsoft.com/office/drawing/2014/main" id="{4ED7BA9B-A066-45DD-90C5-E5DF73C04ED0}"/>
              </a:ext>
            </a:extLst>
          </p:cNvPr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>
            <a:off x="4345287" y="2098292"/>
            <a:ext cx="838200" cy="838200"/>
          </a:xfrm>
          <a:prstGeom prst="rect">
            <a:avLst/>
          </a:prstGeom>
        </p:spPr>
      </p:pic>
      <p:pic>
        <p:nvPicPr>
          <p:cNvPr id="103" name="Imagen 102">
            <a:extLst>
              <a:ext uri="{FF2B5EF4-FFF2-40B4-BE49-F238E27FC236}">
                <a16:creationId xmlns:a16="http://schemas.microsoft.com/office/drawing/2014/main" id="{3C6ADB0A-8F95-4105-B853-F49811E88972}"/>
              </a:ext>
            </a:extLst>
          </p:cNvPr>
          <p:cNvPicPr>
            <a:picLocks noChangeAspect="1"/>
          </p:cNvPicPr>
          <p:nvPr/>
        </p:nvPicPr>
        <p:blipFill>
          <a:blip r:embed="rId50"/>
          <a:stretch>
            <a:fillRect/>
          </a:stretch>
        </p:blipFill>
        <p:spPr>
          <a:xfrm>
            <a:off x="8860610" y="2845824"/>
            <a:ext cx="1028701" cy="906781"/>
          </a:xfrm>
          <a:prstGeom prst="rect">
            <a:avLst/>
          </a:prstGeom>
        </p:spPr>
      </p:pic>
      <p:pic>
        <p:nvPicPr>
          <p:cNvPr id="105" name="Imagen 104">
            <a:extLst>
              <a:ext uri="{FF2B5EF4-FFF2-40B4-BE49-F238E27FC236}">
                <a16:creationId xmlns:a16="http://schemas.microsoft.com/office/drawing/2014/main" id="{7474C0AE-EF23-4DFC-A341-3A2A68707A79}"/>
              </a:ext>
            </a:extLst>
          </p:cNvPr>
          <p:cNvPicPr>
            <a:picLocks noChangeAspect="1"/>
          </p:cNvPicPr>
          <p:nvPr/>
        </p:nvPicPr>
        <p:blipFill>
          <a:blip r:embed="rId51"/>
          <a:stretch>
            <a:fillRect/>
          </a:stretch>
        </p:blipFill>
        <p:spPr>
          <a:xfrm>
            <a:off x="1690857" y="2081743"/>
            <a:ext cx="1104900" cy="1000125"/>
          </a:xfrm>
          <a:prstGeom prst="rect">
            <a:avLst/>
          </a:prstGeom>
        </p:spPr>
      </p:pic>
      <p:pic>
        <p:nvPicPr>
          <p:cNvPr id="107" name="Imagen 106">
            <a:extLst>
              <a:ext uri="{FF2B5EF4-FFF2-40B4-BE49-F238E27FC236}">
                <a16:creationId xmlns:a16="http://schemas.microsoft.com/office/drawing/2014/main" id="{0804DC49-C8A2-453D-AAB5-4E3A7B3C5BCD}"/>
              </a:ext>
            </a:extLst>
          </p:cNvPr>
          <p:cNvPicPr>
            <a:picLocks noChangeAspect="1"/>
          </p:cNvPicPr>
          <p:nvPr/>
        </p:nvPicPr>
        <p:blipFill>
          <a:blip r:embed="rId52"/>
          <a:stretch>
            <a:fillRect/>
          </a:stretch>
        </p:blipFill>
        <p:spPr>
          <a:xfrm>
            <a:off x="721632" y="3902310"/>
            <a:ext cx="1019175" cy="904875"/>
          </a:xfrm>
          <a:prstGeom prst="rect">
            <a:avLst/>
          </a:prstGeom>
        </p:spPr>
      </p:pic>
      <p:pic>
        <p:nvPicPr>
          <p:cNvPr id="109" name="Imagen 108">
            <a:extLst>
              <a:ext uri="{FF2B5EF4-FFF2-40B4-BE49-F238E27FC236}">
                <a16:creationId xmlns:a16="http://schemas.microsoft.com/office/drawing/2014/main" id="{568E7BC5-292E-4A6F-AA24-A68547514B95}"/>
              </a:ext>
            </a:extLst>
          </p:cNvPr>
          <p:cNvPicPr>
            <a:picLocks noChangeAspect="1"/>
          </p:cNvPicPr>
          <p:nvPr/>
        </p:nvPicPr>
        <p:blipFill>
          <a:blip r:embed="rId53"/>
          <a:stretch>
            <a:fillRect/>
          </a:stretch>
        </p:blipFill>
        <p:spPr>
          <a:xfrm>
            <a:off x="4515230" y="5143822"/>
            <a:ext cx="1009650" cy="1038225"/>
          </a:xfrm>
          <a:prstGeom prst="rect">
            <a:avLst/>
          </a:prstGeom>
        </p:spPr>
      </p:pic>
      <p:pic>
        <p:nvPicPr>
          <p:cNvPr id="111" name="Imagen 110">
            <a:extLst>
              <a:ext uri="{FF2B5EF4-FFF2-40B4-BE49-F238E27FC236}">
                <a16:creationId xmlns:a16="http://schemas.microsoft.com/office/drawing/2014/main" id="{F6BA860C-21B5-4B2C-A1A7-780028421CBB}"/>
              </a:ext>
            </a:extLst>
          </p:cNvPr>
          <p:cNvPicPr>
            <a:picLocks noChangeAspect="1"/>
          </p:cNvPicPr>
          <p:nvPr/>
        </p:nvPicPr>
        <p:blipFill>
          <a:blip r:embed="rId54"/>
          <a:stretch>
            <a:fillRect/>
          </a:stretch>
        </p:blipFill>
        <p:spPr>
          <a:xfrm>
            <a:off x="695381" y="1147820"/>
            <a:ext cx="971550" cy="876300"/>
          </a:xfrm>
          <a:prstGeom prst="rect">
            <a:avLst/>
          </a:prstGeom>
        </p:spPr>
      </p:pic>
      <p:pic>
        <p:nvPicPr>
          <p:cNvPr id="113" name="Imagen 112">
            <a:extLst>
              <a:ext uri="{FF2B5EF4-FFF2-40B4-BE49-F238E27FC236}">
                <a16:creationId xmlns:a16="http://schemas.microsoft.com/office/drawing/2014/main" id="{FE57A222-D51F-43D2-9BCF-E54B81BEBA38}"/>
              </a:ext>
            </a:extLst>
          </p:cNvPr>
          <p:cNvPicPr>
            <a:picLocks noChangeAspect="1"/>
          </p:cNvPicPr>
          <p:nvPr/>
        </p:nvPicPr>
        <p:blipFill>
          <a:blip r:embed="rId55"/>
          <a:stretch>
            <a:fillRect/>
          </a:stretch>
        </p:blipFill>
        <p:spPr>
          <a:xfrm>
            <a:off x="10430055" y="3447399"/>
            <a:ext cx="933450" cy="1009650"/>
          </a:xfrm>
          <a:prstGeom prst="rect">
            <a:avLst/>
          </a:prstGeom>
        </p:spPr>
      </p:pic>
      <p:pic>
        <p:nvPicPr>
          <p:cNvPr id="115" name="Imagen 114">
            <a:extLst>
              <a:ext uri="{FF2B5EF4-FFF2-40B4-BE49-F238E27FC236}">
                <a16:creationId xmlns:a16="http://schemas.microsoft.com/office/drawing/2014/main" id="{A304DB41-B179-44EA-809C-D54E948C7F56}"/>
              </a:ext>
            </a:extLst>
          </p:cNvPr>
          <p:cNvPicPr>
            <a:picLocks noChangeAspect="1"/>
          </p:cNvPicPr>
          <p:nvPr/>
        </p:nvPicPr>
        <p:blipFill>
          <a:blip r:embed="rId56"/>
          <a:stretch>
            <a:fillRect/>
          </a:stretch>
        </p:blipFill>
        <p:spPr>
          <a:xfrm>
            <a:off x="10494218" y="2066983"/>
            <a:ext cx="990600" cy="990600"/>
          </a:xfrm>
          <a:prstGeom prst="rect">
            <a:avLst/>
          </a:prstGeom>
        </p:spPr>
      </p:pic>
      <p:pic>
        <p:nvPicPr>
          <p:cNvPr id="117" name="Imagen 116">
            <a:extLst>
              <a:ext uri="{FF2B5EF4-FFF2-40B4-BE49-F238E27FC236}">
                <a16:creationId xmlns:a16="http://schemas.microsoft.com/office/drawing/2014/main" id="{11C21DE1-C360-431D-A29C-16786C5DFFEC}"/>
              </a:ext>
            </a:extLst>
          </p:cNvPr>
          <p:cNvPicPr>
            <a:picLocks noChangeAspect="1"/>
          </p:cNvPicPr>
          <p:nvPr/>
        </p:nvPicPr>
        <p:blipFill>
          <a:blip r:embed="rId57"/>
          <a:stretch>
            <a:fillRect/>
          </a:stretch>
        </p:blipFill>
        <p:spPr>
          <a:xfrm>
            <a:off x="9757537" y="2432952"/>
            <a:ext cx="1076325" cy="1085850"/>
          </a:xfrm>
          <a:prstGeom prst="rect">
            <a:avLst/>
          </a:prstGeom>
        </p:spPr>
      </p:pic>
      <p:pic>
        <p:nvPicPr>
          <p:cNvPr id="119" name="Imagen 118">
            <a:extLst>
              <a:ext uri="{FF2B5EF4-FFF2-40B4-BE49-F238E27FC236}">
                <a16:creationId xmlns:a16="http://schemas.microsoft.com/office/drawing/2014/main" id="{FBB57A7D-7A01-4E47-8514-2B18E3B7382F}"/>
              </a:ext>
            </a:extLst>
          </p:cNvPr>
          <p:cNvPicPr>
            <a:picLocks noChangeAspect="1"/>
          </p:cNvPicPr>
          <p:nvPr/>
        </p:nvPicPr>
        <p:blipFill>
          <a:blip r:embed="rId58"/>
          <a:stretch>
            <a:fillRect/>
          </a:stretch>
        </p:blipFill>
        <p:spPr>
          <a:xfrm>
            <a:off x="8301071" y="5344067"/>
            <a:ext cx="1047750" cy="1076325"/>
          </a:xfrm>
          <a:prstGeom prst="rect">
            <a:avLst/>
          </a:prstGeom>
        </p:spPr>
      </p:pic>
      <p:pic>
        <p:nvPicPr>
          <p:cNvPr id="121" name="Imagen 120">
            <a:extLst>
              <a:ext uri="{FF2B5EF4-FFF2-40B4-BE49-F238E27FC236}">
                <a16:creationId xmlns:a16="http://schemas.microsoft.com/office/drawing/2014/main" id="{D2299706-2BDD-4DE6-9055-B4877CDDE18B}"/>
              </a:ext>
            </a:extLst>
          </p:cNvPr>
          <p:cNvPicPr>
            <a:picLocks noChangeAspect="1"/>
          </p:cNvPicPr>
          <p:nvPr/>
        </p:nvPicPr>
        <p:blipFill>
          <a:blip r:embed="rId59"/>
          <a:stretch>
            <a:fillRect/>
          </a:stretch>
        </p:blipFill>
        <p:spPr>
          <a:xfrm>
            <a:off x="8507663" y="159169"/>
            <a:ext cx="990600" cy="933450"/>
          </a:xfrm>
          <a:prstGeom prst="rect">
            <a:avLst/>
          </a:prstGeom>
        </p:spPr>
      </p:pic>
      <p:pic>
        <p:nvPicPr>
          <p:cNvPr id="123" name="Imagen 122">
            <a:extLst>
              <a:ext uri="{FF2B5EF4-FFF2-40B4-BE49-F238E27FC236}">
                <a16:creationId xmlns:a16="http://schemas.microsoft.com/office/drawing/2014/main" id="{69EE62B9-B350-4FF7-900C-0B5C2AE64084}"/>
              </a:ext>
            </a:extLst>
          </p:cNvPr>
          <p:cNvPicPr>
            <a:picLocks noChangeAspect="1"/>
          </p:cNvPicPr>
          <p:nvPr/>
        </p:nvPicPr>
        <p:blipFill>
          <a:blip r:embed="rId60"/>
          <a:stretch>
            <a:fillRect/>
          </a:stretch>
        </p:blipFill>
        <p:spPr>
          <a:xfrm>
            <a:off x="9637197" y="5748491"/>
            <a:ext cx="1028700" cy="952500"/>
          </a:xfrm>
          <a:prstGeom prst="rect">
            <a:avLst/>
          </a:prstGeom>
        </p:spPr>
      </p:pic>
      <p:pic>
        <p:nvPicPr>
          <p:cNvPr id="125" name="Imagen 124">
            <a:extLst>
              <a:ext uri="{FF2B5EF4-FFF2-40B4-BE49-F238E27FC236}">
                <a16:creationId xmlns:a16="http://schemas.microsoft.com/office/drawing/2014/main" id="{C1355838-7C6C-4A79-959A-69B85DF045E1}"/>
              </a:ext>
            </a:extLst>
          </p:cNvPr>
          <p:cNvPicPr>
            <a:picLocks noChangeAspect="1"/>
          </p:cNvPicPr>
          <p:nvPr/>
        </p:nvPicPr>
        <p:blipFill>
          <a:blip r:embed="rId61"/>
          <a:stretch>
            <a:fillRect/>
          </a:stretch>
        </p:blipFill>
        <p:spPr>
          <a:xfrm>
            <a:off x="7120887" y="5465893"/>
            <a:ext cx="1101438" cy="1009651"/>
          </a:xfrm>
          <a:prstGeom prst="rect">
            <a:avLst/>
          </a:prstGeom>
        </p:spPr>
      </p:pic>
      <p:pic>
        <p:nvPicPr>
          <p:cNvPr id="127" name="Imagen 126">
            <a:extLst>
              <a:ext uri="{FF2B5EF4-FFF2-40B4-BE49-F238E27FC236}">
                <a16:creationId xmlns:a16="http://schemas.microsoft.com/office/drawing/2014/main" id="{9C802F06-52C9-4646-B66B-12ACAC3F4129}"/>
              </a:ext>
            </a:extLst>
          </p:cNvPr>
          <p:cNvPicPr>
            <a:picLocks noChangeAspect="1"/>
          </p:cNvPicPr>
          <p:nvPr/>
        </p:nvPicPr>
        <p:blipFill>
          <a:blip r:embed="rId62"/>
          <a:stretch>
            <a:fillRect/>
          </a:stretch>
        </p:blipFill>
        <p:spPr>
          <a:xfrm>
            <a:off x="6611299" y="5788603"/>
            <a:ext cx="1019175" cy="1009650"/>
          </a:xfrm>
          <a:prstGeom prst="rect">
            <a:avLst/>
          </a:prstGeom>
        </p:spPr>
      </p:pic>
      <p:pic>
        <p:nvPicPr>
          <p:cNvPr id="129" name="Imagen 128">
            <a:extLst>
              <a:ext uri="{FF2B5EF4-FFF2-40B4-BE49-F238E27FC236}">
                <a16:creationId xmlns:a16="http://schemas.microsoft.com/office/drawing/2014/main" id="{C25691B3-DFB1-4CD3-95E5-076D65B0BCC3}"/>
              </a:ext>
            </a:extLst>
          </p:cNvPr>
          <p:cNvPicPr>
            <a:picLocks noChangeAspect="1"/>
          </p:cNvPicPr>
          <p:nvPr/>
        </p:nvPicPr>
        <p:blipFill>
          <a:blip r:embed="rId63"/>
          <a:stretch>
            <a:fillRect/>
          </a:stretch>
        </p:blipFill>
        <p:spPr>
          <a:xfrm>
            <a:off x="1014109" y="119752"/>
            <a:ext cx="923925" cy="990600"/>
          </a:xfrm>
          <a:prstGeom prst="rect">
            <a:avLst/>
          </a:prstGeom>
        </p:spPr>
      </p:pic>
      <p:pic>
        <p:nvPicPr>
          <p:cNvPr id="131" name="Imagen 130">
            <a:extLst>
              <a:ext uri="{FF2B5EF4-FFF2-40B4-BE49-F238E27FC236}">
                <a16:creationId xmlns:a16="http://schemas.microsoft.com/office/drawing/2014/main" id="{06747777-F869-44A9-A8E5-08D77A8A1E5E}"/>
              </a:ext>
            </a:extLst>
          </p:cNvPr>
          <p:cNvPicPr>
            <a:picLocks noChangeAspect="1"/>
          </p:cNvPicPr>
          <p:nvPr/>
        </p:nvPicPr>
        <p:blipFill>
          <a:blip r:embed="rId64"/>
          <a:stretch>
            <a:fillRect/>
          </a:stretch>
        </p:blipFill>
        <p:spPr>
          <a:xfrm>
            <a:off x="4224886" y="53442"/>
            <a:ext cx="1285875" cy="914400"/>
          </a:xfrm>
          <a:prstGeom prst="rect">
            <a:avLst/>
          </a:prstGeom>
        </p:spPr>
      </p:pic>
      <p:pic>
        <p:nvPicPr>
          <p:cNvPr id="133" name="Imagen 132">
            <a:extLst>
              <a:ext uri="{FF2B5EF4-FFF2-40B4-BE49-F238E27FC236}">
                <a16:creationId xmlns:a16="http://schemas.microsoft.com/office/drawing/2014/main" id="{4AF32BCA-0AF9-4474-92E7-F8390A225BC1}"/>
              </a:ext>
            </a:extLst>
          </p:cNvPr>
          <p:cNvPicPr>
            <a:picLocks noChangeAspect="1"/>
          </p:cNvPicPr>
          <p:nvPr/>
        </p:nvPicPr>
        <p:blipFill>
          <a:blip r:embed="rId65"/>
          <a:stretch>
            <a:fillRect/>
          </a:stretch>
        </p:blipFill>
        <p:spPr>
          <a:xfrm>
            <a:off x="1313580" y="3977206"/>
            <a:ext cx="1000125" cy="742950"/>
          </a:xfrm>
          <a:prstGeom prst="rect">
            <a:avLst/>
          </a:prstGeom>
        </p:spPr>
      </p:pic>
      <p:pic>
        <p:nvPicPr>
          <p:cNvPr id="135" name="Imagen 134">
            <a:extLst>
              <a:ext uri="{FF2B5EF4-FFF2-40B4-BE49-F238E27FC236}">
                <a16:creationId xmlns:a16="http://schemas.microsoft.com/office/drawing/2014/main" id="{09820333-1855-4DA0-AA35-9E03AA486626}"/>
              </a:ext>
            </a:extLst>
          </p:cNvPr>
          <p:cNvPicPr>
            <a:picLocks noChangeAspect="1"/>
          </p:cNvPicPr>
          <p:nvPr/>
        </p:nvPicPr>
        <p:blipFill>
          <a:blip r:embed="rId66"/>
          <a:stretch>
            <a:fillRect/>
          </a:stretch>
        </p:blipFill>
        <p:spPr>
          <a:xfrm>
            <a:off x="124353" y="5343231"/>
            <a:ext cx="847725" cy="723900"/>
          </a:xfrm>
          <a:prstGeom prst="rect">
            <a:avLst/>
          </a:prstGeom>
        </p:spPr>
      </p:pic>
      <p:pic>
        <p:nvPicPr>
          <p:cNvPr id="137" name="Imagen 136">
            <a:extLst>
              <a:ext uri="{FF2B5EF4-FFF2-40B4-BE49-F238E27FC236}">
                <a16:creationId xmlns:a16="http://schemas.microsoft.com/office/drawing/2014/main" id="{DC2BEB95-ADDD-47CD-A280-CEA8B4DBC5F1}"/>
              </a:ext>
            </a:extLst>
          </p:cNvPr>
          <p:cNvPicPr>
            <a:picLocks noChangeAspect="1"/>
          </p:cNvPicPr>
          <p:nvPr/>
        </p:nvPicPr>
        <p:blipFill>
          <a:blip r:embed="rId67"/>
          <a:stretch>
            <a:fillRect/>
          </a:stretch>
        </p:blipFill>
        <p:spPr>
          <a:xfrm>
            <a:off x="809496" y="6215854"/>
            <a:ext cx="729071" cy="681523"/>
          </a:xfrm>
          <a:prstGeom prst="rect">
            <a:avLst/>
          </a:prstGeom>
        </p:spPr>
      </p:pic>
      <p:pic>
        <p:nvPicPr>
          <p:cNvPr id="139" name="Imagen 138">
            <a:extLst>
              <a:ext uri="{FF2B5EF4-FFF2-40B4-BE49-F238E27FC236}">
                <a16:creationId xmlns:a16="http://schemas.microsoft.com/office/drawing/2014/main" id="{BBCC071C-5643-4C95-8652-ACAAF9024BD0}"/>
              </a:ext>
            </a:extLst>
          </p:cNvPr>
          <p:cNvPicPr>
            <a:picLocks noChangeAspect="1"/>
          </p:cNvPicPr>
          <p:nvPr/>
        </p:nvPicPr>
        <p:blipFill>
          <a:blip r:embed="rId68"/>
          <a:stretch>
            <a:fillRect/>
          </a:stretch>
        </p:blipFill>
        <p:spPr>
          <a:xfrm>
            <a:off x="8219563" y="3249659"/>
            <a:ext cx="914400" cy="723900"/>
          </a:xfrm>
          <a:prstGeom prst="rect">
            <a:avLst/>
          </a:prstGeom>
        </p:spPr>
      </p:pic>
      <p:pic>
        <p:nvPicPr>
          <p:cNvPr id="141" name="Imagen 140">
            <a:extLst>
              <a:ext uri="{FF2B5EF4-FFF2-40B4-BE49-F238E27FC236}">
                <a16:creationId xmlns:a16="http://schemas.microsoft.com/office/drawing/2014/main" id="{068EA606-AEEC-42B4-9E33-57A92CA4A0C2}"/>
              </a:ext>
            </a:extLst>
          </p:cNvPr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8860610" y="3489186"/>
            <a:ext cx="947297" cy="805747"/>
          </a:xfrm>
          <a:prstGeom prst="rect">
            <a:avLst/>
          </a:prstGeom>
        </p:spPr>
      </p:pic>
      <p:pic>
        <p:nvPicPr>
          <p:cNvPr id="143" name="Imagen 142">
            <a:extLst>
              <a:ext uri="{FF2B5EF4-FFF2-40B4-BE49-F238E27FC236}">
                <a16:creationId xmlns:a16="http://schemas.microsoft.com/office/drawing/2014/main" id="{54E4FBA8-8FB5-4DA8-9992-33A174380DC4}"/>
              </a:ext>
            </a:extLst>
          </p:cNvPr>
          <p:cNvPicPr>
            <a:picLocks noChangeAspect="1"/>
          </p:cNvPicPr>
          <p:nvPr/>
        </p:nvPicPr>
        <p:blipFill>
          <a:blip r:embed="rId70"/>
          <a:stretch>
            <a:fillRect/>
          </a:stretch>
        </p:blipFill>
        <p:spPr>
          <a:xfrm>
            <a:off x="7361669" y="382456"/>
            <a:ext cx="933450" cy="838200"/>
          </a:xfrm>
          <a:prstGeom prst="rect">
            <a:avLst/>
          </a:prstGeom>
        </p:spPr>
      </p:pic>
      <p:pic>
        <p:nvPicPr>
          <p:cNvPr id="145" name="Imagen 144">
            <a:extLst>
              <a:ext uri="{FF2B5EF4-FFF2-40B4-BE49-F238E27FC236}">
                <a16:creationId xmlns:a16="http://schemas.microsoft.com/office/drawing/2014/main" id="{0F80EFD3-D3A2-4086-9923-6E99F926B636}"/>
              </a:ext>
            </a:extLst>
          </p:cNvPr>
          <p:cNvPicPr>
            <a:picLocks noChangeAspect="1"/>
          </p:cNvPicPr>
          <p:nvPr/>
        </p:nvPicPr>
        <p:blipFill>
          <a:blip r:embed="rId71"/>
          <a:stretch>
            <a:fillRect/>
          </a:stretch>
        </p:blipFill>
        <p:spPr>
          <a:xfrm>
            <a:off x="105111" y="2134203"/>
            <a:ext cx="914400" cy="847725"/>
          </a:xfrm>
          <a:prstGeom prst="rect">
            <a:avLst/>
          </a:prstGeom>
        </p:spPr>
      </p:pic>
      <p:pic>
        <p:nvPicPr>
          <p:cNvPr id="147" name="Imagen 146">
            <a:extLst>
              <a:ext uri="{FF2B5EF4-FFF2-40B4-BE49-F238E27FC236}">
                <a16:creationId xmlns:a16="http://schemas.microsoft.com/office/drawing/2014/main" id="{3F553F5E-B537-4A1F-B50B-7BFE04D75028}"/>
              </a:ext>
            </a:extLst>
          </p:cNvPr>
          <p:cNvPicPr>
            <a:picLocks noChangeAspect="1"/>
          </p:cNvPicPr>
          <p:nvPr/>
        </p:nvPicPr>
        <p:blipFill>
          <a:blip r:embed="rId72"/>
          <a:stretch>
            <a:fillRect/>
          </a:stretch>
        </p:blipFill>
        <p:spPr>
          <a:xfrm>
            <a:off x="3968642" y="5311889"/>
            <a:ext cx="923925" cy="847725"/>
          </a:xfrm>
          <a:prstGeom prst="rect">
            <a:avLst/>
          </a:prstGeom>
        </p:spPr>
      </p:pic>
      <p:pic>
        <p:nvPicPr>
          <p:cNvPr id="149" name="Imagen 148">
            <a:extLst>
              <a:ext uri="{FF2B5EF4-FFF2-40B4-BE49-F238E27FC236}">
                <a16:creationId xmlns:a16="http://schemas.microsoft.com/office/drawing/2014/main" id="{6A4CEBB0-8A9F-443D-901E-8716F83E2D2C}"/>
              </a:ext>
            </a:extLst>
          </p:cNvPr>
          <p:cNvPicPr>
            <a:picLocks noChangeAspect="1"/>
          </p:cNvPicPr>
          <p:nvPr/>
        </p:nvPicPr>
        <p:blipFill>
          <a:blip r:embed="rId73"/>
          <a:stretch>
            <a:fillRect/>
          </a:stretch>
        </p:blipFill>
        <p:spPr>
          <a:xfrm>
            <a:off x="1626717" y="181457"/>
            <a:ext cx="885825" cy="752475"/>
          </a:xfrm>
          <a:prstGeom prst="rect">
            <a:avLst/>
          </a:prstGeom>
        </p:spPr>
      </p:pic>
      <p:pic>
        <p:nvPicPr>
          <p:cNvPr id="151" name="Imagen 150">
            <a:extLst>
              <a:ext uri="{FF2B5EF4-FFF2-40B4-BE49-F238E27FC236}">
                <a16:creationId xmlns:a16="http://schemas.microsoft.com/office/drawing/2014/main" id="{ED0B7B20-BF10-4443-87B1-604BED3D06DD}"/>
              </a:ext>
            </a:extLst>
          </p:cNvPr>
          <p:cNvPicPr>
            <a:picLocks noChangeAspect="1"/>
          </p:cNvPicPr>
          <p:nvPr/>
        </p:nvPicPr>
        <p:blipFill>
          <a:blip r:embed="rId74"/>
          <a:stretch>
            <a:fillRect/>
          </a:stretch>
        </p:blipFill>
        <p:spPr>
          <a:xfrm>
            <a:off x="9694619" y="3271300"/>
            <a:ext cx="838200" cy="771525"/>
          </a:xfrm>
          <a:prstGeom prst="rect">
            <a:avLst/>
          </a:prstGeom>
        </p:spPr>
      </p:pic>
      <p:pic>
        <p:nvPicPr>
          <p:cNvPr id="153" name="Imagen 152">
            <a:extLst>
              <a:ext uri="{FF2B5EF4-FFF2-40B4-BE49-F238E27FC236}">
                <a16:creationId xmlns:a16="http://schemas.microsoft.com/office/drawing/2014/main" id="{6E5127B5-9FA8-4988-83EA-DDD22A2BA27D}"/>
              </a:ext>
            </a:extLst>
          </p:cNvPr>
          <p:cNvPicPr>
            <a:picLocks noChangeAspect="1"/>
          </p:cNvPicPr>
          <p:nvPr/>
        </p:nvPicPr>
        <p:blipFill>
          <a:blip r:embed="rId75"/>
          <a:stretch>
            <a:fillRect/>
          </a:stretch>
        </p:blipFill>
        <p:spPr>
          <a:xfrm>
            <a:off x="8323748" y="2566837"/>
            <a:ext cx="926123" cy="752475"/>
          </a:xfrm>
          <a:prstGeom prst="rect">
            <a:avLst/>
          </a:prstGeom>
        </p:spPr>
      </p:pic>
      <p:pic>
        <p:nvPicPr>
          <p:cNvPr id="155" name="Imagen 154">
            <a:extLst>
              <a:ext uri="{FF2B5EF4-FFF2-40B4-BE49-F238E27FC236}">
                <a16:creationId xmlns:a16="http://schemas.microsoft.com/office/drawing/2014/main" id="{50009494-C583-40BF-B1ED-77B29B6DB9FE}"/>
              </a:ext>
            </a:extLst>
          </p:cNvPr>
          <p:cNvPicPr>
            <a:picLocks noChangeAspect="1"/>
          </p:cNvPicPr>
          <p:nvPr/>
        </p:nvPicPr>
        <p:blipFill>
          <a:blip r:embed="rId76"/>
          <a:stretch>
            <a:fillRect/>
          </a:stretch>
        </p:blipFill>
        <p:spPr>
          <a:xfrm>
            <a:off x="10227470" y="5294443"/>
            <a:ext cx="695325" cy="676275"/>
          </a:xfrm>
          <a:prstGeom prst="rect">
            <a:avLst/>
          </a:prstGeom>
        </p:spPr>
      </p:pic>
      <p:pic>
        <p:nvPicPr>
          <p:cNvPr id="157" name="Imagen 156">
            <a:extLst>
              <a:ext uri="{FF2B5EF4-FFF2-40B4-BE49-F238E27FC236}">
                <a16:creationId xmlns:a16="http://schemas.microsoft.com/office/drawing/2014/main" id="{22D540E4-C489-424F-91C2-D56F17F2BE89}"/>
              </a:ext>
            </a:extLst>
          </p:cNvPr>
          <p:cNvPicPr>
            <a:picLocks noChangeAspect="1"/>
          </p:cNvPicPr>
          <p:nvPr/>
        </p:nvPicPr>
        <p:blipFill>
          <a:blip r:embed="rId77"/>
          <a:stretch>
            <a:fillRect/>
          </a:stretch>
        </p:blipFill>
        <p:spPr>
          <a:xfrm>
            <a:off x="9078127" y="463885"/>
            <a:ext cx="933450" cy="771525"/>
          </a:xfrm>
          <a:prstGeom prst="rect">
            <a:avLst/>
          </a:prstGeom>
        </p:spPr>
      </p:pic>
      <p:pic>
        <p:nvPicPr>
          <p:cNvPr id="159" name="Imagen 158">
            <a:extLst>
              <a:ext uri="{FF2B5EF4-FFF2-40B4-BE49-F238E27FC236}">
                <a16:creationId xmlns:a16="http://schemas.microsoft.com/office/drawing/2014/main" id="{E9E049D2-EF86-4616-9772-2B199C341415}"/>
              </a:ext>
            </a:extLst>
          </p:cNvPr>
          <p:cNvPicPr>
            <a:picLocks noChangeAspect="1"/>
          </p:cNvPicPr>
          <p:nvPr/>
        </p:nvPicPr>
        <p:blipFill>
          <a:blip r:embed="rId78"/>
          <a:stretch>
            <a:fillRect/>
          </a:stretch>
        </p:blipFill>
        <p:spPr>
          <a:xfrm>
            <a:off x="7968612" y="4794945"/>
            <a:ext cx="1028700" cy="904875"/>
          </a:xfrm>
          <a:prstGeom prst="rect">
            <a:avLst/>
          </a:prstGeom>
        </p:spPr>
      </p:pic>
      <p:pic>
        <p:nvPicPr>
          <p:cNvPr id="161" name="Imagen 160">
            <a:extLst>
              <a:ext uri="{FF2B5EF4-FFF2-40B4-BE49-F238E27FC236}">
                <a16:creationId xmlns:a16="http://schemas.microsoft.com/office/drawing/2014/main" id="{CAFE5D12-1F10-404B-AC03-80ADA5EEC21C}"/>
              </a:ext>
            </a:extLst>
          </p:cNvPr>
          <p:cNvPicPr>
            <a:picLocks noChangeAspect="1"/>
          </p:cNvPicPr>
          <p:nvPr/>
        </p:nvPicPr>
        <p:blipFill>
          <a:blip r:embed="rId79"/>
          <a:stretch>
            <a:fillRect/>
          </a:stretch>
        </p:blipFill>
        <p:spPr>
          <a:xfrm>
            <a:off x="7760327" y="5913537"/>
            <a:ext cx="117157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994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9B8E97-AD50-4A8F-B818-78C1EF34B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025922" cy="810311"/>
          </a:xfrm>
        </p:spPr>
        <p:txBody>
          <a:bodyPr>
            <a:noAutofit/>
          </a:bodyPr>
          <a:lstStyle/>
          <a:p>
            <a:r>
              <a:rPr lang="es-ES" sz="3600" dirty="0"/>
              <a:t>CONCLUSIONES ENTREVISTA ABIERTA: “Percepción de público respecto a instrumentos de información de noticias”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EFB801-C13A-4661-A103-D1A902FEF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Después de la realización de una entrevista abierta en una muestra de X usuarios, se analizan y agrupan las siguientes conclusiones:</a:t>
            </a:r>
          </a:p>
          <a:p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040B414-51AA-4FC6-993D-007EE1717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508" y="3269680"/>
            <a:ext cx="4274579" cy="320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146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A7FA714-516F-4371-A802-3E104039F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004" y="83482"/>
            <a:ext cx="8467594" cy="629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250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D6CE9D5-28BB-4329-B5E2-B06131F27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D9F7D40-5D59-4F59-A331-D8F7710A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Freeform 11">
            <a:extLst>
              <a:ext uri="{FF2B5EF4-FFF2-40B4-BE49-F238E27FC236}">
                <a16:creationId xmlns:a16="http://schemas.microsoft.com/office/drawing/2014/main" id="{E2B1BC2F-AEBF-4990-A7F9-197AAF28B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1863483-F17E-4A96-A060-E2F4BB8939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56"/>
          <a:stretch/>
        </p:blipFill>
        <p:spPr bwMode="auto">
          <a:xfrm>
            <a:off x="926927" y="660705"/>
            <a:ext cx="5978273" cy="5225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B25F26E-D50C-4A34-A153-939C5D1E574E}"/>
              </a:ext>
            </a:extLst>
          </p:cNvPr>
          <p:cNvSpPr txBox="1"/>
          <p:nvPr/>
        </p:nvSpPr>
        <p:spPr>
          <a:xfrm>
            <a:off x="7548663" y="898927"/>
            <a:ext cx="4514383" cy="4224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Tx/>
              <a:buChar char="-"/>
            </a:pPr>
            <a:r>
              <a:rPr lang="en-US" sz="2400" dirty="0" err="1">
                <a:solidFill>
                  <a:schemeClr val="bg1"/>
                </a:solidFill>
                <a:latin typeface="Elephant Pro" panose="020B0604020202020204" pitchFamily="2" charset="0"/>
              </a:rPr>
              <a:t>Todas</a:t>
            </a:r>
            <a:r>
              <a:rPr lang="en-US" sz="2400" dirty="0">
                <a:solidFill>
                  <a:schemeClr val="bg1"/>
                </a:solidFill>
                <a:latin typeface="Elephant Pro" panose="020B0604020202020204" pitchFamily="2" charset="0"/>
              </a:rPr>
              <a:t> las personas </a:t>
            </a:r>
            <a:r>
              <a:rPr lang="en-US" sz="2400" dirty="0" err="1">
                <a:solidFill>
                  <a:schemeClr val="bg1"/>
                </a:solidFill>
                <a:latin typeface="Elephant Pro" panose="020B0604020202020204" pitchFamily="2" charset="0"/>
              </a:rPr>
              <a:t>indican</a:t>
            </a:r>
            <a:r>
              <a:rPr lang="en-US" sz="2400" dirty="0">
                <a:solidFill>
                  <a:schemeClr val="bg1"/>
                </a:solidFill>
                <a:latin typeface="Elephant Pro" panose="020B0604020202020204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Elephant Pro" panose="020B0604020202020204" pitchFamily="2" charset="0"/>
              </a:rPr>
              <a:t>estar</a:t>
            </a:r>
            <a:r>
              <a:rPr lang="en-US" sz="2400" dirty="0">
                <a:solidFill>
                  <a:schemeClr val="bg1"/>
                </a:solidFill>
                <a:latin typeface="Elephant Pro" panose="020B0604020202020204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Elephant Pro" panose="020B0604020202020204" pitchFamily="2" charset="0"/>
              </a:rPr>
              <a:t>atentos</a:t>
            </a:r>
            <a:r>
              <a:rPr lang="en-US" sz="2400" dirty="0">
                <a:solidFill>
                  <a:schemeClr val="bg1"/>
                </a:solidFill>
                <a:latin typeface="Elephant Pro" panose="020B0604020202020204" pitchFamily="2" charset="0"/>
              </a:rPr>
              <a:t> al </a:t>
            </a:r>
            <a:r>
              <a:rPr lang="en-US" sz="2400" dirty="0" err="1">
                <a:solidFill>
                  <a:schemeClr val="bg1"/>
                </a:solidFill>
                <a:latin typeface="Elephant Pro" panose="020B0604020202020204" pitchFamily="2" charset="0"/>
              </a:rPr>
              <a:t>acontecer</a:t>
            </a:r>
            <a:r>
              <a:rPr lang="en-US" sz="2400" dirty="0">
                <a:solidFill>
                  <a:schemeClr val="bg1"/>
                </a:solidFill>
                <a:latin typeface="Elephant Pro" panose="020B0604020202020204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Elephant Pro" panose="020B0604020202020204" pitchFamily="2" charset="0"/>
              </a:rPr>
              <a:t>diario</a:t>
            </a:r>
            <a:r>
              <a:rPr lang="en-US" sz="2400" dirty="0">
                <a:solidFill>
                  <a:schemeClr val="bg1"/>
                </a:solidFill>
                <a:latin typeface="Elephant Pro" panose="020B0604020202020204" pitchFamily="2" charset="0"/>
              </a:rPr>
              <a:t>.</a:t>
            </a:r>
          </a:p>
          <a:p>
            <a:pPr marL="342900" indent="-228600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Tx/>
              <a:buChar char="-"/>
            </a:pPr>
            <a:endParaRPr lang="en-US" sz="2400" dirty="0">
              <a:solidFill>
                <a:schemeClr val="bg1"/>
              </a:solidFill>
              <a:latin typeface="Elephant Pro" panose="020B0604020202020204" pitchFamily="2" charset="0"/>
            </a:endParaRPr>
          </a:p>
          <a:p>
            <a:pPr marL="342900" indent="-228600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Tx/>
              <a:buChar char="-"/>
            </a:pPr>
            <a:r>
              <a:rPr lang="en-US" sz="2400" dirty="0">
                <a:solidFill>
                  <a:schemeClr val="bg1"/>
                </a:solidFill>
                <a:latin typeface="Elephant Pro" panose="020B0604020202020204" pitchFamily="2" charset="0"/>
              </a:rPr>
              <a:t>Al </a:t>
            </a:r>
            <a:r>
              <a:rPr lang="en-US" sz="2400" dirty="0" err="1">
                <a:solidFill>
                  <a:schemeClr val="bg1"/>
                </a:solidFill>
                <a:latin typeface="Elephant Pro" panose="020B0604020202020204" pitchFamily="2" charset="0"/>
              </a:rPr>
              <a:t>menos</a:t>
            </a:r>
            <a:r>
              <a:rPr lang="en-US" sz="2400" dirty="0">
                <a:solidFill>
                  <a:schemeClr val="bg1"/>
                </a:solidFill>
                <a:latin typeface="Elephant Pro" panose="020B0604020202020204" pitchFamily="2" charset="0"/>
              </a:rPr>
              <a:t> una </a:t>
            </a:r>
            <a:r>
              <a:rPr lang="en-US" sz="2400" dirty="0" err="1">
                <a:solidFill>
                  <a:schemeClr val="bg1"/>
                </a:solidFill>
                <a:latin typeface="Elephant Pro" panose="020B0604020202020204" pitchFamily="2" charset="0"/>
              </a:rPr>
              <a:t>vez</a:t>
            </a:r>
            <a:r>
              <a:rPr lang="en-US" sz="2400" dirty="0">
                <a:solidFill>
                  <a:schemeClr val="bg1"/>
                </a:solidFill>
                <a:latin typeface="Elephant Pro" panose="020B0604020202020204" pitchFamily="2" charset="0"/>
              </a:rPr>
              <a:t> al </a:t>
            </a:r>
            <a:r>
              <a:rPr lang="en-US" sz="2400" dirty="0" err="1">
                <a:solidFill>
                  <a:schemeClr val="bg1"/>
                </a:solidFill>
                <a:latin typeface="Elephant Pro" panose="020B0604020202020204" pitchFamily="2" charset="0"/>
              </a:rPr>
              <a:t>dia</a:t>
            </a:r>
            <a:r>
              <a:rPr lang="en-US" sz="2400" dirty="0">
                <a:solidFill>
                  <a:schemeClr val="bg1"/>
                </a:solidFill>
                <a:latin typeface="Elephant Pro" panose="020B0604020202020204" pitchFamily="2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Elephant Pro" panose="020B0604020202020204" pitchFamily="2" charset="0"/>
              </a:rPr>
              <a:t>voluntaria</a:t>
            </a:r>
            <a:r>
              <a:rPr lang="en-US" sz="2400" dirty="0">
                <a:solidFill>
                  <a:schemeClr val="bg1"/>
                </a:solidFill>
                <a:latin typeface="Elephant Pro" panose="020B0604020202020204" pitchFamily="2" charset="0"/>
              </a:rPr>
              <a:t> o </a:t>
            </a:r>
            <a:r>
              <a:rPr lang="en-US" sz="2400" dirty="0" err="1">
                <a:solidFill>
                  <a:schemeClr val="bg1"/>
                </a:solidFill>
                <a:latin typeface="Elephant Pro" panose="020B0604020202020204" pitchFamily="2" charset="0"/>
              </a:rPr>
              <a:t>involuntariamente</a:t>
            </a:r>
            <a:r>
              <a:rPr lang="en-US" sz="2400" dirty="0">
                <a:solidFill>
                  <a:schemeClr val="bg1"/>
                </a:solidFill>
                <a:latin typeface="Elephant Pro" panose="020B0604020202020204" pitchFamily="2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Elephant Pro" panose="020B0604020202020204" pitchFamily="2" charset="0"/>
              </a:rPr>
              <a:t>estan</a:t>
            </a:r>
            <a:r>
              <a:rPr lang="en-US" sz="2400" dirty="0">
                <a:solidFill>
                  <a:schemeClr val="bg1"/>
                </a:solidFill>
                <a:latin typeface="Elephant Pro" panose="020B0604020202020204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Elephant Pro" panose="020B0604020202020204" pitchFamily="2" charset="0"/>
              </a:rPr>
              <a:t>escuchando</a:t>
            </a:r>
            <a:r>
              <a:rPr lang="en-US" sz="2400" dirty="0">
                <a:solidFill>
                  <a:schemeClr val="bg1"/>
                </a:solidFill>
                <a:latin typeface="Elephant Pro" panose="020B0604020202020204" pitchFamily="2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Elephant Pro" panose="020B0604020202020204" pitchFamily="2" charset="0"/>
              </a:rPr>
              <a:t>viendo</a:t>
            </a:r>
            <a:r>
              <a:rPr lang="en-US" sz="2400" dirty="0">
                <a:solidFill>
                  <a:schemeClr val="bg1"/>
                </a:solidFill>
                <a:latin typeface="Elephant Pro" panose="020B0604020202020204" pitchFamily="2" charset="0"/>
              </a:rPr>
              <a:t> o </a:t>
            </a:r>
            <a:r>
              <a:rPr lang="en-US" sz="2400" dirty="0" err="1">
                <a:solidFill>
                  <a:schemeClr val="bg1"/>
                </a:solidFill>
                <a:latin typeface="Elephant Pro" panose="020B0604020202020204" pitchFamily="2" charset="0"/>
              </a:rPr>
              <a:t>leyendo</a:t>
            </a:r>
            <a:r>
              <a:rPr lang="en-US" sz="2400" dirty="0">
                <a:solidFill>
                  <a:schemeClr val="bg1"/>
                </a:solidFill>
                <a:latin typeface="Elephant Pro" panose="020B0604020202020204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Elephant Pro" panose="020B0604020202020204" pitchFamily="2" charset="0"/>
              </a:rPr>
              <a:t>noticias</a:t>
            </a:r>
            <a:endParaRPr lang="en-US" sz="2400" dirty="0">
              <a:solidFill>
                <a:schemeClr val="bg1"/>
              </a:solidFill>
              <a:latin typeface="Elephant Pro" panose="020B0604020202020204" pitchFamily="2" charset="0"/>
            </a:endParaRPr>
          </a:p>
          <a:p>
            <a:pPr marL="342900" indent="-228600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Tx/>
              <a:buChar char="-"/>
            </a:pPr>
            <a:endParaRPr lang="en-US" sz="2400" dirty="0">
              <a:solidFill>
                <a:schemeClr val="bg1"/>
              </a:solidFill>
              <a:latin typeface="Elephant Pro" panose="020B0604020202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844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D6CE9D5-28BB-4329-B5E2-B06131F27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9F7D40-5D59-4F59-A331-D8F7710A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E2B1BC2F-AEBF-4990-A7F9-197AAF28B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57217AC-58E2-4448-A25A-41FBABBDE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927" y="1031807"/>
            <a:ext cx="5978273" cy="448370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03AFA96-FA33-4352-B23F-82608E532753}"/>
              </a:ext>
            </a:extLst>
          </p:cNvPr>
          <p:cNvSpPr txBox="1"/>
          <p:nvPr/>
        </p:nvSpPr>
        <p:spPr>
          <a:xfrm>
            <a:off x="8339328" y="1655065"/>
            <a:ext cx="3090672" cy="42245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defPPr>
              <a:defRPr lang="en-US"/>
            </a:defPPr>
            <a:lvl1pPr marL="342900" indent="-228600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Tx/>
              <a:buChar char="-"/>
              <a:defRPr sz="2400">
                <a:solidFill>
                  <a:schemeClr val="bg1"/>
                </a:solidFill>
                <a:latin typeface="Elephant Pro" panose="020B0604020202020204" pitchFamily="2" charset="0"/>
              </a:defRPr>
            </a:lvl1pPr>
          </a:lstStyle>
          <a:p>
            <a:r>
              <a:rPr lang="en-US" dirty="0" err="1"/>
              <a:t>Informarse</a:t>
            </a:r>
            <a:r>
              <a:rPr lang="en-US" dirty="0"/>
              <a:t> es una </a:t>
            </a:r>
            <a:r>
              <a:rPr lang="en-US" dirty="0" err="1"/>
              <a:t>necesidad</a:t>
            </a:r>
            <a:r>
              <a:rPr lang="en-US" dirty="0"/>
              <a:t> para la </a:t>
            </a:r>
            <a:r>
              <a:rPr lang="en-US" dirty="0" err="1"/>
              <a:t>vida</a:t>
            </a:r>
            <a:r>
              <a:rPr lang="en-US" dirty="0"/>
              <a:t> </a:t>
            </a:r>
            <a:r>
              <a:rPr lang="en-US" dirty="0" err="1"/>
              <a:t>cotidiana</a:t>
            </a:r>
            <a:r>
              <a:rPr lang="en-US" dirty="0"/>
              <a:t> y para </a:t>
            </a:r>
            <a:r>
              <a:rPr lang="en-US" dirty="0" err="1"/>
              <a:t>muchos</a:t>
            </a:r>
            <a:r>
              <a:rPr lang="en-US" dirty="0"/>
              <a:t> </a:t>
            </a:r>
            <a:r>
              <a:rPr lang="en-US" dirty="0" err="1"/>
              <a:t>trabajos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Los </a:t>
            </a:r>
            <a:r>
              <a:rPr lang="en-US" dirty="0" err="1"/>
              <a:t>acontecimientos</a:t>
            </a:r>
            <a:r>
              <a:rPr lang="en-US" dirty="0"/>
              <a:t> </a:t>
            </a:r>
            <a:r>
              <a:rPr lang="en-US" dirty="0" err="1"/>
              <a:t>actuales</a:t>
            </a:r>
            <a:r>
              <a:rPr lang="en-US" dirty="0"/>
              <a:t> </a:t>
            </a:r>
            <a:r>
              <a:rPr lang="en-US" dirty="0" err="1"/>
              <a:t>motivan</a:t>
            </a:r>
            <a:r>
              <a:rPr lang="en-US" dirty="0"/>
              <a:t> a </a:t>
            </a:r>
            <a:r>
              <a:rPr lang="en-US" dirty="0" err="1"/>
              <a:t>estar</a:t>
            </a:r>
            <a:r>
              <a:rPr lang="en-US" dirty="0"/>
              <a:t> </a:t>
            </a:r>
            <a:r>
              <a:rPr lang="en-US" dirty="0" err="1"/>
              <a:t>informados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02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D6CE9D5-28BB-4329-B5E2-B06131F27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9F7D40-5D59-4F59-A331-D8F7710A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E2B1BC2F-AEBF-4990-A7F9-197AAF28B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D5F2058-42DA-4FD9-A34E-97067CF2C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226" y="643464"/>
            <a:ext cx="5379674" cy="526039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0A2388F-9894-48B1-9360-A87374DFAC6B}"/>
              </a:ext>
            </a:extLst>
          </p:cNvPr>
          <p:cNvSpPr txBox="1"/>
          <p:nvPr/>
        </p:nvSpPr>
        <p:spPr>
          <a:xfrm>
            <a:off x="8376906" y="1679327"/>
            <a:ext cx="3090672" cy="42245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defPPr>
              <a:defRPr lang="en-US"/>
            </a:defPPr>
            <a:lvl1pPr marL="342900" indent="-228600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Tx/>
              <a:buChar char="-"/>
              <a:defRPr sz="2400">
                <a:solidFill>
                  <a:schemeClr val="bg1"/>
                </a:solidFill>
                <a:latin typeface="Elephant Pro" panose="020B0604020202020204" pitchFamily="2" charset="0"/>
              </a:defRPr>
            </a:lvl1pPr>
          </a:lstStyle>
          <a:p>
            <a:r>
              <a:rPr lang="en-US" dirty="0" err="1"/>
              <a:t>Aún</a:t>
            </a:r>
            <a:r>
              <a:rPr lang="en-US" dirty="0"/>
              <a:t>, uno de los </a:t>
            </a:r>
            <a:r>
              <a:rPr lang="en-US" dirty="0" err="1"/>
              <a:t>principales</a:t>
            </a:r>
            <a:r>
              <a:rPr lang="en-US" dirty="0"/>
              <a:t> </a:t>
            </a:r>
            <a:r>
              <a:rPr lang="en-US" dirty="0" err="1"/>
              <a:t>medios</a:t>
            </a:r>
            <a:r>
              <a:rPr lang="en-US" dirty="0"/>
              <a:t> para </a:t>
            </a:r>
            <a:r>
              <a:rPr lang="en-US" dirty="0" err="1"/>
              <a:t>informarse</a:t>
            </a:r>
            <a:r>
              <a:rPr lang="en-US" dirty="0"/>
              <a:t> es la </a:t>
            </a:r>
            <a:r>
              <a:rPr lang="en-US" dirty="0" err="1"/>
              <a:t>televisión</a:t>
            </a:r>
            <a:r>
              <a:rPr lang="en-US" dirty="0"/>
              <a:t> y la radio.</a:t>
            </a:r>
          </a:p>
          <a:p>
            <a:endParaRPr lang="en-US" dirty="0"/>
          </a:p>
          <a:p>
            <a:r>
              <a:rPr lang="en-US" dirty="0"/>
              <a:t>La </a:t>
            </a:r>
            <a:r>
              <a:rPr lang="en-US" dirty="0" err="1"/>
              <a:t>lectura</a:t>
            </a:r>
            <a:r>
              <a:rPr lang="en-US" dirty="0"/>
              <a:t> de </a:t>
            </a:r>
            <a:r>
              <a:rPr lang="en-US" dirty="0" err="1"/>
              <a:t>noticias</a:t>
            </a:r>
            <a:r>
              <a:rPr lang="en-US" dirty="0"/>
              <a:t>, </a:t>
            </a:r>
            <a:r>
              <a:rPr lang="en-US" dirty="0" err="1"/>
              <a:t>actualemete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retroceso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120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D6CE9D5-28BB-4329-B5E2-B06131F27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9F7D40-5D59-4F59-A331-D8F7710A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E2B1BC2F-AEBF-4990-A7F9-197AAF28B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08582B6-1589-4D53-B264-097F0252B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777" y="643464"/>
            <a:ext cx="4750573" cy="526039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DE1DB94-77B7-45E9-82ED-F8E1F5EA3D1C}"/>
              </a:ext>
            </a:extLst>
          </p:cNvPr>
          <p:cNvSpPr txBox="1"/>
          <p:nvPr/>
        </p:nvSpPr>
        <p:spPr>
          <a:xfrm>
            <a:off x="8184649" y="1316736"/>
            <a:ext cx="3090672" cy="4224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342900" indent="-228600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Tx/>
              <a:buChar char="-"/>
              <a:defRPr sz="2400">
                <a:solidFill>
                  <a:schemeClr val="bg1"/>
                </a:solidFill>
                <a:latin typeface="Elephant Pro" panose="020B0604020202020204" pitchFamily="2" charset="0"/>
              </a:defRPr>
            </a:lvl1pPr>
          </a:lstStyle>
          <a:p>
            <a:r>
              <a:rPr lang="en-US" dirty="0"/>
              <a:t>Las personas </a:t>
            </a:r>
            <a:r>
              <a:rPr lang="en-US" dirty="0" err="1"/>
              <a:t>prefieren</a:t>
            </a:r>
            <a:r>
              <a:rPr lang="en-US" dirty="0"/>
              <a:t> que les </a:t>
            </a:r>
            <a:r>
              <a:rPr lang="en-US" dirty="0" err="1"/>
              <a:t>cuenten</a:t>
            </a:r>
            <a:r>
              <a:rPr lang="en-US" dirty="0"/>
              <a:t> las </a:t>
            </a:r>
            <a:r>
              <a:rPr lang="en-US" dirty="0" err="1"/>
              <a:t>noticias</a:t>
            </a:r>
            <a:r>
              <a:rPr lang="en-US" dirty="0"/>
              <a:t> a traves de </a:t>
            </a:r>
            <a:r>
              <a:rPr lang="en-US" dirty="0" err="1"/>
              <a:t>metodos</a:t>
            </a:r>
            <a:r>
              <a:rPr lang="en-US" dirty="0"/>
              <a:t> </a:t>
            </a:r>
            <a:r>
              <a:rPr lang="en-US" dirty="0" err="1"/>
              <a:t>visuales</a:t>
            </a:r>
            <a:r>
              <a:rPr lang="en-US" dirty="0"/>
              <a:t>, </a:t>
            </a:r>
            <a:r>
              <a:rPr lang="en-US" dirty="0" err="1"/>
              <a:t>más</a:t>
            </a:r>
            <a:r>
              <a:rPr lang="en-US" dirty="0"/>
              <a:t> que </a:t>
            </a:r>
            <a:r>
              <a:rPr lang="en-US" dirty="0" err="1"/>
              <a:t>leerlas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288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841EFD0D-0D37-447B-B1EA-4F7197E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6DFF24-307B-44B0-93F0-893676F14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D6CE9D5-28BB-4329-B5E2-B06131F27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9F7D40-5D59-4F59-A331-D8F7710A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E2B1BC2F-AEBF-4990-A7F9-197AAF28B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0F10ECF-96A4-47E3-B7A9-68E12F609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927" y="692133"/>
            <a:ext cx="5978273" cy="5163053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7753FE8-195F-4B01-AE5D-B37E5FA2CDDF}"/>
              </a:ext>
            </a:extLst>
          </p:cNvPr>
          <p:cNvSpPr txBox="1"/>
          <p:nvPr/>
        </p:nvSpPr>
        <p:spPr>
          <a:xfrm>
            <a:off x="8339328" y="1655065"/>
            <a:ext cx="3090672" cy="42245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defPPr>
              <a:defRPr lang="en-US"/>
            </a:defPPr>
            <a:lvl1pPr marL="342900" indent="-228600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Tx/>
              <a:buChar char="-"/>
              <a:defRPr sz="2400">
                <a:solidFill>
                  <a:schemeClr val="bg1"/>
                </a:solidFill>
                <a:latin typeface="Elephant Pro" panose="020B0604020202020204" pitchFamily="2" charset="0"/>
              </a:defRPr>
            </a:lvl1pPr>
          </a:lstStyle>
          <a:p>
            <a:r>
              <a:rPr lang="en-US" dirty="0"/>
              <a:t>Dentro de los entrevistados, </a:t>
            </a:r>
            <a:r>
              <a:rPr lang="en-US" dirty="0" err="1"/>
              <a:t>nadie</a:t>
            </a:r>
            <a:r>
              <a:rPr lang="en-US" dirty="0"/>
              <a:t> </a:t>
            </a:r>
            <a:r>
              <a:rPr lang="en-US" dirty="0" err="1"/>
              <a:t>paga</a:t>
            </a:r>
            <a:r>
              <a:rPr lang="en-US" dirty="0"/>
              <a:t> por </a:t>
            </a:r>
            <a:r>
              <a:rPr lang="en-US" dirty="0" err="1"/>
              <a:t>informarse</a:t>
            </a:r>
            <a:r>
              <a:rPr lang="en-US" dirty="0"/>
              <a:t>, </a:t>
            </a:r>
            <a:r>
              <a:rPr lang="en-US" dirty="0" err="1"/>
              <a:t>aunque</a:t>
            </a:r>
            <a:r>
              <a:rPr lang="en-US" dirty="0"/>
              <a:t> </a:t>
            </a:r>
            <a:r>
              <a:rPr lang="en-US" dirty="0" err="1"/>
              <a:t>alguno</a:t>
            </a:r>
            <a:r>
              <a:rPr lang="en-US" dirty="0"/>
              <a:t> </a:t>
            </a:r>
            <a:r>
              <a:rPr lang="en-US" dirty="0" err="1"/>
              <a:t>dejo</a:t>
            </a:r>
            <a:r>
              <a:rPr lang="en-US" dirty="0"/>
              <a:t> </a:t>
            </a:r>
            <a:r>
              <a:rPr lang="en-US" dirty="0" err="1"/>
              <a:t>entrever</a:t>
            </a:r>
            <a:r>
              <a:rPr lang="en-US" dirty="0"/>
              <a:t> que, con una </a:t>
            </a:r>
            <a:r>
              <a:rPr lang="en-US" dirty="0" err="1"/>
              <a:t>fuente</a:t>
            </a:r>
            <a:r>
              <a:rPr lang="en-US" dirty="0"/>
              <a:t> confinable </a:t>
            </a:r>
            <a:r>
              <a:rPr lang="en-US" dirty="0" err="1"/>
              <a:t>estaría</a:t>
            </a:r>
            <a:r>
              <a:rPr lang="en-US" dirty="0"/>
              <a:t> </a:t>
            </a:r>
            <a:r>
              <a:rPr lang="en-US" dirty="0" err="1"/>
              <a:t>dispuesto</a:t>
            </a:r>
            <a:r>
              <a:rPr lang="en-US" dirty="0"/>
              <a:t> a </a:t>
            </a:r>
            <a:r>
              <a:rPr lang="en-US" dirty="0" err="1"/>
              <a:t>pagar</a:t>
            </a:r>
            <a:r>
              <a:rPr lang="en-US" dirty="0"/>
              <a:t> una </a:t>
            </a:r>
            <a:r>
              <a:rPr lang="en-US" dirty="0" err="1"/>
              <a:t>suscripción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816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841EFD0D-0D37-447B-B1EA-4F7197E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6DFF24-307B-44B0-93F0-893676F14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D6CE9D5-28BB-4329-B5E2-B06131F27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9F7D40-5D59-4F59-A331-D8F7710A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E2B1BC2F-AEBF-4990-A7F9-197AAF28B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262388F-38C7-4F75-AD12-AEF93046E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914662"/>
            <a:ext cx="5978273" cy="4692943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BA9D898-362D-4313-B5F5-9ABF33B52DF2}"/>
              </a:ext>
            </a:extLst>
          </p:cNvPr>
          <p:cNvSpPr txBox="1"/>
          <p:nvPr/>
        </p:nvSpPr>
        <p:spPr>
          <a:xfrm>
            <a:off x="8339328" y="1655065"/>
            <a:ext cx="3090672" cy="422452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defPPr>
              <a:defRPr lang="en-US"/>
            </a:defPPr>
            <a:lvl1pPr marL="342900" indent="-228600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Tx/>
              <a:buChar char="-"/>
              <a:defRPr sz="2400">
                <a:solidFill>
                  <a:schemeClr val="bg1"/>
                </a:solidFill>
                <a:latin typeface="Elephant Pro" panose="020B0604020202020204" pitchFamily="2" charset="0"/>
              </a:defRPr>
            </a:lvl1pPr>
          </a:lstStyle>
          <a:p>
            <a:r>
              <a:rPr lang="en-US" dirty="0" err="1"/>
              <a:t>En</a:t>
            </a:r>
            <a:r>
              <a:rPr lang="en-US" dirty="0"/>
              <a:t> general, solo las personas mas </a:t>
            </a:r>
            <a:r>
              <a:rPr lang="en-US" dirty="0" err="1"/>
              <a:t>adultas</a:t>
            </a:r>
            <a:r>
              <a:rPr lang="en-US" dirty="0"/>
              <a:t> </a:t>
            </a:r>
            <a:r>
              <a:rPr lang="en-US" dirty="0" err="1"/>
              <a:t>indican</a:t>
            </a:r>
            <a:r>
              <a:rPr lang="en-US" dirty="0"/>
              <a:t> </a:t>
            </a:r>
            <a:r>
              <a:rPr lang="en-US" dirty="0" err="1"/>
              <a:t>estar</a:t>
            </a:r>
            <a:r>
              <a:rPr lang="en-US" dirty="0"/>
              <a:t> </a:t>
            </a:r>
            <a:r>
              <a:rPr lang="en-US" dirty="0" err="1"/>
              <a:t>alejados</a:t>
            </a:r>
            <a:r>
              <a:rPr lang="en-US" dirty="0"/>
              <a:t> de las </a:t>
            </a:r>
            <a:r>
              <a:rPr lang="en-US" dirty="0" err="1"/>
              <a:t>tecnologias</a:t>
            </a:r>
            <a:r>
              <a:rPr lang="en-US" dirty="0"/>
              <a:t> </a:t>
            </a:r>
            <a:r>
              <a:rPr lang="en-US" dirty="0" err="1"/>
              <a:t>actuales</a:t>
            </a:r>
            <a:r>
              <a:rPr lang="en-US" dirty="0"/>
              <a:t>, </a:t>
            </a:r>
            <a:r>
              <a:rPr lang="en-US" dirty="0" err="1"/>
              <a:t>mientras</a:t>
            </a:r>
            <a:r>
              <a:rPr lang="en-US" dirty="0"/>
              <a:t> los </a:t>
            </a:r>
            <a:r>
              <a:rPr lang="en-US" dirty="0" err="1"/>
              <a:t>demas</a:t>
            </a:r>
            <a:r>
              <a:rPr lang="en-US" dirty="0"/>
              <a:t> </a:t>
            </a:r>
            <a:r>
              <a:rPr lang="en-US" dirty="0" err="1"/>
              <a:t>manifiestan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nivel</a:t>
            </a:r>
            <a:r>
              <a:rPr lang="en-US" dirty="0"/>
              <a:t> </a:t>
            </a:r>
            <a:r>
              <a:rPr lang="en-US" dirty="0" err="1"/>
              <a:t>básico</a:t>
            </a:r>
            <a:r>
              <a:rPr lang="en-US" dirty="0"/>
              <a:t> a medio.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487836"/>
      </p:ext>
    </p:extLst>
  </p:cSld>
  <p:clrMapOvr>
    <a:masterClrMapping/>
  </p:clrMapOvr>
</p:sld>
</file>

<file path=ppt/theme/theme1.xml><?xml version="1.0" encoding="utf-8"?>
<a:theme xmlns:a="http://schemas.openxmlformats.org/drawingml/2006/main" name="Distintivo">
  <a:themeElements>
    <a:clrScheme name="Distintivo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Distintiv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stintiv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Override1.xml><?xml version="1.0" encoding="utf-8"?>
<a:themeOverride xmlns:a="http://schemas.openxmlformats.org/drawingml/2006/main">
  <a:clrScheme name="Distintivo">
    <a:dk1>
      <a:sysClr val="windowText" lastClr="000000"/>
    </a:dk1>
    <a:lt1>
      <a:sysClr val="window" lastClr="FFFFFF"/>
    </a:lt1>
    <a:dk2>
      <a:srgbClr val="2A1A00"/>
    </a:dk2>
    <a:lt2>
      <a:srgbClr val="F3F3F2"/>
    </a:lt2>
    <a:accent1>
      <a:srgbClr val="F8B323"/>
    </a:accent1>
    <a:accent2>
      <a:srgbClr val="656A59"/>
    </a:accent2>
    <a:accent3>
      <a:srgbClr val="46B2B5"/>
    </a:accent3>
    <a:accent4>
      <a:srgbClr val="8CAA7E"/>
    </a:accent4>
    <a:accent5>
      <a:srgbClr val="D36F68"/>
    </a:accent5>
    <a:accent6>
      <a:srgbClr val="826276"/>
    </a:accent6>
    <a:hlink>
      <a:srgbClr val="46B2B5"/>
    </a:hlink>
    <a:folHlink>
      <a:srgbClr val="A46694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4AA1C7B855F654A84190380ED69B2CD" ma:contentTypeVersion="7" ma:contentTypeDescription="Crear nuevo documento." ma:contentTypeScope="" ma:versionID="cd9219ebb388a648eeeadecefc20bb2c">
  <xsd:schema xmlns:xsd="http://www.w3.org/2001/XMLSchema" xmlns:xs="http://www.w3.org/2001/XMLSchema" xmlns:p="http://schemas.microsoft.com/office/2006/metadata/properties" xmlns:ns3="91fff102-0c8c-4431-970a-0fd996aed304" xmlns:ns4="07ff4698-ab77-4335-a588-b7c65354ea0a" targetNamespace="http://schemas.microsoft.com/office/2006/metadata/properties" ma:root="true" ma:fieldsID="f0442fc7535ee6d1d7c1bbcca6a7927a" ns3:_="" ns4:_="">
    <xsd:import namespace="91fff102-0c8c-4431-970a-0fd996aed304"/>
    <xsd:import namespace="07ff4698-ab77-4335-a588-b7c65354ea0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fff102-0c8c-4431-970a-0fd996aed3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ff4698-ab77-4335-a588-b7c65354ea0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E6487C5-EBAD-4A41-A5BB-03D5F5928E9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A9B4768-EA81-4D76-A5F8-2B2F694C06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1fff102-0c8c-4431-970a-0fd996aed304"/>
    <ds:schemaRef ds:uri="07ff4698-ab77-4335-a588-b7c65354ea0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4FCBEB1-B25E-4558-B9E4-24AAC15B9B7D}">
  <ds:schemaRefs>
    <ds:schemaRef ds:uri="http://schemas.microsoft.com/office/2006/documentManagement/types"/>
    <ds:schemaRef ds:uri="07ff4698-ab77-4335-a588-b7c65354ea0a"/>
    <ds:schemaRef ds:uri="http://schemas.microsoft.com/office/infopath/2007/PartnerControls"/>
    <ds:schemaRef ds:uri="91fff102-0c8c-4431-970a-0fd996aed304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309</TotalTime>
  <Words>345</Words>
  <Application>Microsoft Office PowerPoint</Application>
  <PresentationFormat>Panorámica</PresentationFormat>
  <Paragraphs>46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Elephant Pro</vt:lpstr>
      <vt:lpstr>Gill Sans MT</vt:lpstr>
      <vt:lpstr>Impact</vt:lpstr>
      <vt:lpstr>Distintivo</vt:lpstr>
      <vt:lpstr>ANALISIS DE PERCEPCIÓN ENTREVISTADOS</vt:lpstr>
      <vt:lpstr>CONCLUSIONES ENTREVISTA ABIERTA: “Percepción de público respecto a instrumentos de información de noticias”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Felix Bravo Soto</dc:creator>
  <cp:lastModifiedBy>Yaritza Pinto</cp:lastModifiedBy>
  <cp:revision>5</cp:revision>
  <dcterms:created xsi:type="dcterms:W3CDTF">2021-07-26T18:29:36Z</dcterms:created>
  <dcterms:modified xsi:type="dcterms:W3CDTF">2021-07-27T06:43:04Z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0x010100F4AA1C7B855F654A84190380ED69B2CD</vt:lpwstr>
  </property>
</Properties>
</file>