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2"/>
  </p:notesMasterIdLst>
  <p:sldIdLst>
    <p:sldId id="256" r:id="rId2"/>
    <p:sldId id="274" r:id="rId3"/>
    <p:sldId id="276" r:id="rId4"/>
    <p:sldId id="275" r:id="rId5"/>
    <p:sldId id="277" r:id="rId6"/>
    <p:sldId id="278" r:id="rId7"/>
    <p:sldId id="279" r:id="rId8"/>
    <p:sldId id="280" r:id="rId9"/>
    <p:sldId id="281" r:id="rId10"/>
    <p:sldId id="285" r:id="rId11"/>
    <p:sldId id="290" r:id="rId12"/>
    <p:sldId id="286" r:id="rId13"/>
    <p:sldId id="322" r:id="rId14"/>
    <p:sldId id="288" r:id="rId15"/>
    <p:sldId id="289" r:id="rId16"/>
    <p:sldId id="324" r:id="rId17"/>
    <p:sldId id="325" r:id="rId18"/>
    <p:sldId id="326" r:id="rId19"/>
    <p:sldId id="327" r:id="rId20"/>
    <p:sldId id="328" r:id="rId21"/>
    <p:sldId id="329" r:id="rId22"/>
    <p:sldId id="283" r:id="rId23"/>
    <p:sldId id="291" r:id="rId24"/>
    <p:sldId id="292" r:id="rId25"/>
    <p:sldId id="293" r:id="rId26"/>
    <p:sldId id="294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9" r:id="rId40"/>
    <p:sldId id="308" r:id="rId41"/>
    <p:sldId id="313" r:id="rId42"/>
    <p:sldId id="310" r:id="rId43"/>
    <p:sldId id="311" r:id="rId44"/>
    <p:sldId id="331" r:id="rId45"/>
    <p:sldId id="340" r:id="rId46"/>
    <p:sldId id="341" r:id="rId47"/>
    <p:sldId id="338" r:id="rId48"/>
    <p:sldId id="339" r:id="rId49"/>
    <p:sldId id="284" r:id="rId50"/>
    <p:sldId id="312" r:id="rId51"/>
    <p:sldId id="314" r:id="rId52"/>
    <p:sldId id="317" r:id="rId53"/>
    <p:sldId id="316" r:id="rId54"/>
    <p:sldId id="318" r:id="rId55"/>
    <p:sldId id="319" r:id="rId56"/>
    <p:sldId id="323" r:id="rId57"/>
    <p:sldId id="320" r:id="rId58"/>
    <p:sldId id="321" r:id="rId59"/>
    <p:sldId id="315" r:id="rId60"/>
    <p:sldId id="330" r:id="rId61"/>
  </p:sldIdLst>
  <p:sldSz cx="9144000" cy="5143500" type="screen16x9"/>
  <p:notesSz cx="6858000" cy="9144000"/>
  <p:embeddedFontLst>
    <p:embeddedFont>
      <p:font typeface="Abadi Extra Light" panose="020B0204020104020204" pitchFamily="34" charset="0"/>
      <p:regular r:id="rId63"/>
    </p:embeddedFont>
    <p:embeddedFont>
      <p:font typeface="Bradley Hand ITC" panose="03070402050302030203" pitchFamily="66" charset="0"/>
      <p:regular r:id="rId64"/>
    </p:embeddedFont>
    <p:embeddedFont>
      <p:font typeface="Corbel" panose="020B0503020204020204" pitchFamily="34" charset="0"/>
      <p:regular r:id="rId65"/>
      <p:bold r:id="rId66"/>
      <p:italic r:id="rId67"/>
      <p:boldItalic r:id="rId6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44" autoAdjust="0"/>
  </p:normalViewPr>
  <p:slideViewPr>
    <p:cSldViewPr snapToGrid="0">
      <p:cViewPr varScale="1">
        <p:scale>
          <a:sx n="123" d="100"/>
          <a:sy n="123" d="100"/>
        </p:scale>
        <p:origin x="121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sysadmin/traceroute-finding-meaning#:~:text=If%20the%20traceroute%20command%20completes,an%20issue%20on%20the%20network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s.ait.ac.th/~on/O/oreilly/tcpip/firewall/ch06_03.htm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section is easily the worst</a:t>
            </a:r>
          </a:p>
        </p:txBody>
      </p:sp>
    </p:spTree>
    <p:extLst>
      <p:ext uri="{BB962C8B-B14F-4D97-AF65-F5344CB8AC3E}">
        <p14:creationId xmlns:p14="http://schemas.microsoft.com/office/powerpoint/2010/main" val="4085886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machines are receiving these packets constantly. They’re also constantly sending packets out</a:t>
            </a:r>
          </a:p>
          <a:p>
            <a:r>
              <a:rPr lang="en-US" dirty="0"/>
              <a:t>But how does a machine keep track of where packets should go? How does it ensure that when your discord app sends a request, that the data you get back goes pack to the discord app?</a:t>
            </a:r>
          </a:p>
        </p:txBody>
      </p:sp>
    </p:spTree>
    <p:extLst>
      <p:ext uri="{BB962C8B-B14F-4D97-AF65-F5344CB8AC3E}">
        <p14:creationId xmlns:p14="http://schemas.microsoft.com/office/powerpoint/2010/main" val="447354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now, we </a:t>
            </a:r>
            <a:r>
              <a:rPr lang="en-US" dirty="0" err="1"/>
              <a:t>gotta</a:t>
            </a:r>
            <a:r>
              <a:rPr lang="en-US" dirty="0"/>
              <a:t> talk about ports.</a:t>
            </a:r>
          </a:p>
          <a:p>
            <a:r>
              <a:rPr lang="en-US" dirty="0"/>
              <a:t>Ports are, in a way, virtual places in the operating system where packets are sent from and to</a:t>
            </a:r>
          </a:p>
          <a:p>
            <a:r>
              <a:rPr lang="en-US" dirty="0"/>
              <a:t>In reality, it’s a way that the operating system sorts different types of packets</a:t>
            </a:r>
          </a:p>
          <a:p>
            <a:r>
              <a:rPr lang="en-US" dirty="0"/>
              <a:t>For example, different apps will “open up” ports in order to be able to send and receive messages</a:t>
            </a:r>
          </a:p>
        </p:txBody>
      </p:sp>
    </p:spTree>
    <p:extLst>
      <p:ext uri="{BB962C8B-B14F-4D97-AF65-F5344CB8AC3E}">
        <p14:creationId xmlns:p14="http://schemas.microsoft.com/office/powerpoint/2010/main" val="3254620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First note: I’m currently using two VMS that I got as a part of one of my classes, so sadly this isn’t directly </a:t>
            </a:r>
            <a:r>
              <a:rPr lang="en-US" dirty="0" err="1"/>
              <a:t>recreatable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On one side, we have a container that’s going to receive UDP packets, a pretty simple type of packet that requires a port</a:t>
            </a:r>
          </a:p>
          <a:p>
            <a:pPr lvl="1"/>
            <a:r>
              <a:rPr lang="en-US" dirty="0"/>
              <a:t>So here’s the code for receiving code. We have the IP address of where this is running</a:t>
            </a:r>
          </a:p>
          <a:p>
            <a:pPr lvl="0"/>
            <a:endParaRPr lang="en-US" dirty="0"/>
          </a:p>
          <a:p>
            <a:pPr marL="158750" lv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18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First note: I’m currently using two VMS that I got as a part of one of my classes, so sadly this isn’t directly </a:t>
            </a:r>
            <a:r>
              <a:rPr lang="en-US" dirty="0" err="1"/>
              <a:t>recreatable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On one side, we have a container that’s going to receive UDP packets, a pretty simple type of packet that requires a port</a:t>
            </a:r>
          </a:p>
          <a:p>
            <a:pPr lvl="1"/>
            <a:r>
              <a:rPr lang="en-US" dirty="0"/>
              <a:t>So here’s the code for receiving code. We have the IP address of where this is running</a:t>
            </a:r>
          </a:p>
          <a:p>
            <a:pPr lvl="0"/>
            <a:endParaRPr lang="en-US" dirty="0"/>
          </a:p>
          <a:p>
            <a:pPr marL="158750" lv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29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First note: I’m currently using two VMS that I got as a part of one of my classes, so sadly this isn’t directly </a:t>
            </a:r>
            <a:r>
              <a:rPr lang="en-US" dirty="0" err="1"/>
              <a:t>recreatable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On one side, we have a container that’s going to receive UDP packets, a pretty simple type of packet that requires a port</a:t>
            </a:r>
          </a:p>
          <a:p>
            <a:pPr lvl="1"/>
            <a:r>
              <a:rPr lang="en-US" dirty="0"/>
              <a:t>So here’s the code for receiving code. We have the IP address of where this is running</a:t>
            </a:r>
          </a:p>
          <a:p>
            <a:pPr lvl="0"/>
            <a:endParaRPr lang="en-US" dirty="0"/>
          </a:p>
          <a:p>
            <a:pPr marL="158750" lv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09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First note: I’m currently using two VMS that I got as a part of one of my classes, so sadly this isn’t directly </a:t>
            </a:r>
            <a:r>
              <a:rPr lang="en-US" dirty="0" err="1"/>
              <a:t>recreatable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On one side, we have a container that’s going to receive UDP packets, a pretty simple type of packet that requires a port</a:t>
            </a:r>
          </a:p>
          <a:p>
            <a:pPr lvl="1"/>
            <a:r>
              <a:rPr lang="en-US" dirty="0"/>
              <a:t>So here’s the code for receiving code. We have the IP address of where this is running</a:t>
            </a:r>
          </a:p>
          <a:p>
            <a:pPr lvl="0"/>
            <a:endParaRPr lang="en-US" dirty="0"/>
          </a:p>
          <a:p>
            <a:pPr marL="158750" lv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15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First note: I’m currently using two VMS that I got as a part of one of my classes, so sadly this isn’t directly </a:t>
            </a:r>
            <a:r>
              <a:rPr lang="en-US" dirty="0" err="1"/>
              <a:t>recreatable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On one side, we have a container that’s going to receive UDP packets, a pretty simple type of packet that requires a port</a:t>
            </a:r>
          </a:p>
          <a:p>
            <a:pPr lvl="1"/>
            <a:r>
              <a:rPr lang="en-US" dirty="0"/>
              <a:t>So here’s the code for receiving code. We have the IP address of where this is running</a:t>
            </a:r>
          </a:p>
          <a:p>
            <a:pPr lvl="0"/>
            <a:endParaRPr lang="en-US" dirty="0"/>
          </a:p>
          <a:p>
            <a:pPr marL="158750" lv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32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First note: I’m currently using two VMS that I got as a part of one of my classes, so sadly this isn’t directly </a:t>
            </a:r>
            <a:r>
              <a:rPr lang="en-US" dirty="0" err="1"/>
              <a:t>recreatable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On one side, we have a container that’s going to receive UDP packets, a pretty simple type of packet that requires a port</a:t>
            </a:r>
          </a:p>
          <a:p>
            <a:pPr lvl="1"/>
            <a:r>
              <a:rPr lang="en-US" dirty="0"/>
              <a:t>So here’s the code for receiving code. We have the IP address of where this is running</a:t>
            </a:r>
          </a:p>
          <a:p>
            <a:pPr lvl="0"/>
            <a:endParaRPr lang="en-US" dirty="0"/>
          </a:p>
          <a:p>
            <a:pPr marL="158750" lv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48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First note: I’m currently using two VMS that I got as a part of one of my classes, so sadly this isn’t directly </a:t>
            </a:r>
            <a:r>
              <a:rPr lang="en-US" dirty="0" err="1"/>
              <a:t>recreatable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On one side, we have a container that’s going to receive UDP packets, a pretty simple type of packet that requires a port</a:t>
            </a:r>
          </a:p>
          <a:p>
            <a:pPr lvl="1"/>
            <a:r>
              <a:rPr lang="en-US" dirty="0"/>
              <a:t>So here’s the code for receiving code. We have the IP address of where this is running</a:t>
            </a:r>
          </a:p>
          <a:p>
            <a:pPr lvl="0"/>
            <a:endParaRPr lang="en-US" dirty="0"/>
          </a:p>
          <a:p>
            <a:pPr marL="158750" lv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internet is a collection of computers that can talk to one another. This is called a </a:t>
            </a:r>
            <a:r>
              <a:rPr lang="en-US" b="1" dirty="0"/>
              <a:t>network</a:t>
            </a:r>
            <a:r>
              <a:rPr lang="en-US" b="0" dirty="0"/>
              <a:t>, mainly to avoid confusion with the big internet</a:t>
            </a:r>
            <a:r>
              <a:rPr lang="en-US" dirty="0"/>
              <a:t>. The Internet with a capital I is the worldwide network that we use every day.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But I mentioned that the computers can talk with one another…</a:t>
            </a:r>
          </a:p>
        </p:txBody>
      </p:sp>
    </p:spTree>
    <p:extLst>
      <p:ext uri="{BB962C8B-B14F-4D97-AF65-F5344CB8AC3E}">
        <p14:creationId xmlns:p14="http://schemas.microsoft.com/office/powerpoint/2010/main" val="222513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73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1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Routers make all traffic go through one gateway to the big internet, and vice versa</a:t>
            </a:r>
          </a:p>
          <a:p>
            <a:r>
              <a:rPr lang="en-US" dirty="0"/>
              <a:t>Routers create networks that are completely separate from the big internet</a:t>
            </a:r>
          </a:p>
          <a:p>
            <a:r>
              <a:rPr lang="en-US" dirty="0"/>
              <a:t>They make all traffic from your machine to the Internet go through translation at the router</a:t>
            </a:r>
          </a:p>
          <a:p>
            <a:r>
              <a:rPr lang="en-US" dirty="0"/>
              <a:t>So, none of the machines in your little network have a public IP address</a:t>
            </a:r>
          </a:p>
        </p:txBody>
      </p:sp>
    </p:spTree>
    <p:extLst>
      <p:ext uri="{BB962C8B-B14F-4D97-AF65-F5344CB8AC3E}">
        <p14:creationId xmlns:p14="http://schemas.microsoft.com/office/powerpoint/2010/main" val="2835558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router has a public IP address that the Internet, big I, can see</a:t>
            </a:r>
          </a:p>
          <a:p>
            <a:r>
              <a:rPr lang="en-US" dirty="0"/>
              <a:t>Then, the router initializes a small, self contained network with private IP addresses</a:t>
            </a:r>
          </a:p>
          <a:p>
            <a:pPr lvl="1"/>
            <a:r>
              <a:rPr lang="en-US" dirty="0"/>
              <a:t>Some Ips are reserved for private addresses. 192.168.x, 172.x, and 10.x are the most common ones</a:t>
            </a:r>
          </a:p>
          <a:p>
            <a:pPr lvl="1"/>
            <a:r>
              <a:rPr lang="en-US" dirty="0"/>
              <a:t>This is why your IP almost always something like that</a:t>
            </a:r>
          </a:p>
        </p:txBody>
      </p:sp>
    </p:spTree>
    <p:extLst>
      <p:ext uri="{BB962C8B-B14F-4D97-AF65-F5344CB8AC3E}">
        <p14:creationId xmlns:p14="http://schemas.microsoft.com/office/powerpoint/2010/main" val="1902831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775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36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902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3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246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4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they do that?</a:t>
            </a:r>
          </a:p>
          <a:p>
            <a:r>
              <a:rPr lang="en-US" dirty="0"/>
              <a:t>They do that using agreed upon rules. An analogy to these rules would be how, if you wanted to send a letter but left the address blank and without a stamp, the letter wouldn’t be sent.</a:t>
            </a:r>
          </a:p>
          <a:p>
            <a:r>
              <a:rPr lang="en-US" dirty="0"/>
              <a:t>We call a rule set that a network uses it’s network protocol.</a:t>
            </a:r>
          </a:p>
        </p:txBody>
      </p:sp>
    </p:spTree>
    <p:extLst>
      <p:ext uri="{BB962C8B-B14F-4D97-AF65-F5344CB8AC3E}">
        <p14:creationId xmlns:p14="http://schemas.microsoft.com/office/powerpoint/2010/main" val="6997813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165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28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489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reality, the “from” is your computer’s private IP address, while what the router replaces it with is the public IP address</a:t>
            </a:r>
          </a:p>
          <a:p>
            <a:r>
              <a:rPr lang="en-US" dirty="0"/>
              <a:t>So the addresses are, in a way, translated from private to public</a:t>
            </a:r>
          </a:p>
        </p:txBody>
      </p:sp>
    </p:spTree>
    <p:extLst>
      <p:ext uri="{BB962C8B-B14F-4D97-AF65-F5344CB8AC3E}">
        <p14:creationId xmlns:p14="http://schemas.microsoft.com/office/powerpoint/2010/main" val="30673415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This is called Network Address Translation, because the IP addresses</a:t>
            </a:r>
          </a:p>
        </p:txBody>
      </p:sp>
    </p:spTree>
    <p:extLst>
      <p:ext uri="{BB962C8B-B14F-4D97-AF65-F5344CB8AC3E}">
        <p14:creationId xmlns:p14="http://schemas.microsoft.com/office/powerpoint/2010/main" val="37956067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Use hostname -I to see the IP of the aces </a:t>
            </a:r>
            <a:r>
              <a:rPr lang="en-US" dirty="0" err="1"/>
              <a:t>vm</a:t>
            </a:r>
            <a:endParaRPr lang="en-US" dirty="0"/>
          </a:p>
          <a:p>
            <a:pPr lvl="0"/>
            <a:r>
              <a:rPr lang="en-US" dirty="0"/>
              <a:t>And show that’s the receiving thought it received the message from a different IP</a:t>
            </a:r>
          </a:p>
          <a:p>
            <a:pPr lvl="0"/>
            <a:r>
              <a:rPr lang="en-US" dirty="0"/>
              <a:t>This is because a router is in the middle translating things</a:t>
            </a:r>
          </a:p>
          <a:p>
            <a:pPr lvl="0"/>
            <a:endParaRPr lang="en-US" dirty="0"/>
          </a:p>
          <a:p>
            <a:pPr marL="158750" lv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95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IP is just the “Internet Protocol” — the most widely used network protocol. You can find others being used in smaller use cases, and typically in legacy system.</a:t>
            </a:r>
          </a:p>
          <a:p>
            <a:r>
              <a:rPr lang="en-US" dirty="0"/>
              <a:t>This protocol governs addressing (how computers identify themselves to the world), routing (how information gets passed along until it hits the proper address), and structure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2965877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all packets are is information that’s structured according to network rules. It’s 1’s and 0’s living their best life.</a:t>
            </a:r>
          </a:p>
        </p:txBody>
      </p:sp>
    </p:spTree>
    <p:extLst>
      <p:ext uri="{BB962C8B-B14F-4D97-AF65-F5344CB8AC3E}">
        <p14:creationId xmlns:p14="http://schemas.microsoft.com/office/powerpoint/2010/main" val="3750609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IP protocol requires every packet sent to contain the IP header: 20bytes of information at the beginning of the message. It contains meta information necessary for the packet to get where it needs to go.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24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big idea behind this structure is encapsulation: what the data is doesn’t matter to getting the data where it needs to go.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95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see a packet traveling along the network! Take out your laptops and let’s see this happen.</a:t>
            </a:r>
          </a:p>
          <a:p>
            <a:pPr lvl="1"/>
            <a:r>
              <a:rPr lang="en-US" dirty="0"/>
              <a:t>If you’re on a windows machine, and if you can log onto grace, log onto grace now. This lets you run </a:t>
            </a:r>
            <a:r>
              <a:rPr lang="en-US" dirty="0" err="1"/>
              <a:t>linux</a:t>
            </a:r>
            <a:r>
              <a:rPr lang="en-US" dirty="0"/>
              <a:t> commands, which are a bit easier. If you don’t know what this means, don’t worry about it.</a:t>
            </a:r>
          </a:p>
          <a:p>
            <a:pPr lvl="0"/>
            <a:r>
              <a:rPr lang="en-US" dirty="0"/>
              <a:t>Run this command:</a:t>
            </a:r>
          </a:p>
          <a:p>
            <a:pPr lvl="1"/>
            <a:r>
              <a:rPr lang="en-US" dirty="0"/>
              <a:t>Traceroute google.com —&gt; </a:t>
            </a:r>
            <a:r>
              <a:rPr lang="en-US" dirty="0" err="1"/>
              <a:t>linux</a:t>
            </a:r>
            <a:r>
              <a:rPr lang="en-US" dirty="0"/>
              <a:t> or ma</a:t>
            </a:r>
          </a:p>
          <a:p>
            <a:pPr lvl="1"/>
            <a:r>
              <a:rPr lang="en-US" dirty="0"/>
              <a:t>Tracert google.com —&gt; windows. A lot slower for some reason</a:t>
            </a:r>
          </a:p>
          <a:p>
            <a:pPr lvl="0"/>
            <a:r>
              <a:rPr lang="en-US" dirty="0"/>
              <a:t>And </a:t>
            </a:r>
            <a:r>
              <a:rPr lang="en-US" dirty="0" err="1"/>
              <a:t>tada</a:t>
            </a:r>
            <a:r>
              <a:rPr lang="en-US" dirty="0"/>
              <a:t>, here your see your packet traversing the Internet, big I, in order to get to google.</a:t>
            </a:r>
          </a:p>
          <a:p>
            <a:pPr lvl="0"/>
            <a:r>
              <a:rPr lang="en-US" dirty="0"/>
              <a:t>So what traceroute does is a little complicated, but the big idea is that it sends a packet meant to diagnose things in the network and asks all machines that see it to respond.</a:t>
            </a:r>
          </a:p>
          <a:p>
            <a:pPr lvl="0"/>
            <a:r>
              <a:rPr lang="en-US" dirty="0"/>
              <a:t>Several things to note here:</a:t>
            </a:r>
          </a:p>
          <a:p>
            <a:pPr lvl="1"/>
            <a:r>
              <a:rPr lang="en-US" dirty="0"/>
              <a:t>Information gets across the internet in a similar way to how a package gets shipped on Amazon: with many stops along the way in places like Iowa.</a:t>
            </a:r>
          </a:p>
          <a:p>
            <a:pPr lvl="1"/>
            <a:r>
              <a:rPr lang="en-US" dirty="0"/>
              <a:t>Hops are what we call individual steps in going over the network, say from a warehouse in Iowa to a warehouse in Maryland. A packet is typically constrained to 30 hops, which is meant to ensure no packet circles the internet forever and gets dropped instead.</a:t>
            </a:r>
          </a:p>
          <a:p>
            <a:pPr lvl="2"/>
            <a:r>
              <a:rPr lang="en-US" dirty="0"/>
              <a:t>And fun fact: this counter is in an IP header!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Now if we do another website, say </a:t>
            </a:r>
            <a:r>
              <a:rPr lang="en-US" dirty="0" err="1"/>
              <a:t>bing</a:t>
            </a:r>
            <a:r>
              <a:rPr lang="en-US" dirty="0"/>
              <a:t>, you might get these stars. What this means is that it hit a routine machine that isn’t configured to respond to the packet that we’re sending out. Traceroute sends out an ICMP packet, which is meant for diagnostics. </a:t>
            </a:r>
          </a:p>
          <a:p>
            <a:pPr lvl="0"/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https://www.redhat.com/sysadmin/traceroute-finding-meaning#:~:text=If%20the%20traceroute%20command%20completes,an%20issue%20on%20the%20network</a:t>
            </a:r>
            <a:r>
              <a:rPr lang="en-US" dirty="0"/>
              <a:t>. If I need to remember shit about traceroute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https://www.cs.ait.ac.th/~on/O/oreilly/tcpip/firewall/ch06_03.htm</a:t>
            </a:r>
            <a:r>
              <a:rPr lang="en-US" dirty="0"/>
              <a:t> about packets and stuff</a:t>
            </a:r>
          </a:p>
          <a:p>
            <a:pPr marL="158750" lv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40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one thing that demo hinted as is that there are different types of packets — we sent one used for diagnostics. </a:t>
            </a:r>
          </a:p>
          <a:p>
            <a:r>
              <a:rPr lang="en-US" dirty="0"/>
              <a:t>Packets are differentiated by the structure of their data. There are different types of packets — TCP and UDP are very common ones</a:t>
            </a:r>
          </a:p>
          <a:p>
            <a:r>
              <a:rPr lang="en-US" dirty="0"/>
              <a:t>What type of packet is being sent is included in the big IP header</a:t>
            </a:r>
          </a:p>
          <a:p>
            <a:r>
              <a:rPr lang="en-US" dirty="0"/>
              <a:t>To reiterate though, all these packet types are conventions and rules that humans made so machines can actually talk to one another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6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40459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90579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83108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41338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99629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27568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7992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814588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302379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03225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43156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81234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83933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24877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758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23611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11626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555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22.png"/><Relationship Id="rId4" Type="http://schemas.openxmlformats.org/officeDocument/2006/relationships/image" Target="../media/image5.svg"/><Relationship Id="rId9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34.svg"/><Relationship Id="rId4" Type="http://schemas.openxmlformats.org/officeDocument/2006/relationships/image" Target="../media/image30.svg"/><Relationship Id="rId9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34.svg"/><Relationship Id="rId4" Type="http://schemas.openxmlformats.org/officeDocument/2006/relationships/image" Target="../media/image30.sv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34.svg"/><Relationship Id="rId4" Type="http://schemas.openxmlformats.org/officeDocument/2006/relationships/image" Target="../media/image30.svg"/><Relationship Id="rId9" Type="http://schemas.openxmlformats.org/officeDocument/2006/relationships/image" Target="../media/image33.png"/><Relationship Id="rId14" Type="http://schemas.openxmlformats.org/officeDocument/2006/relationships/image" Target="../media/image36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34.svg"/><Relationship Id="rId4" Type="http://schemas.openxmlformats.org/officeDocument/2006/relationships/image" Target="../media/image30.svg"/><Relationship Id="rId9" Type="http://schemas.openxmlformats.org/officeDocument/2006/relationships/image" Target="../media/image33.png"/><Relationship Id="rId14" Type="http://schemas.openxmlformats.org/officeDocument/2006/relationships/image" Target="../media/image36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34.svg"/><Relationship Id="rId4" Type="http://schemas.openxmlformats.org/officeDocument/2006/relationships/image" Target="../media/image30.svg"/><Relationship Id="rId9" Type="http://schemas.openxmlformats.org/officeDocument/2006/relationships/image" Target="../media/image33.png"/><Relationship Id="rId14" Type="http://schemas.openxmlformats.org/officeDocument/2006/relationships/image" Target="../media/image36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37.png"/><Relationship Id="rId10" Type="http://schemas.openxmlformats.org/officeDocument/2006/relationships/image" Target="../media/image34.svg"/><Relationship Id="rId4" Type="http://schemas.openxmlformats.org/officeDocument/2006/relationships/image" Target="../media/image30.svg"/><Relationship Id="rId9" Type="http://schemas.openxmlformats.org/officeDocument/2006/relationships/image" Target="../media/image33.png"/><Relationship Id="rId14" Type="http://schemas.openxmlformats.org/officeDocument/2006/relationships/image" Target="../media/image36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37.png"/><Relationship Id="rId10" Type="http://schemas.openxmlformats.org/officeDocument/2006/relationships/image" Target="../media/image34.svg"/><Relationship Id="rId4" Type="http://schemas.openxmlformats.org/officeDocument/2006/relationships/image" Target="../media/image30.svg"/><Relationship Id="rId9" Type="http://schemas.openxmlformats.org/officeDocument/2006/relationships/image" Target="../media/image33.png"/><Relationship Id="rId14" Type="http://schemas.openxmlformats.org/officeDocument/2006/relationships/image" Target="../media/image36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37.png"/><Relationship Id="rId10" Type="http://schemas.openxmlformats.org/officeDocument/2006/relationships/image" Target="../media/image34.svg"/><Relationship Id="rId4" Type="http://schemas.openxmlformats.org/officeDocument/2006/relationships/image" Target="../media/image30.svg"/><Relationship Id="rId9" Type="http://schemas.openxmlformats.org/officeDocument/2006/relationships/image" Target="../media/image33.png"/><Relationship Id="rId14" Type="http://schemas.openxmlformats.org/officeDocument/2006/relationships/image" Target="../media/image36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37.png"/><Relationship Id="rId10" Type="http://schemas.openxmlformats.org/officeDocument/2006/relationships/image" Target="../media/image34.svg"/><Relationship Id="rId4" Type="http://schemas.openxmlformats.org/officeDocument/2006/relationships/image" Target="../media/image30.svg"/><Relationship Id="rId9" Type="http://schemas.openxmlformats.org/officeDocument/2006/relationships/image" Target="../media/image33.png"/><Relationship Id="rId14" Type="http://schemas.openxmlformats.org/officeDocument/2006/relationships/image" Target="../media/image36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34.svg"/><Relationship Id="rId4" Type="http://schemas.openxmlformats.org/officeDocument/2006/relationships/image" Target="../media/image30.svg"/><Relationship Id="rId9" Type="http://schemas.openxmlformats.org/officeDocument/2006/relationships/image" Target="../media/image33.png"/><Relationship Id="rId14" Type="http://schemas.openxmlformats.org/officeDocument/2006/relationships/image" Target="../media/image36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34.svg"/><Relationship Id="rId4" Type="http://schemas.openxmlformats.org/officeDocument/2006/relationships/image" Target="../media/image30.svg"/><Relationship Id="rId9" Type="http://schemas.openxmlformats.org/officeDocument/2006/relationships/image" Target="../media/image33.png"/><Relationship Id="rId14" Type="http://schemas.openxmlformats.org/officeDocument/2006/relationships/image" Target="../media/image36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34.svg"/><Relationship Id="rId4" Type="http://schemas.openxmlformats.org/officeDocument/2006/relationships/image" Target="../media/image30.svg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34.svg"/><Relationship Id="rId4" Type="http://schemas.openxmlformats.org/officeDocument/2006/relationships/image" Target="../media/image30.svg"/><Relationship Id="rId9" Type="http://schemas.openxmlformats.org/officeDocument/2006/relationships/image" Target="../media/image33.png"/><Relationship Id="rId14" Type="http://schemas.openxmlformats.org/officeDocument/2006/relationships/image" Target="../media/image36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43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3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2.svg"/><Relationship Id="rId7" Type="http://schemas.openxmlformats.org/officeDocument/2006/relationships/image" Target="../media/image3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49.sv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2.svg"/><Relationship Id="rId7" Type="http://schemas.openxmlformats.org/officeDocument/2006/relationships/image" Target="../media/image3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49.sv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2.svg"/><Relationship Id="rId7" Type="http://schemas.openxmlformats.org/officeDocument/2006/relationships/image" Target="../media/image3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4.svg"/><Relationship Id="rId10" Type="http://schemas.openxmlformats.org/officeDocument/2006/relationships/image" Target="../media/image50.gif"/><Relationship Id="rId4" Type="http://schemas.openxmlformats.org/officeDocument/2006/relationships/image" Target="../media/image33.png"/><Relationship Id="rId9" Type="http://schemas.openxmlformats.org/officeDocument/2006/relationships/image" Target="../media/image49.sv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IP Networking Basics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Open </a:t>
            </a:r>
            <a:r>
              <a:rPr lang="en-US" dirty="0" err="1"/>
              <a:t>Sourcery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7D1C-25D4-4D7F-BBE4-40D99BDD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F4373-421E-4CEC-A8EF-417174066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7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5261-F769-4DB7-9318-660BE267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5" name="Graphic 4" descr="Computer outline">
            <a:extLst>
              <a:ext uri="{FF2B5EF4-FFF2-40B4-BE49-F238E27FC236}">
                <a16:creationId xmlns:a16="http://schemas.microsoft.com/office/drawing/2014/main" id="{FF7F816F-5F7A-4113-9968-BACBB8D36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9836" y="1884831"/>
            <a:ext cx="2572870" cy="257287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AF1FE2C-7B46-4F25-B8BD-6C49C82E54BE}"/>
              </a:ext>
            </a:extLst>
          </p:cNvPr>
          <p:cNvSpPr/>
          <p:nvPr/>
        </p:nvSpPr>
        <p:spPr>
          <a:xfrm>
            <a:off x="1573306" y="2069166"/>
            <a:ext cx="3881718" cy="100516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8EF0D57E-7D9F-44A4-8F84-F0088493EE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1964" y="2338106"/>
            <a:ext cx="215153" cy="215153"/>
          </a:xfrm>
          <a:prstGeom prst="rect">
            <a:avLst/>
          </a:prstGeom>
        </p:spPr>
      </p:pic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AE0FA67D-3A08-4553-9DD6-1E19837DA9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0965" y="2571750"/>
            <a:ext cx="215153" cy="215153"/>
          </a:xfrm>
          <a:prstGeom prst="rect">
            <a:avLst/>
          </a:prstGeom>
        </p:spPr>
      </p:pic>
      <p:pic>
        <p:nvPicPr>
          <p:cNvPr id="12" name="Graphic 11" descr="Document outline">
            <a:extLst>
              <a:ext uri="{FF2B5EF4-FFF2-40B4-BE49-F238E27FC236}">
                <a16:creationId xmlns:a16="http://schemas.microsoft.com/office/drawing/2014/main" id="{D228B9A0-788F-40C7-A5DE-1E3542E0EC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73071" y="2508156"/>
            <a:ext cx="215153" cy="215153"/>
          </a:xfrm>
          <a:prstGeom prst="rect">
            <a:avLst/>
          </a:prstGeom>
        </p:spPr>
      </p:pic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9FEDB6E5-C0A1-4135-B8F0-FF4CE2018C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5164" y="2391614"/>
            <a:ext cx="215153" cy="215153"/>
          </a:xfrm>
          <a:prstGeom prst="rect">
            <a:avLst/>
          </a:prstGeom>
        </p:spPr>
      </p:pic>
      <p:pic>
        <p:nvPicPr>
          <p:cNvPr id="14" name="Graphic 13" descr="Document outline">
            <a:extLst>
              <a:ext uri="{FF2B5EF4-FFF2-40B4-BE49-F238E27FC236}">
                <a16:creationId xmlns:a16="http://schemas.microsoft.com/office/drawing/2014/main" id="{3395C6A6-98D9-4098-AFAF-DBC75E801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6934" y="2517682"/>
            <a:ext cx="215153" cy="215153"/>
          </a:xfrm>
          <a:prstGeom prst="rect">
            <a:avLst/>
          </a:prstGeom>
        </p:spPr>
      </p:pic>
      <p:pic>
        <p:nvPicPr>
          <p:cNvPr id="15" name="Graphic 14" descr="Document outline">
            <a:extLst>
              <a:ext uri="{FF2B5EF4-FFF2-40B4-BE49-F238E27FC236}">
                <a16:creationId xmlns:a16="http://schemas.microsoft.com/office/drawing/2014/main" id="{FFD93CB1-B985-4898-A2B8-EE9F83E631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3341" y="2373405"/>
            <a:ext cx="215153" cy="215153"/>
          </a:xfrm>
          <a:prstGeom prst="rect">
            <a:avLst/>
          </a:prstGeom>
        </p:spPr>
      </p:pic>
      <p:pic>
        <p:nvPicPr>
          <p:cNvPr id="16" name="Graphic 15" descr="Document outline">
            <a:extLst>
              <a:ext uri="{FF2B5EF4-FFF2-40B4-BE49-F238E27FC236}">
                <a16:creationId xmlns:a16="http://schemas.microsoft.com/office/drawing/2014/main" id="{22E0A942-81D2-455D-A24F-6D0DB043C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34766" y="2588558"/>
            <a:ext cx="215153" cy="215153"/>
          </a:xfrm>
          <a:prstGeom prst="rect">
            <a:avLst/>
          </a:prstGeom>
        </p:spPr>
      </p:pic>
      <p:pic>
        <p:nvPicPr>
          <p:cNvPr id="17" name="Graphic 16" descr="Document outline">
            <a:extLst>
              <a:ext uri="{FF2B5EF4-FFF2-40B4-BE49-F238E27FC236}">
                <a16:creationId xmlns:a16="http://schemas.microsoft.com/office/drawing/2014/main" id="{0008EA40-C1CD-4F8D-86B7-0E0025BAE1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0134" y="2338388"/>
            <a:ext cx="215153" cy="215153"/>
          </a:xfrm>
          <a:prstGeom prst="rect">
            <a:avLst/>
          </a:prstGeom>
        </p:spPr>
      </p:pic>
      <p:pic>
        <p:nvPicPr>
          <p:cNvPr id="18" name="Graphic 17" descr="Document outline">
            <a:extLst>
              <a:ext uri="{FF2B5EF4-FFF2-40B4-BE49-F238E27FC236}">
                <a16:creationId xmlns:a16="http://schemas.microsoft.com/office/drawing/2014/main" id="{1AB228E3-F9BA-4217-A423-5CC9609B4C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31136" y="2464173"/>
            <a:ext cx="215153" cy="215153"/>
          </a:xfrm>
          <a:prstGeom prst="rect">
            <a:avLst/>
          </a:prstGeom>
        </p:spPr>
      </p:pic>
      <p:pic>
        <p:nvPicPr>
          <p:cNvPr id="19" name="Graphic 18" descr="Document outline">
            <a:extLst>
              <a:ext uri="{FF2B5EF4-FFF2-40B4-BE49-F238E27FC236}">
                <a16:creationId xmlns:a16="http://schemas.microsoft.com/office/drawing/2014/main" id="{43A47872-417F-4C3B-8A64-89779BD287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98788" y="2544014"/>
            <a:ext cx="215153" cy="215153"/>
          </a:xfrm>
          <a:prstGeom prst="rect">
            <a:avLst/>
          </a:prstGeom>
        </p:spPr>
      </p:pic>
      <p:pic>
        <p:nvPicPr>
          <p:cNvPr id="20" name="Graphic 19" descr="Document outline">
            <a:extLst>
              <a:ext uri="{FF2B5EF4-FFF2-40B4-BE49-F238E27FC236}">
                <a16:creationId xmlns:a16="http://schemas.microsoft.com/office/drawing/2014/main" id="{CF9D543A-66F7-4D8D-8432-17C4C5B9C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6395" y="2356316"/>
            <a:ext cx="215153" cy="215153"/>
          </a:xfrm>
          <a:prstGeom prst="rect">
            <a:avLst/>
          </a:prstGeom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EEEDE7B1-18DB-46F9-9BD3-6BDF03A5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675" y="2397716"/>
            <a:ext cx="289944" cy="20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etflix-logo-circle-png-5 – BETH FUKUMOTO">
            <a:extLst>
              <a:ext uri="{FF2B5EF4-FFF2-40B4-BE49-F238E27FC236}">
                <a16:creationId xmlns:a16="http://schemas.microsoft.com/office/drawing/2014/main" id="{9E899AB8-3E0B-4FB2-A9F1-21E1BEE86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339" y="2415830"/>
            <a:ext cx="399963" cy="29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Arrow: Right 40">
            <a:extLst>
              <a:ext uri="{FF2B5EF4-FFF2-40B4-BE49-F238E27FC236}">
                <a16:creationId xmlns:a16="http://schemas.microsoft.com/office/drawing/2014/main" id="{A4172631-4A7A-4CCB-9FDF-7FDEF6FB1131}"/>
              </a:ext>
            </a:extLst>
          </p:cNvPr>
          <p:cNvSpPr/>
          <p:nvPr/>
        </p:nvSpPr>
        <p:spPr>
          <a:xfrm flipH="1">
            <a:off x="1521759" y="2860636"/>
            <a:ext cx="3881718" cy="1005168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 descr="Document outline">
            <a:extLst>
              <a:ext uri="{FF2B5EF4-FFF2-40B4-BE49-F238E27FC236}">
                <a16:creationId xmlns:a16="http://schemas.microsoft.com/office/drawing/2014/main" id="{E0BEF903-A86B-47EB-A752-35AD24BE5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1964" y="3127840"/>
            <a:ext cx="215153" cy="215153"/>
          </a:xfrm>
          <a:prstGeom prst="rect">
            <a:avLst/>
          </a:prstGeom>
        </p:spPr>
      </p:pic>
      <p:pic>
        <p:nvPicPr>
          <p:cNvPr id="43" name="Graphic 42" descr="Document outline">
            <a:extLst>
              <a:ext uri="{FF2B5EF4-FFF2-40B4-BE49-F238E27FC236}">
                <a16:creationId xmlns:a16="http://schemas.microsoft.com/office/drawing/2014/main" id="{F35DE707-7750-475E-8ACE-5EB0EEDFD2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0965" y="3361484"/>
            <a:ext cx="215153" cy="215153"/>
          </a:xfrm>
          <a:prstGeom prst="rect">
            <a:avLst/>
          </a:prstGeom>
        </p:spPr>
      </p:pic>
      <p:pic>
        <p:nvPicPr>
          <p:cNvPr id="44" name="Graphic 43" descr="Document outline">
            <a:extLst>
              <a:ext uri="{FF2B5EF4-FFF2-40B4-BE49-F238E27FC236}">
                <a16:creationId xmlns:a16="http://schemas.microsoft.com/office/drawing/2014/main" id="{A906B3B0-5E74-48FB-9564-EF1A224FB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73071" y="3297890"/>
            <a:ext cx="215153" cy="215153"/>
          </a:xfrm>
          <a:prstGeom prst="rect">
            <a:avLst/>
          </a:prstGeom>
        </p:spPr>
      </p:pic>
      <p:pic>
        <p:nvPicPr>
          <p:cNvPr id="45" name="Graphic 44" descr="Document outline">
            <a:extLst>
              <a:ext uri="{FF2B5EF4-FFF2-40B4-BE49-F238E27FC236}">
                <a16:creationId xmlns:a16="http://schemas.microsoft.com/office/drawing/2014/main" id="{16B4289F-587B-46EE-8955-0DE99C1113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5164" y="3181348"/>
            <a:ext cx="215153" cy="215153"/>
          </a:xfrm>
          <a:prstGeom prst="rect">
            <a:avLst/>
          </a:prstGeom>
        </p:spPr>
      </p:pic>
      <p:pic>
        <p:nvPicPr>
          <p:cNvPr id="46" name="Graphic 45" descr="Document outline">
            <a:extLst>
              <a:ext uri="{FF2B5EF4-FFF2-40B4-BE49-F238E27FC236}">
                <a16:creationId xmlns:a16="http://schemas.microsoft.com/office/drawing/2014/main" id="{A7137810-536A-4A63-981A-38CC1C8869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6934" y="3307416"/>
            <a:ext cx="215153" cy="215153"/>
          </a:xfrm>
          <a:prstGeom prst="rect">
            <a:avLst/>
          </a:prstGeom>
        </p:spPr>
      </p:pic>
      <p:pic>
        <p:nvPicPr>
          <p:cNvPr id="47" name="Graphic 46" descr="Document outline">
            <a:extLst>
              <a:ext uri="{FF2B5EF4-FFF2-40B4-BE49-F238E27FC236}">
                <a16:creationId xmlns:a16="http://schemas.microsoft.com/office/drawing/2014/main" id="{E10DC421-6E82-487B-8A6D-FB68604A5D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3341" y="3163139"/>
            <a:ext cx="215153" cy="215153"/>
          </a:xfrm>
          <a:prstGeom prst="rect">
            <a:avLst/>
          </a:prstGeom>
        </p:spPr>
      </p:pic>
      <p:pic>
        <p:nvPicPr>
          <p:cNvPr id="48" name="Graphic 47" descr="Document outline">
            <a:extLst>
              <a:ext uri="{FF2B5EF4-FFF2-40B4-BE49-F238E27FC236}">
                <a16:creationId xmlns:a16="http://schemas.microsoft.com/office/drawing/2014/main" id="{FC126349-2688-4DB7-BD53-C4383B9433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34766" y="3378292"/>
            <a:ext cx="215153" cy="215153"/>
          </a:xfrm>
          <a:prstGeom prst="rect">
            <a:avLst/>
          </a:prstGeom>
        </p:spPr>
      </p:pic>
      <p:pic>
        <p:nvPicPr>
          <p:cNvPr id="49" name="Graphic 48" descr="Document outline">
            <a:extLst>
              <a:ext uri="{FF2B5EF4-FFF2-40B4-BE49-F238E27FC236}">
                <a16:creationId xmlns:a16="http://schemas.microsoft.com/office/drawing/2014/main" id="{D06888CA-A875-4F94-A3FB-4EA751ED71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0134" y="3128122"/>
            <a:ext cx="215153" cy="215153"/>
          </a:xfrm>
          <a:prstGeom prst="rect">
            <a:avLst/>
          </a:prstGeom>
        </p:spPr>
      </p:pic>
      <p:pic>
        <p:nvPicPr>
          <p:cNvPr id="50" name="Graphic 49" descr="Document outline">
            <a:extLst>
              <a:ext uri="{FF2B5EF4-FFF2-40B4-BE49-F238E27FC236}">
                <a16:creationId xmlns:a16="http://schemas.microsoft.com/office/drawing/2014/main" id="{6E13AB3E-B32F-44E5-BAFE-867B30419C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31136" y="3253907"/>
            <a:ext cx="215153" cy="215153"/>
          </a:xfrm>
          <a:prstGeom prst="rect">
            <a:avLst/>
          </a:prstGeom>
        </p:spPr>
      </p:pic>
      <p:pic>
        <p:nvPicPr>
          <p:cNvPr id="51" name="Graphic 50" descr="Document outline">
            <a:extLst>
              <a:ext uri="{FF2B5EF4-FFF2-40B4-BE49-F238E27FC236}">
                <a16:creationId xmlns:a16="http://schemas.microsoft.com/office/drawing/2014/main" id="{644685B4-2646-4EC2-AE54-C2A5A5454C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98788" y="3333748"/>
            <a:ext cx="215153" cy="215153"/>
          </a:xfrm>
          <a:prstGeom prst="rect">
            <a:avLst/>
          </a:prstGeom>
        </p:spPr>
      </p:pic>
      <p:pic>
        <p:nvPicPr>
          <p:cNvPr id="52" name="Graphic 51" descr="Document outline">
            <a:extLst>
              <a:ext uri="{FF2B5EF4-FFF2-40B4-BE49-F238E27FC236}">
                <a16:creationId xmlns:a16="http://schemas.microsoft.com/office/drawing/2014/main" id="{CBB72CEC-AF20-4DE2-9EBD-9F1F4A74D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6395" y="3146050"/>
            <a:ext cx="215153" cy="215153"/>
          </a:xfrm>
          <a:prstGeom prst="rect">
            <a:avLst/>
          </a:prstGeom>
        </p:spPr>
      </p:pic>
      <p:pic>
        <p:nvPicPr>
          <p:cNvPr id="54" name="Picture 2" descr="How the Cat Gets Its Stripes: It&amp;#39;s Genetics, Not a Folk Tale - The New York  Times">
            <a:extLst>
              <a:ext uri="{FF2B5EF4-FFF2-40B4-BE49-F238E27FC236}">
                <a16:creationId xmlns:a16="http://schemas.microsoft.com/office/drawing/2014/main" id="{0405FAA4-6905-4FF0-9F0B-A5CB668CD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087" y="3252447"/>
            <a:ext cx="301216" cy="30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Discord Logo, history, meaning, symbol, PNG">
            <a:extLst>
              <a:ext uri="{FF2B5EF4-FFF2-40B4-BE49-F238E27FC236}">
                <a16:creationId xmlns:a16="http://schemas.microsoft.com/office/drawing/2014/main" id="{43AADBF7-6AAF-4C50-99C1-591FAE416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442" y="3169248"/>
            <a:ext cx="516731" cy="29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70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9463-9723-4345-B151-8F6B6759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DC06-8890-4ABD-8F59-B5B959A3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4" y="2000250"/>
            <a:ext cx="3807110" cy="2343151"/>
          </a:xfrm>
        </p:spPr>
        <p:txBody>
          <a:bodyPr/>
          <a:lstStyle/>
          <a:p>
            <a:r>
              <a:rPr lang="en-US" dirty="0"/>
              <a:t>“Virtual places” in OS where packets are sent from and to</a:t>
            </a:r>
          </a:p>
          <a:p>
            <a:r>
              <a:rPr lang="en-US" dirty="0"/>
              <a:t>Each port is connected to an application</a:t>
            </a:r>
          </a:p>
        </p:txBody>
      </p:sp>
      <p:pic>
        <p:nvPicPr>
          <p:cNvPr id="5" name="Graphic 4" descr="Processor outline">
            <a:extLst>
              <a:ext uri="{FF2B5EF4-FFF2-40B4-BE49-F238E27FC236}">
                <a16:creationId xmlns:a16="http://schemas.microsoft.com/office/drawing/2014/main" id="{693E3305-E14F-4FC5-B0F1-57EB2CC8B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3233" y="2314576"/>
            <a:ext cx="1606732" cy="1606732"/>
          </a:xfrm>
          <a:prstGeom prst="rect">
            <a:avLst/>
          </a:prstGeom>
        </p:spPr>
      </p:pic>
      <p:sp>
        <p:nvSpPr>
          <p:cNvPr id="11" name="Arrow: Bent 10">
            <a:extLst>
              <a:ext uri="{FF2B5EF4-FFF2-40B4-BE49-F238E27FC236}">
                <a16:creationId xmlns:a16="http://schemas.microsoft.com/office/drawing/2014/main" id="{67F36F47-0E60-4E04-A2CB-1040A9259E79}"/>
              </a:ext>
            </a:extLst>
          </p:cNvPr>
          <p:cNvSpPr/>
          <p:nvPr/>
        </p:nvSpPr>
        <p:spPr>
          <a:xfrm>
            <a:off x="5738948" y="3314701"/>
            <a:ext cx="779415" cy="716554"/>
          </a:xfrm>
          <a:prstGeom prst="bentArrow">
            <a:avLst>
              <a:gd name="adj1" fmla="val 11631"/>
              <a:gd name="adj2" fmla="val 13675"/>
              <a:gd name="adj3" fmla="val 25000"/>
              <a:gd name="adj4" fmla="val 63196"/>
            </a:avLst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D7EB644A-A844-4169-9437-8F52CA85264C}"/>
              </a:ext>
            </a:extLst>
          </p:cNvPr>
          <p:cNvSpPr/>
          <p:nvPr/>
        </p:nvSpPr>
        <p:spPr>
          <a:xfrm rot="5400000">
            <a:off x="6566263" y="1846352"/>
            <a:ext cx="779415" cy="716554"/>
          </a:xfrm>
          <a:prstGeom prst="bentArrow">
            <a:avLst>
              <a:gd name="adj1" fmla="val 11631"/>
              <a:gd name="adj2" fmla="val 13675"/>
              <a:gd name="adj3" fmla="val 25000"/>
              <a:gd name="adj4" fmla="val 63196"/>
            </a:avLst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631CE9F-D390-4948-9C73-F6919E0E5BE1}"/>
              </a:ext>
            </a:extLst>
          </p:cNvPr>
          <p:cNvSpPr/>
          <p:nvPr/>
        </p:nvSpPr>
        <p:spPr>
          <a:xfrm>
            <a:off x="5865220" y="2797493"/>
            <a:ext cx="653143" cy="182880"/>
          </a:xfrm>
          <a:prstGeom prst="rightArrow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15BA17B-5436-43D2-941C-A39A8723E4E5}"/>
              </a:ext>
            </a:extLst>
          </p:cNvPr>
          <p:cNvSpPr/>
          <p:nvPr/>
        </p:nvSpPr>
        <p:spPr>
          <a:xfrm rot="16200000">
            <a:off x="6461758" y="3925389"/>
            <a:ext cx="653143" cy="182880"/>
          </a:xfrm>
          <a:prstGeom prst="rightArrow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42E4C3FC-1D7C-4439-BFA1-1ED8BB606B32}"/>
              </a:ext>
            </a:extLst>
          </p:cNvPr>
          <p:cNvSpPr/>
          <p:nvPr/>
        </p:nvSpPr>
        <p:spPr>
          <a:xfrm rot="10800000" flipV="1">
            <a:off x="7601089" y="3171825"/>
            <a:ext cx="706889" cy="662803"/>
          </a:xfrm>
          <a:prstGeom prst="bentArrow">
            <a:avLst>
              <a:gd name="adj1" fmla="val 11631"/>
              <a:gd name="adj2" fmla="val 13675"/>
              <a:gd name="adj3" fmla="val 25000"/>
              <a:gd name="adj4" fmla="val 63196"/>
            </a:avLst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C940881-3E91-485C-A828-AC4C5FEC2730}"/>
              </a:ext>
            </a:extLst>
          </p:cNvPr>
          <p:cNvSpPr/>
          <p:nvPr/>
        </p:nvSpPr>
        <p:spPr>
          <a:xfrm rot="16200000">
            <a:off x="7058296" y="3925389"/>
            <a:ext cx="653143" cy="182880"/>
          </a:xfrm>
          <a:prstGeom prst="rightArrow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05C138C-B367-4DAC-B73B-5EED71FA7ABD}"/>
              </a:ext>
            </a:extLst>
          </p:cNvPr>
          <p:cNvSpPr/>
          <p:nvPr/>
        </p:nvSpPr>
        <p:spPr>
          <a:xfrm rot="10800000">
            <a:off x="7627961" y="2756943"/>
            <a:ext cx="653143" cy="182880"/>
          </a:xfrm>
          <a:prstGeom prst="rightArrow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C8CD29-9651-4F8E-8A1B-A642890AE379}"/>
              </a:ext>
            </a:extLst>
          </p:cNvPr>
          <p:cNvSpPr/>
          <p:nvPr/>
        </p:nvSpPr>
        <p:spPr>
          <a:xfrm>
            <a:off x="6189102" y="1757169"/>
            <a:ext cx="383176" cy="224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80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934360-3E65-45B4-B5BC-CC234E8D3BC8}"/>
              </a:ext>
            </a:extLst>
          </p:cNvPr>
          <p:cNvSpPr/>
          <p:nvPr/>
        </p:nvSpPr>
        <p:spPr>
          <a:xfrm>
            <a:off x="5438242" y="2756943"/>
            <a:ext cx="392654" cy="224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64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875630-190E-48EF-9741-2B04DE5F37BB}"/>
              </a:ext>
            </a:extLst>
          </p:cNvPr>
          <p:cNvSpPr/>
          <p:nvPr/>
        </p:nvSpPr>
        <p:spPr>
          <a:xfrm>
            <a:off x="6465300" y="4359979"/>
            <a:ext cx="661641" cy="26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53490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9CF487-1B57-4850-B606-1D1B943361F4}"/>
              </a:ext>
            </a:extLst>
          </p:cNvPr>
          <p:cNvSpPr/>
          <p:nvPr/>
        </p:nvSpPr>
        <p:spPr>
          <a:xfrm>
            <a:off x="7994675" y="3857582"/>
            <a:ext cx="567898" cy="26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2165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091A99-D02D-4823-A954-13EF7720D849}"/>
              </a:ext>
            </a:extLst>
          </p:cNvPr>
          <p:cNvSpPr/>
          <p:nvPr/>
        </p:nvSpPr>
        <p:spPr>
          <a:xfrm>
            <a:off x="8296448" y="2719565"/>
            <a:ext cx="426211" cy="22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4BE147-083B-41ED-B2E9-078A15E6A200}"/>
              </a:ext>
            </a:extLst>
          </p:cNvPr>
          <p:cNvSpPr/>
          <p:nvPr/>
        </p:nvSpPr>
        <p:spPr>
          <a:xfrm>
            <a:off x="5525842" y="4048584"/>
            <a:ext cx="498440" cy="22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200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B2D1DC-2D15-4F21-B111-6786C32AB1B5}"/>
              </a:ext>
            </a:extLst>
          </p:cNvPr>
          <p:cNvSpPr/>
          <p:nvPr/>
        </p:nvSpPr>
        <p:spPr>
          <a:xfrm>
            <a:off x="7314248" y="4359979"/>
            <a:ext cx="449187" cy="26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2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FB1E-3324-433A-B545-AC9DE62F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ports are NOT part of the IP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9C5BF-4BA1-4493-A2DA-7CB95EA07D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Certain </a:t>
            </a:r>
            <a:r>
              <a:rPr lang="en-US" i="1" dirty="0"/>
              <a:t>types</a:t>
            </a:r>
            <a:r>
              <a:rPr lang="en-US" dirty="0"/>
              <a:t> of packets require ports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40A69-FA95-4342-B883-62A686E33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ports organize data </a:t>
            </a:r>
            <a:r>
              <a:rPr lang="en-US" i="1" dirty="0"/>
              <a:t>within</a:t>
            </a:r>
            <a:r>
              <a:rPr lang="en-US" dirty="0"/>
              <a:t> a machine: don’t matter outside of a machine.</a:t>
            </a:r>
          </a:p>
        </p:txBody>
      </p:sp>
    </p:spTree>
    <p:extLst>
      <p:ext uri="{BB962C8B-B14F-4D97-AF65-F5344CB8AC3E}">
        <p14:creationId xmlns:p14="http://schemas.microsoft.com/office/powerpoint/2010/main" val="412240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DD31-76D3-4678-BAF6-845749E2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B227-0354-4E23-8AC2-35D7DAA4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Permanent — connected to permanent applications</a:t>
            </a:r>
          </a:p>
          <a:p>
            <a:pPr lvl="1"/>
            <a:r>
              <a:rPr lang="en-US" dirty="0"/>
              <a:t>Often used to send data upon request</a:t>
            </a:r>
          </a:p>
          <a:p>
            <a:pPr lvl="1"/>
            <a:r>
              <a:rPr lang="en-US" dirty="0"/>
              <a:t>Permanent ports have numbers with agreed upon meanings</a:t>
            </a:r>
          </a:p>
          <a:p>
            <a:pPr lvl="1"/>
            <a:r>
              <a:rPr lang="en-US" dirty="0"/>
              <a:t>E.g. port 80, by convention, has HTML data</a:t>
            </a:r>
          </a:p>
          <a:p>
            <a:r>
              <a:rPr lang="en-US" dirty="0"/>
              <a:t>Ephemeral — for temporary requests</a:t>
            </a:r>
          </a:p>
          <a:p>
            <a:pPr lvl="1"/>
            <a:r>
              <a:rPr lang="en-US" dirty="0"/>
              <a:t>Often used for requesting and receiving data from a permanent port</a:t>
            </a:r>
          </a:p>
          <a:p>
            <a:pPr lvl="1"/>
            <a:r>
              <a:rPr lang="en-US" dirty="0"/>
              <a:t>Have high numbers, and are random</a:t>
            </a:r>
          </a:p>
        </p:txBody>
      </p:sp>
    </p:spTree>
    <p:extLst>
      <p:ext uri="{BB962C8B-B14F-4D97-AF65-F5344CB8AC3E}">
        <p14:creationId xmlns:p14="http://schemas.microsoft.com/office/powerpoint/2010/main" val="402595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64080D6-34DE-4277-97CC-2FB381284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E8386A-A588-406B-81AF-A9C1E3D9D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31A5FD-53BB-4288-AA6C-9DF627345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300" y="1035051"/>
            <a:ext cx="6430967" cy="1962149"/>
          </a:xfrm>
        </p:spPr>
        <p:txBody>
          <a:bodyPr>
            <a:normAutofit/>
          </a:bodyPr>
          <a:lstStyle/>
          <a:p>
            <a:r>
              <a:rPr lang="en-US" dirty="0"/>
              <a:t>DEMO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23AB9-55DD-43B3-8EF4-3AF082C80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6532" y="2997200"/>
            <a:ext cx="5240734" cy="1041400"/>
          </a:xfrm>
        </p:spPr>
        <p:txBody>
          <a:bodyPr>
            <a:normAutofit/>
          </a:bodyPr>
          <a:lstStyle/>
          <a:p>
            <a:r>
              <a:rPr lang="en-US" dirty="0"/>
              <a:t>Sending packets using Python!</a:t>
            </a:r>
          </a:p>
          <a:p>
            <a:r>
              <a:rPr lang="en-US" dirty="0"/>
              <a:t>Goal: ~experience~ ephemeral ports</a:t>
            </a:r>
          </a:p>
        </p:txBody>
      </p:sp>
    </p:spTree>
    <p:extLst>
      <p:ext uri="{BB962C8B-B14F-4D97-AF65-F5344CB8AC3E}">
        <p14:creationId xmlns:p14="http://schemas.microsoft.com/office/powerpoint/2010/main" val="287349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64080D6-34DE-4277-97CC-2FB381284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E8386A-A588-406B-81AF-A9C1E3D9D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1BA0CA6-ADC2-4E5A-B3FF-F2B5A617C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327196" cy="51435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5834FB2-AB8D-4A19-B990-1CC92B2BD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8138" y="1776534"/>
            <a:ext cx="3377189" cy="1018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Receiving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D8CA0C-2103-4AC2-81DF-E0E10D2A5C54}"/>
              </a:ext>
            </a:extLst>
          </p:cNvPr>
          <p:cNvSpPr/>
          <p:nvPr/>
        </p:nvSpPr>
        <p:spPr>
          <a:xfrm>
            <a:off x="202223" y="1820008"/>
            <a:ext cx="2365131" cy="931984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70F564-D39A-4C42-A76E-F9AF3F96C0A3}"/>
              </a:ext>
            </a:extLst>
          </p:cNvPr>
          <p:cNvSpPr/>
          <p:nvPr/>
        </p:nvSpPr>
        <p:spPr>
          <a:xfrm>
            <a:off x="3015762" y="1503484"/>
            <a:ext cx="1801480" cy="79130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 port 5005 on local machine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EAD2F0-7479-4235-B5B5-58C8139DCFA5}"/>
              </a:ext>
            </a:extLst>
          </p:cNvPr>
          <p:cNvCxnSpPr>
            <a:stCxn id="13" idx="1"/>
          </p:cNvCxnSpPr>
          <p:nvPr/>
        </p:nvCxnSpPr>
        <p:spPr>
          <a:xfrm flipH="1">
            <a:off x="2461846" y="1899138"/>
            <a:ext cx="553916" cy="13188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55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64080D6-34DE-4277-97CC-2FB381284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E8386A-A588-406B-81AF-A9C1E3D9D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1BA0CA6-ADC2-4E5A-B3FF-F2B5A617C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327196" cy="51435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5834FB2-AB8D-4A19-B990-1CC92B2BD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8138" y="1776534"/>
            <a:ext cx="3377189" cy="1018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Receiving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D8CA0C-2103-4AC2-81DF-E0E10D2A5C54}"/>
              </a:ext>
            </a:extLst>
          </p:cNvPr>
          <p:cNvSpPr/>
          <p:nvPr/>
        </p:nvSpPr>
        <p:spPr>
          <a:xfrm>
            <a:off x="553915" y="3965320"/>
            <a:ext cx="3622431" cy="931984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70F564-D39A-4C42-A76E-F9AF3F96C0A3}"/>
              </a:ext>
            </a:extLst>
          </p:cNvPr>
          <p:cNvSpPr/>
          <p:nvPr/>
        </p:nvSpPr>
        <p:spPr>
          <a:xfrm>
            <a:off x="3015761" y="1503484"/>
            <a:ext cx="2133703" cy="149469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it receives data, prints the IP + port it got it from, and the 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EAD2F0-7479-4235-B5B5-58C8139DCFA5}"/>
              </a:ext>
            </a:extLst>
          </p:cNvPr>
          <p:cNvCxnSpPr>
            <a:cxnSpLocks/>
          </p:cNvCxnSpPr>
          <p:nvPr/>
        </p:nvCxnSpPr>
        <p:spPr>
          <a:xfrm flipH="1">
            <a:off x="2884819" y="3033336"/>
            <a:ext cx="341958" cy="9319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563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64080D6-34DE-4277-97CC-2FB381284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E8386A-A588-406B-81AF-A9C1E3D9D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5834FB2-AB8D-4A19-B990-1CC92B2BD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8138" y="1776534"/>
            <a:ext cx="3377189" cy="1018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Sending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C69AEF2-0B46-4B49-984C-DE744E1E3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017813" cy="51435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0D8CA0C-2103-4AC2-81DF-E0E10D2A5C54}"/>
              </a:ext>
            </a:extLst>
          </p:cNvPr>
          <p:cNvSpPr/>
          <p:nvPr/>
        </p:nvSpPr>
        <p:spPr>
          <a:xfrm>
            <a:off x="100013" y="1644172"/>
            <a:ext cx="2614612" cy="931984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70F564-D39A-4C42-A76E-F9AF3F96C0A3}"/>
              </a:ext>
            </a:extLst>
          </p:cNvPr>
          <p:cNvSpPr/>
          <p:nvPr/>
        </p:nvSpPr>
        <p:spPr>
          <a:xfrm>
            <a:off x="3685863" y="1979246"/>
            <a:ext cx="1463601" cy="101893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Targets opened port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EAD2F0-7479-4235-B5B5-58C8139DCFA5}"/>
              </a:ext>
            </a:extLst>
          </p:cNvPr>
          <p:cNvCxnSpPr>
            <a:cxnSpLocks/>
          </p:cNvCxnSpPr>
          <p:nvPr/>
        </p:nvCxnSpPr>
        <p:spPr>
          <a:xfrm flipH="1" flipV="1">
            <a:off x="2757488" y="2195513"/>
            <a:ext cx="928375" cy="25717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143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64080D6-34DE-4277-97CC-2FB381284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E8386A-A588-406B-81AF-A9C1E3D9D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5834FB2-AB8D-4A19-B990-1CC92B2BD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8138" y="1776534"/>
            <a:ext cx="3377189" cy="1018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Sending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C69AEF2-0B46-4B49-984C-DE744E1E3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017813" cy="51435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0D8CA0C-2103-4AC2-81DF-E0E10D2A5C54}"/>
              </a:ext>
            </a:extLst>
          </p:cNvPr>
          <p:cNvSpPr/>
          <p:nvPr/>
        </p:nvSpPr>
        <p:spPr>
          <a:xfrm>
            <a:off x="205520" y="2571750"/>
            <a:ext cx="3575171" cy="751742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70F564-D39A-4C42-A76E-F9AF3F96C0A3}"/>
              </a:ext>
            </a:extLst>
          </p:cNvPr>
          <p:cNvSpPr/>
          <p:nvPr/>
        </p:nvSpPr>
        <p:spPr>
          <a:xfrm>
            <a:off x="4572000" y="1943222"/>
            <a:ext cx="1463601" cy="101893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messages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EAD2F0-7479-4235-B5B5-58C8139DCFA5}"/>
              </a:ext>
            </a:extLst>
          </p:cNvPr>
          <p:cNvCxnSpPr>
            <a:cxnSpLocks/>
          </p:cNvCxnSpPr>
          <p:nvPr/>
        </p:nvCxnSpPr>
        <p:spPr>
          <a:xfrm flipH="1">
            <a:off x="3695507" y="2285999"/>
            <a:ext cx="814947" cy="43961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44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EBF9-C110-4D9A-A77F-D35B99FB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internet?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501E3-E0E4-4CCF-9593-20A03EE13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internet:</a:t>
            </a:r>
          </a:p>
        </p:txBody>
      </p:sp>
      <p:pic>
        <p:nvPicPr>
          <p:cNvPr id="8" name="Content Placeholder 7" descr="Laptop outline">
            <a:extLst>
              <a:ext uri="{FF2B5EF4-FFF2-40B4-BE49-F238E27FC236}">
                <a16:creationId xmlns:a16="http://schemas.microsoft.com/office/drawing/2014/main" id="{ED9169A5-DB5E-4C0B-870E-3E15319CC6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9134" y="3190010"/>
            <a:ext cx="914400" cy="9144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E8A4C-47DF-48A1-BC84-9432D6944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The Internet</a:t>
            </a:r>
            <a:r>
              <a:rPr lang="en" dirty="0"/>
              <a:t>™</a:t>
            </a:r>
            <a:r>
              <a:rPr lang="en-US" dirty="0"/>
              <a:t>: </a:t>
            </a:r>
          </a:p>
        </p:txBody>
      </p:sp>
      <p:pic>
        <p:nvPicPr>
          <p:cNvPr id="10" name="Content Placeholder 9" descr="Computer outline">
            <a:extLst>
              <a:ext uri="{FF2B5EF4-FFF2-40B4-BE49-F238E27FC236}">
                <a16:creationId xmlns:a16="http://schemas.microsoft.com/office/drawing/2014/main" id="{9163AB23-A621-4D3D-895E-214847F9D8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96380" y="2418197"/>
            <a:ext cx="914400" cy="914400"/>
          </a:xfrm>
        </p:spPr>
      </p:pic>
      <p:pic>
        <p:nvPicPr>
          <p:cNvPr id="11" name="Content Placeholder 7" descr="Laptop outline">
            <a:extLst>
              <a:ext uri="{FF2B5EF4-FFF2-40B4-BE49-F238E27FC236}">
                <a16:creationId xmlns:a16="http://schemas.microsoft.com/office/drawing/2014/main" id="{0A09E75B-4A1A-4B1D-AD60-B9767A9ED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8719" y="3190010"/>
            <a:ext cx="914400" cy="914400"/>
          </a:xfrm>
          <a:prstGeom prst="rect">
            <a:avLst/>
          </a:prstGeom>
        </p:spPr>
      </p:pic>
      <p:pic>
        <p:nvPicPr>
          <p:cNvPr id="12" name="Content Placeholder 9" descr="Computer outline">
            <a:extLst>
              <a:ext uri="{FF2B5EF4-FFF2-40B4-BE49-F238E27FC236}">
                <a16:creationId xmlns:a16="http://schemas.microsoft.com/office/drawing/2014/main" id="{C6C624A9-66BE-412F-93E8-2C11BFB3AA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96380" y="3919683"/>
            <a:ext cx="914400" cy="914400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E8ADAE3-2536-4EF2-A114-41A3B1C0C6E3}"/>
              </a:ext>
            </a:extLst>
          </p:cNvPr>
          <p:cNvCxnSpPr>
            <a:stCxn id="8" idx="0"/>
            <a:endCxn id="10" idx="1"/>
          </p:cNvCxnSpPr>
          <p:nvPr/>
        </p:nvCxnSpPr>
        <p:spPr>
          <a:xfrm rot="5400000" flipH="1" flipV="1">
            <a:off x="1884051" y="2777681"/>
            <a:ext cx="314613" cy="51004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457A949-1CC6-4723-9919-9B397B0C1641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3210780" y="2875397"/>
            <a:ext cx="525139" cy="31461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F08D9EAF-524D-49F0-BE4E-67CCC7CE9D17}"/>
              </a:ext>
            </a:extLst>
          </p:cNvPr>
          <p:cNvCxnSpPr>
            <a:stCxn id="11" idx="2"/>
            <a:endCxn id="12" idx="3"/>
          </p:cNvCxnSpPr>
          <p:nvPr/>
        </p:nvCxnSpPr>
        <p:spPr>
          <a:xfrm rot="5400000">
            <a:off x="3337114" y="3978077"/>
            <a:ext cx="272473" cy="52513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B0BFE46-B999-454A-8C4F-F2A5677D73D7}"/>
              </a:ext>
            </a:extLst>
          </p:cNvPr>
          <p:cNvCxnSpPr>
            <a:endCxn id="8" idx="2"/>
          </p:cNvCxnSpPr>
          <p:nvPr/>
        </p:nvCxnSpPr>
        <p:spPr>
          <a:xfrm rot="10800000">
            <a:off x="1786335" y="4104411"/>
            <a:ext cx="472291" cy="28210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43B8B99-848B-4E90-840D-C557FB9CDCC0}"/>
              </a:ext>
            </a:extLst>
          </p:cNvPr>
          <p:cNvCxnSpPr>
            <a:stCxn id="12" idx="0"/>
            <a:endCxn id="10" idx="2"/>
          </p:cNvCxnSpPr>
          <p:nvPr/>
        </p:nvCxnSpPr>
        <p:spPr>
          <a:xfrm rot="5400000" flipH="1" flipV="1">
            <a:off x="2460037" y="3626140"/>
            <a:ext cx="587086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D4BFC404-3A87-4B8B-87C3-D0AD554F437C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2243534" y="3647210"/>
            <a:ext cx="1035185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F17F7F-D33F-47BB-9846-7BB950D2D17A}"/>
              </a:ext>
            </a:extLst>
          </p:cNvPr>
          <p:cNvSpPr txBox="1"/>
          <p:nvPr/>
        </p:nvSpPr>
        <p:spPr>
          <a:xfrm>
            <a:off x="3946768" y="4204677"/>
            <a:ext cx="1751811" cy="64633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“Can talk with one another…”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76C97F73-E938-469A-8882-9D232417C516}"/>
              </a:ext>
            </a:extLst>
          </p:cNvPr>
          <p:cNvCxnSpPr>
            <a:stCxn id="36" idx="0"/>
            <a:endCxn id="11" idx="3"/>
          </p:cNvCxnSpPr>
          <p:nvPr/>
        </p:nvCxnSpPr>
        <p:spPr>
          <a:xfrm rot="16200000" flipV="1">
            <a:off x="4229164" y="3611166"/>
            <a:ext cx="557467" cy="629555"/>
          </a:xfrm>
          <a:prstGeom prst="curved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E9FC638B-A328-4125-AA08-26E012B18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560" y="2377278"/>
            <a:ext cx="3723580" cy="214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orld wide web - Free web icons">
            <a:extLst>
              <a:ext uri="{FF2B5EF4-FFF2-40B4-BE49-F238E27FC236}">
                <a16:creationId xmlns:a16="http://schemas.microsoft.com/office/drawing/2014/main" id="{A6253E4E-F61D-4002-AAA1-BC90A3F37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871" y="2711054"/>
            <a:ext cx="1614958" cy="161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14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64080D6-34DE-4277-97CC-2FB381284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E8386A-A588-406B-81AF-A9C1E3D9D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5834FB2-AB8D-4A19-B990-1CC92B2BD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8138" y="1776534"/>
            <a:ext cx="3377189" cy="1018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Sending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C69AEF2-0B46-4B49-984C-DE744E1E3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017813" cy="51435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0D8CA0C-2103-4AC2-81DF-E0E10D2A5C54}"/>
              </a:ext>
            </a:extLst>
          </p:cNvPr>
          <p:cNvSpPr/>
          <p:nvPr/>
        </p:nvSpPr>
        <p:spPr>
          <a:xfrm>
            <a:off x="231897" y="4259862"/>
            <a:ext cx="3575171" cy="751742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70F564-D39A-4C42-A76E-F9AF3F96C0A3}"/>
              </a:ext>
            </a:extLst>
          </p:cNvPr>
          <p:cNvSpPr/>
          <p:nvPr/>
        </p:nvSpPr>
        <p:spPr>
          <a:xfrm>
            <a:off x="4506175" y="2795465"/>
            <a:ext cx="1463601" cy="159043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Sends the message to the IP and port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EAD2F0-7479-4235-B5B5-58C8139DCFA5}"/>
              </a:ext>
            </a:extLst>
          </p:cNvPr>
          <p:cNvCxnSpPr>
            <a:cxnSpLocks/>
          </p:cNvCxnSpPr>
          <p:nvPr/>
        </p:nvCxnSpPr>
        <p:spPr>
          <a:xfrm flipH="1">
            <a:off x="3683977" y="3590681"/>
            <a:ext cx="823675" cy="79521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015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64080D6-34DE-4277-97CC-2FB381284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E8386A-A588-406B-81AF-A9C1E3D9D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31A5FD-53BB-4288-AA6C-9DF627345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5092" y="1430705"/>
            <a:ext cx="6430967" cy="1962149"/>
          </a:xfrm>
        </p:spPr>
        <p:txBody>
          <a:bodyPr>
            <a:normAutofit/>
          </a:bodyPr>
          <a:lstStyle/>
          <a:p>
            <a:r>
              <a:rPr lang="en-US" dirty="0"/>
              <a:t>Let’s see what port they come from!</a:t>
            </a:r>
          </a:p>
        </p:txBody>
      </p:sp>
    </p:spTree>
    <p:extLst>
      <p:ext uri="{BB962C8B-B14F-4D97-AF65-F5344CB8AC3E}">
        <p14:creationId xmlns:p14="http://schemas.microsoft.com/office/powerpoint/2010/main" val="883869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781F-7B5A-4E08-8AAA-FE6AC136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Exhaustion and NAT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2B676-2644-4027-9C27-5F6EA3D8B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92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1DFF-9178-4013-BE4B-A54B081F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IP(v4) Addresses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2DE12-20E9-416F-A26E-4434BA338D2B}"/>
              </a:ext>
            </a:extLst>
          </p:cNvPr>
          <p:cNvSpPr txBox="1"/>
          <p:nvPr/>
        </p:nvSpPr>
        <p:spPr>
          <a:xfrm>
            <a:off x="2794921" y="1828800"/>
            <a:ext cx="4150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142.250.188.206</a:t>
            </a:r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F5C67A2-F666-4DAC-939A-CC2A2A3E6BF3}"/>
              </a:ext>
            </a:extLst>
          </p:cNvPr>
          <p:cNvSpPr/>
          <p:nvPr/>
        </p:nvSpPr>
        <p:spPr>
          <a:xfrm rot="16200000">
            <a:off x="4676496" y="1143280"/>
            <a:ext cx="439271" cy="3296211"/>
          </a:xfrm>
          <a:prstGeom prst="leftBrace">
            <a:avLst>
              <a:gd name="adj1" fmla="val 6139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3A3EA4-0D6D-4F26-B6AF-FF1AA7AC5565}"/>
              </a:ext>
            </a:extLst>
          </p:cNvPr>
          <p:cNvSpPr txBox="1"/>
          <p:nvPr/>
        </p:nvSpPr>
        <p:spPr>
          <a:xfrm>
            <a:off x="3140450" y="3082409"/>
            <a:ext cx="351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bytes — 32 bits</a:t>
            </a:r>
          </a:p>
        </p:txBody>
      </p:sp>
    </p:spTree>
    <p:extLst>
      <p:ext uri="{BB962C8B-B14F-4D97-AF65-F5344CB8AC3E}">
        <p14:creationId xmlns:p14="http://schemas.microsoft.com/office/powerpoint/2010/main" val="14113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073F-DECD-4928-87FF-E177068F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IP Addresses are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B54B9-CA24-4470-B7DD-EE973D8F0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3" y="2000250"/>
            <a:ext cx="3611167" cy="2343151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 = ~4.2 billion</a:t>
            </a:r>
          </a:p>
          <a:p>
            <a:r>
              <a:rPr lang="en-US" dirty="0"/>
              <a:t>But… um…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365E6-09EE-42FA-8488-0C6388A5F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526" y="1828800"/>
            <a:ext cx="4067743" cy="1886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FC3BF2-D24E-491C-A07B-656541D87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500" y="3939131"/>
            <a:ext cx="6801799" cy="8192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F85716-0764-46BD-98B3-8E61F57CDA6E}"/>
              </a:ext>
            </a:extLst>
          </p:cNvPr>
          <p:cNvSpPr/>
          <p:nvPr/>
        </p:nvSpPr>
        <p:spPr>
          <a:xfrm>
            <a:off x="4240305" y="3962400"/>
            <a:ext cx="3469341" cy="27790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6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1DFF-9178-4013-BE4B-A54B081F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Addresses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2DE12-20E9-416F-A26E-4434BA338D2B}"/>
              </a:ext>
            </a:extLst>
          </p:cNvPr>
          <p:cNvSpPr txBox="1"/>
          <p:nvPr/>
        </p:nvSpPr>
        <p:spPr>
          <a:xfrm>
            <a:off x="986118" y="1828800"/>
            <a:ext cx="7641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>
                <a:solidFill>
                  <a:srgbClr val="34495E"/>
                </a:solidFill>
                <a:effectLst/>
                <a:latin typeface="+mj-lt"/>
              </a:rPr>
              <a:t>4514:5776:90e3:d6bb:8565:bf9e:3f0e:2970</a:t>
            </a:r>
            <a:endParaRPr lang="en-US" sz="3200" dirty="0">
              <a:latin typeface="+mj-lt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F5C67A2-F666-4DAC-939A-CC2A2A3E6BF3}"/>
              </a:ext>
            </a:extLst>
          </p:cNvPr>
          <p:cNvSpPr/>
          <p:nvPr/>
        </p:nvSpPr>
        <p:spPr>
          <a:xfrm rot="16200000">
            <a:off x="4571999" y="-700369"/>
            <a:ext cx="439271" cy="6983506"/>
          </a:xfrm>
          <a:prstGeom prst="leftBrace">
            <a:avLst>
              <a:gd name="adj1" fmla="val 6139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3A3EA4-0D6D-4F26-B6AF-FF1AA7AC5565}"/>
              </a:ext>
            </a:extLst>
          </p:cNvPr>
          <p:cNvSpPr txBox="1"/>
          <p:nvPr/>
        </p:nvSpPr>
        <p:spPr>
          <a:xfrm>
            <a:off x="3140450" y="3082409"/>
            <a:ext cx="351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 bytes — 128 bits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56613-4D79-478F-BE82-EE352B8C7D04}"/>
              </a:ext>
            </a:extLst>
          </p:cNvPr>
          <p:cNvSpPr txBox="1"/>
          <p:nvPr/>
        </p:nvSpPr>
        <p:spPr>
          <a:xfrm>
            <a:off x="2402541" y="3747247"/>
            <a:ext cx="47154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340 trillion </a:t>
            </a:r>
            <a:r>
              <a:rPr lang="en-US" sz="3200" dirty="0" err="1">
                <a:solidFill>
                  <a:srgbClr val="FF0000"/>
                </a:solidFill>
              </a:rPr>
              <a:t>trillion</a:t>
            </a:r>
            <a:r>
              <a:rPr lang="en-US" sz="3200" dirty="0">
                <a:solidFill>
                  <a:srgbClr val="FF0000"/>
                </a:solidFill>
              </a:rPr>
              <a:t> addresses!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70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26C4-56C1-4179-9D6A-08F9E854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using IPv6?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75D8E-86E0-486A-A620-6B9620721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transitioning</a:t>
            </a:r>
          </a:p>
          <a:p>
            <a:r>
              <a:rPr lang="en-US" dirty="0"/>
              <a:t>But we’re able to connect all those devices under IPv4</a:t>
            </a:r>
          </a:p>
          <a:p>
            <a:r>
              <a:rPr lang="en-US" b="1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128069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63F3-67FB-43B0-9B36-DAFD8158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Router!</a:t>
            </a:r>
          </a:p>
        </p:txBody>
      </p:sp>
      <p:pic>
        <p:nvPicPr>
          <p:cNvPr id="5" name="Graphic 4" descr="Wireless router outline">
            <a:extLst>
              <a:ext uri="{FF2B5EF4-FFF2-40B4-BE49-F238E27FC236}">
                <a16:creationId xmlns:a16="http://schemas.microsoft.com/office/drawing/2014/main" id="{0D209727-1953-4A7F-BB7C-955B5CDCF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4486" y="1828800"/>
            <a:ext cx="2151529" cy="215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8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6D27F9D5-C584-44BA-A2C0-E62F08495C63}"/>
              </a:ext>
            </a:extLst>
          </p:cNvPr>
          <p:cNvSpPr/>
          <p:nvPr/>
        </p:nvSpPr>
        <p:spPr>
          <a:xfrm>
            <a:off x="842682" y="1308848"/>
            <a:ext cx="3881813" cy="358588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68458-01E4-4A29-8A4D-6D96D9C5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4" y="262218"/>
            <a:ext cx="7514035" cy="1314449"/>
          </a:xfrm>
        </p:spPr>
        <p:txBody>
          <a:bodyPr/>
          <a:lstStyle/>
          <a:p>
            <a:r>
              <a:rPr lang="en-US" dirty="0"/>
              <a:t>What your router does</a:t>
            </a:r>
          </a:p>
        </p:txBody>
      </p:sp>
      <p:pic>
        <p:nvPicPr>
          <p:cNvPr id="4" name="Graphic 3" descr="Wireless router outline">
            <a:extLst>
              <a:ext uri="{FF2B5EF4-FFF2-40B4-BE49-F238E27FC236}">
                <a16:creationId xmlns:a16="http://schemas.microsoft.com/office/drawing/2014/main" id="{7222DFC6-9773-4AB1-B08A-D4D85246F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1686" y="2321859"/>
            <a:ext cx="1246093" cy="1246093"/>
          </a:xfrm>
          <a:prstGeom prst="rect">
            <a:avLst/>
          </a:prstGeom>
        </p:spPr>
      </p:pic>
      <p:pic>
        <p:nvPicPr>
          <p:cNvPr id="6" name="Graphic 5" descr="Laptop outline">
            <a:extLst>
              <a:ext uri="{FF2B5EF4-FFF2-40B4-BE49-F238E27FC236}">
                <a16:creationId xmlns:a16="http://schemas.microsoft.com/office/drawing/2014/main" id="{2F3CDC82-C790-4984-949B-79A9EA21C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66048" y="1371600"/>
            <a:ext cx="914400" cy="914400"/>
          </a:xfrm>
          <a:prstGeom prst="rect">
            <a:avLst/>
          </a:prstGeom>
        </p:spPr>
      </p:pic>
      <p:pic>
        <p:nvPicPr>
          <p:cNvPr id="7" name="Graphic 6" descr="Laptop outline">
            <a:extLst>
              <a:ext uri="{FF2B5EF4-FFF2-40B4-BE49-F238E27FC236}">
                <a16:creationId xmlns:a16="http://schemas.microsoft.com/office/drawing/2014/main" id="{A395FDA3-82FC-4ED8-8904-638568BB4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155" y="2502832"/>
            <a:ext cx="914400" cy="914400"/>
          </a:xfrm>
          <a:prstGeom prst="rect">
            <a:avLst/>
          </a:prstGeom>
        </p:spPr>
      </p:pic>
      <p:pic>
        <p:nvPicPr>
          <p:cNvPr id="8" name="Graphic 7" descr="Laptop outline">
            <a:extLst>
              <a:ext uri="{FF2B5EF4-FFF2-40B4-BE49-F238E27FC236}">
                <a16:creationId xmlns:a16="http://schemas.microsoft.com/office/drawing/2014/main" id="{15BBA0DE-1619-4884-BEA4-B37AEA7FC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4612" y="3842495"/>
            <a:ext cx="914400" cy="914400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9043870-7798-40AB-8402-5475E588BB46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680448" y="1828800"/>
            <a:ext cx="1571238" cy="11161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A188262-34B2-4CEE-858C-F8BA82933CE2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1891555" y="2944906"/>
            <a:ext cx="2360131" cy="151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9508463-8E64-4C14-A116-DBBED6B7CFCB}"/>
              </a:ext>
            </a:extLst>
          </p:cNvPr>
          <p:cNvCxnSpPr>
            <a:stCxn id="8" idx="0"/>
            <a:endCxn id="4" idx="1"/>
          </p:cNvCxnSpPr>
          <p:nvPr/>
        </p:nvCxnSpPr>
        <p:spPr>
          <a:xfrm rot="5400000" flipH="1" flipV="1">
            <a:off x="3097955" y="2688764"/>
            <a:ext cx="897589" cy="1409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068CC39-3D0D-4931-A919-5CB69145A846}"/>
              </a:ext>
            </a:extLst>
          </p:cNvPr>
          <p:cNvCxnSpPr>
            <a:cxnSpLocks/>
          </p:cNvCxnSpPr>
          <p:nvPr/>
        </p:nvCxnSpPr>
        <p:spPr>
          <a:xfrm>
            <a:off x="2698376" y="1819835"/>
            <a:ext cx="1553311" cy="1125071"/>
          </a:xfrm>
          <a:prstGeom prst="curvedConnector3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A2BCE98-0A19-4E75-9620-74F3188E0F0C}"/>
              </a:ext>
            </a:extLst>
          </p:cNvPr>
          <p:cNvCxnSpPr/>
          <p:nvPr/>
        </p:nvCxnSpPr>
        <p:spPr>
          <a:xfrm flipV="1">
            <a:off x="1891556" y="2944906"/>
            <a:ext cx="2360131" cy="15126"/>
          </a:xfrm>
          <a:prstGeom prst="curvedConnector3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B53EACA-48E5-40AB-AFC6-FFF7CB949F74}"/>
              </a:ext>
            </a:extLst>
          </p:cNvPr>
          <p:cNvCxnSpPr/>
          <p:nvPr/>
        </p:nvCxnSpPr>
        <p:spPr>
          <a:xfrm rot="5400000" flipH="1" flipV="1">
            <a:off x="3097956" y="2688764"/>
            <a:ext cx="897589" cy="140987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A8EA8842-8CA9-4787-B5AD-017E70FA99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5513" y="3352206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38AFAE19-ED3F-4FEA-8508-06B7A2BD9D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83427" y="1943626"/>
            <a:ext cx="914400" cy="914400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4EE7670-7BD8-4E3F-950E-6A66539DEBD8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1434356" y="1828800"/>
            <a:ext cx="331693" cy="74295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7AC509A-927B-43EE-9C5F-5B41E9253DE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1754283" y="2754965"/>
            <a:ext cx="1556495" cy="61856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E69EFD5-4A4C-46B0-B1ED-F9595A0C1028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1468252" y="3383334"/>
            <a:ext cx="882463" cy="95025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D8EAB9D-A176-4DF3-8B98-7C6072789751}"/>
              </a:ext>
            </a:extLst>
          </p:cNvPr>
          <p:cNvCxnSpPr/>
          <p:nvPr/>
        </p:nvCxnSpPr>
        <p:spPr>
          <a:xfrm rot="10800000" flipV="1">
            <a:off x="1434357" y="1828801"/>
            <a:ext cx="331693" cy="74295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A65CBDFB-09B1-45C8-9155-966A6B9E593C}"/>
              </a:ext>
            </a:extLst>
          </p:cNvPr>
          <p:cNvCxnSpPr/>
          <p:nvPr/>
        </p:nvCxnSpPr>
        <p:spPr>
          <a:xfrm rot="16200000" flipH="1">
            <a:off x="1754284" y="2754966"/>
            <a:ext cx="1556495" cy="618564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7C179A3C-3FCB-4492-BA6C-F1484EDD6E3F}"/>
              </a:ext>
            </a:extLst>
          </p:cNvPr>
          <p:cNvCxnSpPr/>
          <p:nvPr/>
        </p:nvCxnSpPr>
        <p:spPr>
          <a:xfrm rot="16200000" flipH="1">
            <a:off x="1468253" y="3383335"/>
            <a:ext cx="882463" cy="950257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>
            <a:extLst>
              <a:ext uri="{FF2B5EF4-FFF2-40B4-BE49-F238E27FC236}">
                <a16:creationId xmlns:a16="http://schemas.microsoft.com/office/drawing/2014/main" id="{7231E078-292B-4289-84AC-01E66EE5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5746612" y="2134720"/>
            <a:ext cx="2880657" cy="16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World wide web - Free web icons">
            <a:extLst>
              <a:ext uri="{FF2B5EF4-FFF2-40B4-BE49-F238E27FC236}">
                <a16:creationId xmlns:a16="http://schemas.microsoft.com/office/drawing/2014/main" id="{E6D6F7C6-E6BC-4BB5-BDDF-EFCA1FF7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949" y="2417636"/>
            <a:ext cx="1044036" cy="104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4C92561-D1E1-45F8-AB1F-070271B69D26}"/>
              </a:ext>
            </a:extLst>
          </p:cNvPr>
          <p:cNvCxnSpPr>
            <a:stCxn id="4" idx="3"/>
            <a:endCxn id="38" idx="1"/>
          </p:cNvCxnSpPr>
          <p:nvPr/>
        </p:nvCxnSpPr>
        <p:spPr>
          <a:xfrm flipV="1">
            <a:off x="5497779" y="2939654"/>
            <a:ext cx="1312170" cy="5252"/>
          </a:xfrm>
          <a:prstGeom prst="curved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B3A35D-D099-4BDA-9998-756721DC5D03}"/>
              </a:ext>
            </a:extLst>
          </p:cNvPr>
          <p:cNvSpPr txBox="1"/>
          <p:nvPr/>
        </p:nvSpPr>
        <p:spPr>
          <a:xfrm>
            <a:off x="3807913" y="3891472"/>
            <a:ext cx="16613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Self contained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C7084CE0-4FFB-4B7D-8342-DC2AC361D93B}"/>
              </a:ext>
            </a:extLst>
          </p:cNvPr>
          <p:cNvSpPr/>
          <p:nvPr/>
        </p:nvSpPr>
        <p:spPr>
          <a:xfrm rot="11898820">
            <a:off x="3756738" y="3679516"/>
            <a:ext cx="806821" cy="11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8458-01E4-4A29-8A4D-6D96D9C5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4" y="289344"/>
            <a:ext cx="7514035" cy="1314449"/>
          </a:xfrm>
        </p:spPr>
        <p:txBody>
          <a:bodyPr/>
          <a:lstStyle/>
          <a:p>
            <a:r>
              <a:rPr lang="en-US" dirty="0"/>
              <a:t>Public and Private Addresses</a:t>
            </a:r>
          </a:p>
        </p:txBody>
      </p:sp>
      <p:pic>
        <p:nvPicPr>
          <p:cNvPr id="4" name="Graphic 3" descr="Wireless router outline">
            <a:extLst>
              <a:ext uri="{FF2B5EF4-FFF2-40B4-BE49-F238E27FC236}">
                <a16:creationId xmlns:a16="http://schemas.microsoft.com/office/drawing/2014/main" id="{7222DFC6-9773-4AB1-B08A-D4D85246F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1686" y="2321859"/>
            <a:ext cx="1246093" cy="1246093"/>
          </a:xfrm>
          <a:prstGeom prst="rect">
            <a:avLst/>
          </a:prstGeom>
        </p:spPr>
      </p:pic>
      <p:pic>
        <p:nvPicPr>
          <p:cNvPr id="6" name="Graphic 5" descr="Laptop outline">
            <a:extLst>
              <a:ext uri="{FF2B5EF4-FFF2-40B4-BE49-F238E27FC236}">
                <a16:creationId xmlns:a16="http://schemas.microsoft.com/office/drawing/2014/main" id="{2F3CDC82-C790-4984-949B-79A9EA21C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66048" y="1371600"/>
            <a:ext cx="914400" cy="914400"/>
          </a:xfrm>
          <a:prstGeom prst="rect">
            <a:avLst/>
          </a:prstGeom>
        </p:spPr>
      </p:pic>
      <p:pic>
        <p:nvPicPr>
          <p:cNvPr id="7" name="Graphic 6" descr="Laptop outline">
            <a:extLst>
              <a:ext uri="{FF2B5EF4-FFF2-40B4-BE49-F238E27FC236}">
                <a16:creationId xmlns:a16="http://schemas.microsoft.com/office/drawing/2014/main" id="{A395FDA3-82FC-4ED8-8904-638568BB4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155" y="2502832"/>
            <a:ext cx="914400" cy="914400"/>
          </a:xfrm>
          <a:prstGeom prst="rect">
            <a:avLst/>
          </a:prstGeom>
        </p:spPr>
      </p:pic>
      <p:pic>
        <p:nvPicPr>
          <p:cNvPr id="8" name="Graphic 7" descr="Laptop outline">
            <a:extLst>
              <a:ext uri="{FF2B5EF4-FFF2-40B4-BE49-F238E27FC236}">
                <a16:creationId xmlns:a16="http://schemas.microsoft.com/office/drawing/2014/main" id="{15BBA0DE-1619-4884-BEA4-B37AEA7FC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4612" y="3842495"/>
            <a:ext cx="914400" cy="914400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9043870-7798-40AB-8402-5475E588BB46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680448" y="1828800"/>
            <a:ext cx="1571238" cy="11161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A188262-34B2-4CEE-858C-F8BA82933CE2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1891555" y="2944906"/>
            <a:ext cx="2360131" cy="151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9508463-8E64-4C14-A116-DBBED6B7CFCB}"/>
              </a:ext>
            </a:extLst>
          </p:cNvPr>
          <p:cNvCxnSpPr>
            <a:stCxn id="8" idx="0"/>
            <a:endCxn id="4" idx="1"/>
          </p:cNvCxnSpPr>
          <p:nvPr/>
        </p:nvCxnSpPr>
        <p:spPr>
          <a:xfrm rot="5400000" flipH="1" flipV="1">
            <a:off x="3097955" y="2688764"/>
            <a:ext cx="897589" cy="1409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068CC39-3D0D-4931-A919-5CB69145A846}"/>
              </a:ext>
            </a:extLst>
          </p:cNvPr>
          <p:cNvCxnSpPr>
            <a:cxnSpLocks/>
          </p:cNvCxnSpPr>
          <p:nvPr/>
        </p:nvCxnSpPr>
        <p:spPr>
          <a:xfrm>
            <a:off x="2698376" y="1819835"/>
            <a:ext cx="1553311" cy="1125071"/>
          </a:xfrm>
          <a:prstGeom prst="curvedConnector3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A2BCE98-0A19-4E75-9620-74F3188E0F0C}"/>
              </a:ext>
            </a:extLst>
          </p:cNvPr>
          <p:cNvCxnSpPr/>
          <p:nvPr/>
        </p:nvCxnSpPr>
        <p:spPr>
          <a:xfrm flipV="1">
            <a:off x="1891556" y="2944906"/>
            <a:ext cx="2360131" cy="15126"/>
          </a:xfrm>
          <a:prstGeom prst="curvedConnector3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B53EACA-48E5-40AB-AFC6-FFF7CB949F74}"/>
              </a:ext>
            </a:extLst>
          </p:cNvPr>
          <p:cNvCxnSpPr/>
          <p:nvPr/>
        </p:nvCxnSpPr>
        <p:spPr>
          <a:xfrm rot="5400000" flipH="1" flipV="1">
            <a:off x="3097956" y="2688764"/>
            <a:ext cx="897589" cy="140987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A8EA8842-8CA9-4787-B5AD-017E70FA99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5513" y="3352206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38AFAE19-ED3F-4FEA-8508-06B7A2BD9D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83427" y="1943626"/>
            <a:ext cx="914400" cy="914400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4EE7670-7BD8-4E3F-950E-6A66539DEBD8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1434356" y="1828800"/>
            <a:ext cx="331693" cy="74295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7AC509A-927B-43EE-9C5F-5B41E9253DE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1754283" y="2754965"/>
            <a:ext cx="1556495" cy="61856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E69EFD5-4A4C-46B0-B1ED-F9595A0C1028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1468252" y="3383334"/>
            <a:ext cx="882463" cy="95025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D8EAB9D-A176-4DF3-8B98-7C6072789751}"/>
              </a:ext>
            </a:extLst>
          </p:cNvPr>
          <p:cNvCxnSpPr/>
          <p:nvPr/>
        </p:nvCxnSpPr>
        <p:spPr>
          <a:xfrm rot="10800000" flipV="1">
            <a:off x="1434357" y="1828801"/>
            <a:ext cx="331693" cy="74295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A65CBDFB-09B1-45C8-9155-966A6B9E593C}"/>
              </a:ext>
            </a:extLst>
          </p:cNvPr>
          <p:cNvCxnSpPr/>
          <p:nvPr/>
        </p:nvCxnSpPr>
        <p:spPr>
          <a:xfrm rot="16200000" flipH="1">
            <a:off x="1754284" y="2754966"/>
            <a:ext cx="1556495" cy="618564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7C179A3C-3FCB-4492-BA6C-F1484EDD6E3F}"/>
              </a:ext>
            </a:extLst>
          </p:cNvPr>
          <p:cNvCxnSpPr/>
          <p:nvPr/>
        </p:nvCxnSpPr>
        <p:spPr>
          <a:xfrm rot="16200000" flipH="1">
            <a:off x="1468253" y="3383335"/>
            <a:ext cx="882463" cy="950257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>
            <a:extLst>
              <a:ext uri="{FF2B5EF4-FFF2-40B4-BE49-F238E27FC236}">
                <a16:creationId xmlns:a16="http://schemas.microsoft.com/office/drawing/2014/main" id="{7231E078-292B-4289-84AC-01E66EE5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5746612" y="2134720"/>
            <a:ext cx="2880657" cy="16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World wide web - Free web icons">
            <a:extLst>
              <a:ext uri="{FF2B5EF4-FFF2-40B4-BE49-F238E27FC236}">
                <a16:creationId xmlns:a16="http://schemas.microsoft.com/office/drawing/2014/main" id="{E6D6F7C6-E6BC-4BB5-BDDF-EFCA1FF7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949" y="2417636"/>
            <a:ext cx="1044036" cy="104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4C92561-D1E1-45F8-AB1F-070271B69D26}"/>
              </a:ext>
            </a:extLst>
          </p:cNvPr>
          <p:cNvCxnSpPr>
            <a:stCxn id="4" idx="3"/>
            <a:endCxn id="38" idx="1"/>
          </p:cNvCxnSpPr>
          <p:nvPr/>
        </p:nvCxnSpPr>
        <p:spPr>
          <a:xfrm flipV="1">
            <a:off x="5497779" y="2939654"/>
            <a:ext cx="1312170" cy="5252"/>
          </a:xfrm>
          <a:prstGeom prst="curved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4303B94-E309-413F-915A-C3BA3CCF610A}"/>
              </a:ext>
            </a:extLst>
          </p:cNvPr>
          <p:cNvSpPr txBox="1"/>
          <p:nvPr/>
        </p:nvSpPr>
        <p:spPr>
          <a:xfrm>
            <a:off x="1766049" y="2134721"/>
            <a:ext cx="1063337" cy="307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192.168.1.5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47E908-F27D-47FD-A1C7-D4315730C660}"/>
              </a:ext>
            </a:extLst>
          </p:cNvPr>
          <p:cNvSpPr txBox="1"/>
          <p:nvPr/>
        </p:nvSpPr>
        <p:spPr>
          <a:xfrm>
            <a:off x="1025227" y="3275471"/>
            <a:ext cx="1063337" cy="307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192.168.1.9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7EAD36-F0EE-40BB-9218-36BB4B9F2AFD}"/>
              </a:ext>
            </a:extLst>
          </p:cNvPr>
          <p:cNvSpPr txBox="1"/>
          <p:nvPr/>
        </p:nvSpPr>
        <p:spPr>
          <a:xfrm>
            <a:off x="2423021" y="4587119"/>
            <a:ext cx="112372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192.168.1.42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C9F9E0-7568-4F72-8F56-74693209D6FA}"/>
              </a:ext>
            </a:extLst>
          </p:cNvPr>
          <p:cNvSpPr txBox="1"/>
          <p:nvPr/>
        </p:nvSpPr>
        <p:spPr>
          <a:xfrm>
            <a:off x="3273400" y="3066483"/>
            <a:ext cx="1063337" cy="307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192.168.1.1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0C358-C8C0-4374-8E4D-F2C6122D9F0A}"/>
              </a:ext>
            </a:extLst>
          </p:cNvPr>
          <p:cNvSpPr txBox="1"/>
          <p:nvPr/>
        </p:nvSpPr>
        <p:spPr>
          <a:xfrm>
            <a:off x="5405485" y="3083007"/>
            <a:ext cx="106333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128.8.27.57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2C97F-292E-4BD6-93ED-D0E380776B87}"/>
              </a:ext>
            </a:extLst>
          </p:cNvPr>
          <p:cNvSpPr txBox="1"/>
          <p:nvPr/>
        </p:nvSpPr>
        <p:spPr>
          <a:xfrm>
            <a:off x="4921624" y="4069976"/>
            <a:ext cx="22482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Address</a:t>
            </a:r>
          </a:p>
          <a:p>
            <a:r>
              <a:rPr lang="en-US" dirty="0"/>
              <a:t>- Visible on Internet™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2A0EBDE-B60E-4F24-BACF-5C1AF1F96658}"/>
              </a:ext>
            </a:extLst>
          </p:cNvPr>
          <p:cNvSpPr/>
          <p:nvPr/>
        </p:nvSpPr>
        <p:spPr>
          <a:xfrm rot="16200000">
            <a:off x="5625787" y="3703749"/>
            <a:ext cx="526792" cy="87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187DFB-4210-48A0-A257-03FDD0BF36C0}"/>
              </a:ext>
            </a:extLst>
          </p:cNvPr>
          <p:cNvSpPr txBox="1"/>
          <p:nvPr/>
        </p:nvSpPr>
        <p:spPr>
          <a:xfrm>
            <a:off x="3875004" y="1450521"/>
            <a:ext cx="22482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Private Addresses</a:t>
            </a:r>
          </a:p>
          <a:p>
            <a:r>
              <a:rPr lang="en-US" dirty="0"/>
              <a:t>- Only visible inside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F9229B1-EEB4-4D7A-954B-51C904B137A8}"/>
              </a:ext>
            </a:extLst>
          </p:cNvPr>
          <p:cNvSpPr/>
          <p:nvPr/>
        </p:nvSpPr>
        <p:spPr>
          <a:xfrm rot="6464183">
            <a:off x="3891344" y="2483576"/>
            <a:ext cx="682985" cy="97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DF941C-FC85-49F8-9159-F80D9BF1DAC1}"/>
              </a:ext>
            </a:extLst>
          </p:cNvPr>
          <p:cNvCxnSpPr/>
          <p:nvPr/>
        </p:nvCxnSpPr>
        <p:spPr>
          <a:xfrm>
            <a:off x="1891555" y="2366265"/>
            <a:ext cx="493057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A7BD92B-BBCE-4BAB-A0F6-FB53035AA7E7}"/>
              </a:ext>
            </a:extLst>
          </p:cNvPr>
          <p:cNvCxnSpPr/>
          <p:nvPr/>
        </p:nvCxnSpPr>
        <p:spPr>
          <a:xfrm>
            <a:off x="1113234" y="3552482"/>
            <a:ext cx="493057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67476F8-8525-4138-BCA8-4E5CD9FF011C}"/>
              </a:ext>
            </a:extLst>
          </p:cNvPr>
          <p:cNvCxnSpPr/>
          <p:nvPr/>
        </p:nvCxnSpPr>
        <p:spPr>
          <a:xfrm>
            <a:off x="3381947" y="3349813"/>
            <a:ext cx="493057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DA7E6E-7C3B-4E3C-8ED1-58ECD04236B6}"/>
              </a:ext>
            </a:extLst>
          </p:cNvPr>
          <p:cNvCxnSpPr/>
          <p:nvPr/>
        </p:nvCxnSpPr>
        <p:spPr>
          <a:xfrm>
            <a:off x="2545569" y="4843853"/>
            <a:ext cx="493057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5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  <p:bldP spid="31" grpId="0" animBg="1"/>
      <p:bldP spid="36" grpId="0" animBg="1"/>
      <p:bldP spid="41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F3B48A9A-A764-4775-8B39-7A1D44B8F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81918" y="2503692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C48D61-8F67-481D-B3FF-7E452885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machines talk with one another?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C195A-E8E0-4D36-8DF9-47FCFE005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3" y="2000250"/>
            <a:ext cx="4123785" cy="2343151"/>
          </a:xfrm>
        </p:spPr>
        <p:txBody>
          <a:bodyPr/>
          <a:lstStyle/>
          <a:p>
            <a:r>
              <a:rPr lang="en-US" dirty="0"/>
              <a:t>Using agreed upon rules</a:t>
            </a:r>
          </a:p>
          <a:p>
            <a:r>
              <a:rPr lang="en-US" dirty="0"/>
              <a:t>A rule set called </a:t>
            </a:r>
            <a:r>
              <a:rPr lang="en-US" b="1" dirty="0"/>
              <a:t>network protocol</a:t>
            </a:r>
            <a:endParaRPr lang="en-US" dirty="0"/>
          </a:p>
        </p:txBody>
      </p:sp>
      <p:pic>
        <p:nvPicPr>
          <p:cNvPr id="5" name="Graphic 4" descr="Mailbox outline">
            <a:extLst>
              <a:ext uri="{FF2B5EF4-FFF2-40B4-BE49-F238E27FC236}">
                <a16:creationId xmlns:a16="http://schemas.microsoft.com/office/drawing/2014/main" id="{C3DC2D44-FFC6-4C53-9F29-E801074A07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51019" y="2337914"/>
            <a:ext cx="1245957" cy="1245957"/>
          </a:xfrm>
          <a:prstGeom prst="rect">
            <a:avLst/>
          </a:prstGeom>
        </p:spPr>
      </p:pic>
      <p:pic>
        <p:nvPicPr>
          <p:cNvPr id="7" name="Graphic 6" descr="Envelope outline">
            <a:extLst>
              <a:ext uri="{FF2B5EF4-FFF2-40B4-BE49-F238E27FC236}">
                <a16:creationId xmlns:a16="http://schemas.microsoft.com/office/drawing/2014/main" id="{D3EE6390-4B07-4044-B3C8-5FE82745CD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7518" y="2503692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2A2B8F-6FAB-4D55-92D3-21E9A76439BD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981918" y="2960892"/>
            <a:ext cx="86910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9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8458-01E4-4A29-8A4D-6D96D9C5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4" y="262218"/>
            <a:ext cx="7514035" cy="1314449"/>
          </a:xfrm>
        </p:spPr>
        <p:txBody>
          <a:bodyPr/>
          <a:lstStyle/>
          <a:p>
            <a:r>
              <a:rPr lang="en-US" dirty="0"/>
              <a:t>Sending a packet</a:t>
            </a:r>
          </a:p>
        </p:txBody>
      </p:sp>
      <p:pic>
        <p:nvPicPr>
          <p:cNvPr id="4" name="Graphic 3" descr="Wireless router outline">
            <a:extLst>
              <a:ext uri="{FF2B5EF4-FFF2-40B4-BE49-F238E27FC236}">
                <a16:creationId xmlns:a16="http://schemas.microsoft.com/office/drawing/2014/main" id="{7222DFC6-9773-4AB1-B08A-D4D85246F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1686" y="2321859"/>
            <a:ext cx="1246093" cy="1246093"/>
          </a:xfrm>
          <a:prstGeom prst="rect">
            <a:avLst/>
          </a:prstGeom>
        </p:spPr>
      </p:pic>
      <p:pic>
        <p:nvPicPr>
          <p:cNvPr id="6" name="Graphic 5" descr="Laptop outline">
            <a:extLst>
              <a:ext uri="{FF2B5EF4-FFF2-40B4-BE49-F238E27FC236}">
                <a16:creationId xmlns:a16="http://schemas.microsoft.com/office/drawing/2014/main" id="{2F3CDC82-C790-4984-949B-79A9EA21C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66048" y="1371600"/>
            <a:ext cx="914400" cy="914400"/>
          </a:xfrm>
          <a:prstGeom prst="rect">
            <a:avLst/>
          </a:prstGeom>
        </p:spPr>
      </p:pic>
      <p:pic>
        <p:nvPicPr>
          <p:cNvPr id="7" name="Graphic 6" descr="Laptop outline">
            <a:extLst>
              <a:ext uri="{FF2B5EF4-FFF2-40B4-BE49-F238E27FC236}">
                <a16:creationId xmlns:a16="http://schemas.microsoft.com/office/drawing/2014/main" id="{A395FDA3-82FC-4ED8-8904-638568BB4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155" y="2502832"/>
            <a:ext cx="914400" cy="914400"/>
          </a:xfrm>
          <a:prstGeom prst="rect">
            <a:avLst/>
          </a:prstGeom>
        </p:spPr>
      </p:pic>
      <p:pic>
        <p:nvPicPr>
          <p:cNvPr id="8" name="Graphic 7" descr="Laptop outline">
            <a:extLst>
              <a:ext uri="{FF2B5EF4-FFF2-40B4-BE49-F238E27FC236}">
                <a16:creationId xmlns:a16="http://schemas.microsoft.com/office/drawing/2014/main" id="{15BBA0DE-1619-4884-BEA4-B37AEA7FC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4612" y="3842495"/>
            <a:ext cx="914400" cy="914400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9043870-7798-40AB-8402-5475E588BB46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680448" y="1828800"/>
            <a:ext cx="1571238" cy="11161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A188262-34B2-4CEE-858C-F8BA82933CE2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1891555" y="2944906"/>
            <a:ext cx="2360131" cy="151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9508463-8E64-4C14-A116-DBBED6B7CFCB}"/>
              </a:ext>
            </a:extLst>
          </p:cNvPr>
          <p:cNvCxnSpPr>
            <a:stCxn id="8" idx="0"/>
            <a:endCxn id="4" idx="1"/>
          </p:cNvCxnSpPr>
          <p:nvPr/>
        </p:nvCxnSpPr>
        <p:spPr>
          <a:xfrm rot="5400000" flipH="1" flipV="1">
            <a:off x="3097955" y="2688764"/>
            <a:ext cx="897589" cy="1409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068CC39-3D0D-4931-A919-5CB69145A846}"/>
              </a:ext>
            </a:extLst>
          </p:cNvPr>
          <p:cNvCxnSpPr>
            <a:cxnSpLocks/>
          </p:cNvCxnSpPr>
          <p:nvPr/>
        </p:nvCxnSpPr>
        <p:spPr>
          <a:xfrm>
            <a:off x="2698376" y="1819835"/>
            <a:ext cx="1553311" cy="1125071"/>
          </a:xfrm>
          <a:prstGeom prst="curvedConnector3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A2BCE98-0A19-4E75-9620-74F3188E0F0C}"/>
              </a:ext>
            </a:extLst>
          </p:cNvPr>
          <p:cNvCxnSpPr/>
          <p:nvPr/>
        </p:nvCxnSpPr>
        <p:spPr>
          <a:xfrm flipV="1">
            <a:off x="1891556" y="2944906"/>
            <a:ext cx="2360131" cy="15126"/>
          </a:xfrm>
          <a:prstGeom prst="curvedConnector3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B53EACA-48E5-40AB-AFC6-FFF7CB949F74}"/>
              </a:ext>
            </a:extLst>
          </p:cNvPr>
          <p:cNvCxnSpPr/>
          <p:nvPr/>
        </p:nvCxnSpPr>
        <p:spPr>
          <a:xfrm rot="5400000" flipH="1" flipV="1">
            <a:off x="3097956" y="2688764"/>
            <a:ext cx="897589" cy="140987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A8EA8842-8CA9-4787-B5AD-017E70FA99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5513" y="3352206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38AFAE19-ED3F-4FEA-8508-06B7A2BD9D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83427" y="1943626"/>
            <a:ext cx="914400" cy="914400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4EE7670-7BD8-4E3F-950E-6A66539DEBD8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1434356" y="1828800"/>
            <a:ext cx="331693" cy="74295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7AC509A-927B-43EE-9C5F-5B41E9253DE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1754283" y="2754965"/>
            <a:ext cx="1556495" cy="61856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E69EFD5-4A4C-46B0-B1ED-F9595A0C1028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1468252" y="3383334"/>
            <a:ext cx="882463" cy="95025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D8EAB9D-A176-4DF3-8B98-7C6072789751}"/>
              </a:ext>
            </a:extLst>
          </p:cNvPr>
          <p:cNvCxnSpPr/>
          <p:nvPr/>
        </p:nvCxnSpPr>
        <p:spPr>
          <a:xfrm rot="10800000" flipV="1">
            <a:off x="1434357" y="1828801"/>
            <a:ext cx="331693" cy="74295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A65CBDFB-09B1-45C8-9155-966A6B9E593C}"/>
              </a:ext>
            </a:extLst>
          </p:cNvPr>
          <p:cNvCxnSpPr/>
          <p:nvPr/>
        </p:nvCxnSpPr>
        <p:spPr>
          <a:xfrm rot="16200000" flipH="1">
            <a:off x="1754284" y="2754966"/>
            <a:ext cx="1556495" cy="618564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7C179A3C-3FCB-4492-BA6C-F1484EDD6E3F}"/>
              </a:ext>
            </a:extLst>
          </p:cNvPr>
          <p:cNvCxnSpPr/>
          <p:nvPr/>
        </p:nvCxnSpPr>
        <p:spPr>
          <a:xfrm rot="16200000" flipH="1">
            <a:off x="1468253" y="3383335"/>
            <a:ext cx="882463" cy="950257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>
            <a:extLst>
              <a:ext uri="{FF2B5EF4-FFF2-40B4-BE49-F238E27FC236}">
                <a16:creationId xmlns:a16="http://schemas.microsoft.com/office/drawing/2014/main" id="{7231E078-292B-4289-84AC-01E66EE5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5746612" y="2134720"/>
            <a:ext cx="2880657" cy="16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World wide web - Free web icons">
            <a:extLst>
              <a:ext uri="{FF2B5EF4-FFF2-40B4-BE49-F238E27FC236}">
                <a16:creationId xmlns:a16="http://schemas.microsoft.com/office/drawing/2014/main" id="{E6D6F7C6-E6BC-4BB5-BDDF-EFCA1FF7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949" y="2417636"/>
            <a:ext cx="1044036" cy="104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4C92561-D1E1-45F8-AB1F-070271B69D26}"/>
              </a:ext>
            </a:extLst>
          </p:cNvPr>
          <p:cNvCxnSpPr>
            <a:stCxn id="4" idx="3"/>
            <a:endCxn id="38" idx="1"/>
          </p:cNvCxnSpPr>
          <p:nvPr/>
        </p:nvCxnSpPr>
        <p:spPr>
          <a:xfrm flipV="1">
            <a:off x="5497779" y="2939654"/>
            <a:ext cx="1312170" cy="5252"/>
          </a:xfrm>
          <a:prstGeom prst="curved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4F4991-6F15-4171-B6F7-75C09C528775}"/>
              </a:ext>
            </a:extLst>
          </p:cNvPr>
          <p:cNvSpPr/>
          <p:nvPr/>
        </p:nvSpPr>
        <p:spPr>
          <a:xfrm>
            <a:off x="2362978" y="1287555"/>
            <a:ext cx="1417284" cy="558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To: </a:t>
            </a:r>
            <a:r>
              <a:rPr lang="en-US" dirty="0">
                <a:latin typeface="Bradley Hand ITC" panose="03070402050302030203" pitchFamily="66" charset="0"/>
              </a:rPr>
              <a:t>google</a:t>
            </a:r>
          </a:p>
          <a:p>
            <a:pPr algn="ctr"/>
            <a:r>
              <a:rPr lang="en-US" dirty="0"/>
              <a:t>From: </a:t>
            </a:r>
            <a:r>
              <a:rPr lang="en-US" dirty="0">
                <a:latin typeface="Bradley Hand ITC" panose="03070402050302030203" pitchFamily="66" charset="0"/>
              </a:rPr>
              <a:t>Lana</a:t>
            </a:r>
          </a:p>
        </p:txBody>
      </p:sp>
      <p:pic>
        <p:nvPicPr>
          <p:cNvPr id="31" name="Graphic 30" descr="Table outline">
            <a:extLst>
              <a:ext uri="{FF2B5EF4-FFF2-40B4-BE49-F238E27FC236}">
                <a16:creationId xmlns:a16="http://schemas.microsoft.com/office/drawing/2014/main" id="{98BD5FF8-AF7F-47D1-9208-E7023A3728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46502" y="3809406"/>
            <a:ext cx="1256462" cy="125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1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8458-01E4-4A29-8A4D-6D96D9C5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4" y="262218"/>
            <a:ext cx="7514035" cy="1314449"/>
          </a:xfrm>
        </p:spPr>
        <p:txBody>
          <a:bodyPr/>
          <a:lstStyle/>
          <a:p>
            <a:r>
              <a:rPr lang="en-US" dirty="0"/>
              <a:t>Sending a packet</a:t>
            </a:r>
          </a:p>
        </p:txBody>
      </p:sp>
      <p:pic>
        <p:nvPicPr>
          <p:cNvPr id="4" name="Graphic 3" descr="Wireless router outline">
            <a:extLst>
              <a:ext uri="{FF2B5EF4-FFF2-40B4-BE49-F238E27FC236}">
                <a16:creationId xmlns:a16="http://schemas.microsoft.com/office/drawing/2014/main" id="{7222DFC6-9773-4AB1-B08A-D4D85246F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1686" y="2321859"/>
            <a:ext cx="1246093" cy="1246093"/>
          </a:xfrm>
          <a:prstGeom prst="rect">
            <a:avLst/>
          </a:prstGeom>
        </p:spPr>
      </p:pic>
      <p:pic>
        <p:nvPicPr>
          <p:cNvPr id="6" name="Graphic 5" descr="Laptop outline">
            <a:extLst>
              <a:ext uri="{FF2B5EF4-FFF2-40B4-BE49-F238E27FC236}">
                <a16:creationId xmlns:a16="http://schemas.microsoft.com/office/drawing/2014/main" id="{2F3CDC82-C790-4984-949B-79A9EA21C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66048" y="1371600"/>
            <a:ext cx="914400" cy="914400"/>
          </a:xfrm>
          <a:prstGeom prst="rect">
            <a:avLst/>
          </a:prstGeom>
        </p:spPr>
      </p:pic>
      <p:pic>
        <p:nvPicPr>
          <p:cNvPr id="7" name="Graphic 6" descr="Laptop outline">
            <a:extLst>
              <a:ext uri="{FF2B5EF4-FFF2-40B4-BE49-F238E27FC236}">
                <a16:creationId xmlns:a16="http://schemas.microsoft.com/office/drawing/2014/main" id="{A395FDA3-82FC-4ED8-8904-638568BB4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155" y="2502832"/>
            <a:ext cx="914400" cy="914400"/>
          </a:xfrm>
          <a:prstGeom prst="rect">
            <a:avLst/>
          </a:prstGeom>
        </p:spPr>
      </p:pic>
      <p:pic>
        <p:nvPicPr>
          <p:cNvPr id="8" name="Graphic 7" descr="Laptop outline">
            <a:extLst>
              <a:ext uri="{FF2B5EF4-FFF2-40B4-BE49-F238E27FC236}">
                <a16:creationId xmlns:a16="http://schemas.microsoft.com/office/drawing/2014/main" id="{15BBA0DE-1619-4884-BEA4-B37AEA7FC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4612" y="3842495"/>
            <a:ext cx="914400" cy="914400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9043870-7798-40AB-8402-5475E588BB46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680448" y="1828800"/>
            <a:ext cx="1571238" cy="11161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A188262-34B2-4CEE-858C-F8BA82933CE2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1891555" y="2944906"/>
            <a:ext cx="2360131" cy="151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9508463-8E64-4C14-A116-DBBED6B7CFCB}"/>
              </a:ext>
            </a:extLst>
          </p:cNvPr>
          <p:cNvCxnSpPr>
            <a:stCxn id="8" idx="0"/>
            <a:endCxn id="4" idx="1"/>
          </p:cNvCxnSpPr>
          <p:nvPr/>
        </p:nvCxnSpPr>
        <p:spPr>
          <a:xfrm rot="5400000" flipH="1" flipV="1">
            <a:off x="3097955" y="2688764"/>
            <a:ext cx="897589" cy="1409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068CC39-3D0D-4931-A919-5CB69145A846}"/>
              </a:ext>
            </a:extLst>
          </p:cNvPr>
          <p:cNvCxnSpPr>
            <a:cxnSpLocks/>
          </p:cNvCxnSpPr>
          <p:nvPr/>
        </p:nvCxnSpPr>
        <p:spPr>
          <a:xfrm>
            <a:off x="2698376" y="1819835"/>
            <a:ext cx="1553311" cy="1125071"/>
          </a:xfrm>
          <a:prstGeom prst="curvedConnector3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A2BCE98-0A19-4E75-9620-74F3188E0F0C}"/>
              </a:ext>
            </a:extLst>
          </p:cNvPr>
          <p:cNvCxnSpPr/>
          <p:nvPr/>
        </p:nvCxnSpPr>
        <p:spPr>
          <a:xfrm flipV="1">
            <a:off x="1891556" y="2944906"/>
            <a:ext cx="2360131" cy="15126"/>
          </a:xfrm>
          <a:prstGeom prst="curvedConnector3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B53EACA-48E5-40AB-AFC6-FFF7CB949F74}"/>
              </a:ext>
            </a:extLst>
          </p:cNvPr>
          <p:cNvCxnSpPr/>
          <p:nvPr/>
        </p:nvCxnSpPr>
        <p:spPr>
          <a:xfrm rot="5400000" flipH="1" flipV="1">
            <a:off x="3097956" y="2688764"/>
            <a:ext cx="897589" cy="140987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A8EA8842-8CA9-4787-B5AD-017E70FA99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5513" y="3352206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38AFAE19-ED3F-4FEA-8508-06B7A2BD9D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83427" y="1943626"/>
            <a:ext cx="914400" cy="914400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4EE7670-7BD8-4E3F-950E-6A66539DEBD8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1434356" y="1828800"/>
            <a:ext cx="331693" cy="74295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7AC509A-927B-43EE-9C5F-5B41E9253DE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1754283" y="2754965"/>
            <a:ext cx="1556495" cy="61856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E69EFD5-4A4C-46B0-B1ED-F9595A0C1028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1468252" y="3383334"/>
            <a:ext cx="882463" cy="95025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D8EAB9D-A176-4DF3-8B98-7C6072789751}"/>
              </a:ext>
            </a:extLst>
          </p:cNvPr>
          <p:cNvCxnSpPr/>
          <p:nvPr/>
        </p:nvCxnSpPr>
        <p:spPr>
          <a:xfrm rot="10800000" flipV="1">
            <a:off x="1434357" y="1828801"/>
            <a:ext cx="331693" cy="74295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A65CBDFB-09B1-45C8-9155-966A6B9E593C}"/>
              </a:ext>
            </a:extLst>
          </p:cNvPr>
          <p:cNvCxnSpPr/>
          <p:nvPr/>
        </p:nvCxnSpPr>
        <p:spPr>
          <a:xfrm rot="16200000" flipH="1">
            <a:off x="1754284" y="2754966"/>
            <a:ext cx="1556495" cy="618564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7C179A3C-3FCB-4492-BA6C-F1484EDD6E3F}"/>
              </a:ext>
            </a:extLst>
          </p:cNvPr>
          <p:cNvCxnSpPr/>
          <p:nvPr/>
        </p:nvCxnSpPr>
        <p:spPr>
          <a:xfrm rot="16200000" flipH="1">
            <a:off x="1468253" y="3383335"/>
            <a:ext cx="882463" cy="950257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>
            <a:extLst>
              <a:ext uri="{FF2B5EF4-FFF2-40B4-BE49-F238E27FC236}">
                <a16:creationId xmlns:a16="http://schemas.microsoft.com/office/drawing/2014/main" id="{7231E078-292B-4289-84AC-01E66EE5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5746612" y="2134720"/>
            <a:ext cx="2880657" cy="16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World wide web - Free web icons">
            <a:extLst>
              <a:ext uri="{FF2B5EF4-FFF2-40B4-BE49-F238E27FC236}">
                <a16:creationId xmlns:a16="http://schemas.microsoft.com/office/drawing/2014/main" id="{E6D6F7C6-E6BC-4BB5-BDDF-EFCA1FF7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949" y="2417636"/>
            <a:ext cx="1044036" cy="104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4C92561-D1E1-45F8-AB1F-070271B69D26}"/>
              </a:ext>
            </a:extLst>
          </p:cNvPr>
          <p:cNvCxnSpPr>
            <a:stCxn id="4" idx="3"/>
            <a:endCxn id="38" idx="1"/>
          </p:cNvCxnSpPr>
          <p:nvPr/>
        </p:nvCxnSpPr>
        <p:spPr>
          <a:xfrm flipV="1">
            <a:off x="5497779" y="2939654"/>
            <a:ext cx="1312170" cy="5252"/>
          </a:xfrm>
          <a:prstGeom prst="curved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4F4991-6F15-4171-B6F7-75C09C528775}"/>
              </a:ext>
            </a:extLst>
          </p:cNvPr>
          <p:cNvSpPr/>
          <p:nvPr/>
        </p:nvSpPr>
        <p:spPr>
          <a:xfrm>
            <a:off x="4166091" y="3446648"/>
            <a:ext cx="1417284" cy="558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To: </a:t>
            </a:r>
            <a:r>
              <a:rPr lang="en-US" dirty="0">
                <a:latin typeface="Bradley Hand ITC" panose="03070402050302030203" pitchFamily="66" charset="0"/>
              </a:rPr>
              <a:t>google</a:t>
            </a:r>
          </a:p>
          <a:p>
            <a:pPr algn="ctr"/>
            <a:r>
              <a:rPr lang="en-US" dirty="0"/>
              <a:t>From: </a:t>
            </a:r>
            <a:r>
              <a:rPr lang="en-US" dirty="0">
                <a:latin typeface="Bradley Hand ITC" panose="03070402050302030203" pitchFamily="66" charset="0"/>
              </a:rPr>
              <a:t>Lana</a:t>
            </a:r>
          </a:p>
        </p:txBody>
      </p:sp>
      <p:pic>
        <p:nvPicPr>
          <p:cNvPr id="25" name="Graphic 24" descr="Table outline">
            <a:extLst>
              <a:ext uri="{FF2B5EF4-FFF2-40B4-BE49-F238E27FC236}">
                <a16:creationId xmlns:a16="http://schemas.microsoft.com/office/drawing/2014/main" id="{776879E3-A3B1-45DB-BBCD-27CF5C2898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46502" y="3809406"/>
            <a:ext cx="1256462" cy="125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05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8458-01E4-4A29-8A4D-6D96D9C5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4" y="262218"/>
            <a:ext cx="7514035" cy="1314449"/>
          </a:xfrm>
        </p:spPr>
        <p:txBody>
          <a:bodyPr/>
          <a:lstStyle/>
          <a:p>
            <a:r>
              <a:rPr lang="en-US" dirty="0"/>
              <a:t>Sending a packet</a:t>
            </a:r>
          </a:p>
        </p:txBody>
      </p:sp>
      <p:pic>
        <p:nvPicPr>
          <p:cNvPr id="4" name="Graphic 3" descr="Wireless router outline">
            <a:extLst>
              <a:ext uri="{FF2B5EF4-FFF2-40B4-BE49-F238E27FC236}">
                <a16:creationId xmlns:a16="http://schemas.microsoft.com/office/drawing/2014/main" id="{7222DFC6-9773-4AB1-B08A-D4D85246F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1686" y="2321859"/>
            <a:ext cx="1246093" cy="1246093"/>
          </a:xfrm>
          <a:prstGeom prst="rect">
            <a:avLst/>
          </a:prstGeom>
        </p:spPr>
      </p:pic>
      <p:pic>
        <p:nvPicPr>
          <p:cNvPr id="6" name="Graphic 5" descr="Laptop outline">
            <a:extLst>
              <a:ext uri="{FF2B5EF4-FFF2-40B4-BE49-F238E27FC236}">
                <a16:creationId xmlns:a16="http://schemas.microsoft.com/office/drawing/2014/main" id="{2F3CDC82-C790-4984-949B-79A9EA21C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66048" y="1371600"/>
            <a:ext cx="914400" cy="914400"/>
          </a:xfrm>
          <a:prstGeom prst="rect">
            <a:avLst/>
          </a:prstGeom>
        </p:spPr>
      </p:pic>
      <p:pic>
        <p:nvPicPr>
          <p:cNvPr id="7" name="Graphic 6" descr="Laptop outline">
            <a:extLst>
              <a:ext uri="{FF2B5EF4-FFF2-40B4-BE49-F238E27FC236}">
                <a16:creationId xmlns:a16="http://schemas.microsoft.com/office/drawing/2014/main" id="{A395FDA3-82FC-4ED8-8904-638568BB4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155" y="2502832"/>
            <a:ext cx="914400" cy="914400"/>
          </a:xfrm>
          <a:prstGeom prst="rect">
            <a:avLst/>
          </a:prstGeom>
        </p:spPr>
      </p:pic>
      <p:pic>
        <p:nvPicPr>
          <p:cNvPr id="8" name="Graphic 7" descr="Laptop outline">
            <a:extLst>
              <a:ext uri="{FF2B5EF4-FFF2-40B4-BE49-F238E27FC236}">
                <a16:creationId xmlns:a16="http://schemas.microsoft.com/office/drawing/2014/main" id="{15BBA0DE-1619-4884-BEA4-B37AEA7FC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4612" y="3842495"/>
            <a:ext cx="914400" cy="914400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9043870-7798-40AB-8402-5475E588BB46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680448" y="1828800"/>
            <a:ext cx="1571238" cy="11161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A188262-34B2-4CEE-858C-F8BA82933CE2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1891555" y="2944906"/>
            <a:ext cx="2360131" cy="151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9508463-8E64-4C14-A116-DBBED6B7CFCB}"/>
              </a:ext>
            </a:extLst>
          </p:cNvPr>
          <p:cNvCxnSpPr>
            <a:stCxn id="8" idx="0"/>
            <a:endCxn id="4" idx="1"/>
          </p:cNvCxnSpPr>
          <p:nvPr/>
        </p:nvCxnSpPr>
        <p:spPr>
          <a:xfrm rot="5400000" flipH="1" flipV="1">
            <a:off x="3097955" y="2688764"/>
            <a:ext cx="897589" cy="1409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068CC39-3D0D-4931-A919-5CB69145A846}"/>
              </a:ext>
            </a:extLst>
          </p:cNvPr>
          <p:cNvCxnSpPr>
            <a:cxnSpLocks/>
          </p:cNvCxnSpPr>
          <p:nvPr/>
        </p:nvCxnSpPr>
        <p:spPr>
          <a:xfrm>
            <a:off x="2698376" y="1819835"/>
            <a:ext cx="1553311" cy="1125071"/>
          </a:xfrm>
          <a:prstGeom prst="curvedConnector3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A2BCE98-0A19-4E75-9620-74F3188E0F0C}"/>
              </a:ext>
            </a:extLst>
          </p:cNvPr>
          <p:cNvCxnSpPr/>
          <p:nvPr/>
        </p:nvCxnSpPr>
        <p:spPr>
          <a:xfrm flipV="1">
            <a:off x="1891556" y="2944906"/>
            <a:ext cx="2360131" cy="15126"/>
          </a:xfrm>
          <a:prstGeom prst="curvedConnector3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B53EACA-48E5-40AB-AFC6-FFF7CB949F74}"/>
              </a:ext>
            </a:extLst>
          </p:cNvPr>
          <p:cNvCxnSpPr/>
          <p:nvPr/>
        </p:nvCxnSpPr>
        <p:spPr>
          <a:xfrm rot="5400000" flipH="1" flipV="1">
            <a:off x="3097956" y="2688764"/>
            <a:ext cx="897589" cy="140987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A8EA8842-8CA9-4787-B5AD-017E70FA99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5513" y="3352206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38AFAE19-ED3F-4FEA-8508-06B7A2BD9D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83427" y="1943626"/>
            <a:ext cx="914400" cy="914400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4EE7670-7BD8-4E3F-950E-6A66539DEBD8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1434356" y="1828800"/>
            <a:ext cx="331693" cy="74295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7AC509A-927B-43EE-9C5F-5B41E9253DE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1754283" y="2754965"/>
            <a:ext cx="1556495" cy="61856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E69EFD5-4A4C-46B0-B1ED-F9595A0C1028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1468252" y="3383334"/>
            <a:ext cx="882463" cy="95025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D8EAB9D-A176-4DF3-8B98-7C6072789751}"/>
              </a:ext>
            </a:extLst>
          </p:cNvPr>
          <p:cNvCxnSpPr/>
          <p:nvPr/>
        </p:nvCxnSpPr>
        <p:spPr>
          <a:xfrm rot="10800000" flipV="1">
            <a:off x="1434357" y="1828801"/>
            <a:ext cx="331693" cy="74295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A65CBDFB-09B1-45C8-9155-966A6B9E593C}"/>
              </a:ext>
            </a:extLst>
          </p:cNvPr>
          <p:cNvCxnSpPr/>
          <p:nvPr/>
        </p:nvCxnSpPr>
        <p:spPr>
          <a:xfrm rot="16200000" flipH="1">
            <a:off x="1754284" y="2754966"/>
            <a:ext cx="1556495" cy="618564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7C179A3C-3FCB-4492-BA6C-F1484EDD6E3F}"/>
              </a:ext>
            </a:extLst>
          </p:cNvPr>
          <p:cNvCxnSpPr/>
          <p:nvPr/>
        </p:nvCxnSpPr>
        <p:spPr>
          <a:xfrm rot="16200000" flipH="1">
            <a:off x="1468253" y="3383335"/>
            <a:ext cx="882463" cy="950257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>
            <a:extLst>
              <a:ext uri="{FF2B5EF4-FFF2-40B4-BE49-F238E27FC236}">
                <a16:creationId xmlns:a16="http://schemas.microsoft.com/office/drawing/2014/main" id="{7231E078-292B-4289-84AC-01E66EE5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5746612" y="2134720"/>
            <a:ext cx="2880657" cy="16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World wide web - Free web icons">
            <a:extLst>
              <a:ext uri="{FF2B5EF4-FFF2-40B4-BE49-F238E27FC236}">
                <a16:creationId xmlns:a16="http://schemas.microsoft.com/office/drawing/2014/main" id="{E6D6F7C6-E6BC-4BB5-BDDF-EFCA1FF7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949" y="2417636"/>
            <a:ext cx="1044036" cy="104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4C92561-D1E1-45F8-AB1F-070271B69D26}"/>
              </a:ext>
            </a:extLst>
          </p:cNvPr>
          <p:cNvCxnSpPr>
            <a:stCxn id="4" idx="3"/>
            <a:endCxn id="38" idx="1"/>
          </p:cNvCxnSpPr>
          <p:nvPr/>
        </p:nvCxnSpPr>
        <p:spPr>
          <a:xfrm flipV="1">
            <a:off x="5497779" y="2939654"/>
            <a:ext cx="1312170" cy="5252"/>
          </a:xfrm>
          <a:prstGeom prst="curved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4F4991-6F15-4171-B6F7-75C09C528775}"/>
              </a:ext>
            </a:extLst>
          </p:cNvPr>
          <p:cNvSpPr/>
          <p:nvPr/>
        </p:nvSpPr>
        <p:spPr>
          <a:xfrm>
            <a:off x="4166091" y="3446648"/>
            <a:ext cx="1417284" cy="558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To: </a:t>
            </a:r>
            <a:r>
              <a:rPr lang="en-US" dirty="0">
                <a:latin typeface="Bradley Hand ITC" panose="03070402050302030203" pitchFamily="66" charset="0"/>
              </a:rPr>
              <a:t>google</a:t>
            </a:r>
          </a:p>
          <a:p>
            <a:pPr algn="ctr"/>
            <a:r>
              <a:rPr lang="en-US" dirty="0"/>
              <a:t>From: </a:t>
            </a:r>
            <a:r>
              <a:rPr lang="en-US" strike="sngStrike" dirty="0">
                <a:latin typeface="Bradley Hand ITC" panose="03070402050302030203" pitchFamily="66" charset="0"/>
              </a:rPr>
              <a:t>Lana</a:t>
            </a:r>
          </a:p>
        </p:txBody>
      </p:sp>
      <p:pic>
        <p:nvPicPr>
          <p:cNvPr id="25" name="Graphic 24" descr="Table outline">
            <a:extLst>
              <a:ext uri="{FF2B5EF4-FFF2-40B4-BE49-F238E27FC236}">
                <a16:creationId xmlns:a16="http://schemas.microsoft.com/office/drawing/2014/main" id="{698F7180-F2D1-408A-A7C8-187419CEAB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46502" y="3809406"/>
            <a:ext cx="1256462" cy="125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89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8458-01E4-4A29-8A4D-6D96D9C5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4" y="262218"/>
            <a:ext cx="7514035" cy="1314449"/>
          </a:xfrm>
        </p:spPr>
        <p:txBody>
          <a:bodyPr/>
          <a:lstStyle/>
          <a:p>
            <a:r>
              <a:rPr lang="en-US" dirty="0"/>
              <a:t>Sending a packet</a:t>
            </a:r>
          </a:p>
        </p:txBody>
      </p:sp>
      <p:pic>
        <p:nvPicPr>
          <p:cNvPr id="4" name="Graphic 3" descr="Wireless router outline">
            <a:extLst>
              <a:ext uri="{FF2B5EF4-FFF2-40B4-BE49-F238E27FC236}">
                <a16:creationId xmlns:a16="http://schemas.microsoft.com/office/drawing/2014/main" id="{7222DFC6-9773-4AB1-B08A-D4D85246F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1686" y="2321859"/>
            <a:ext cx="1246093" cy="1246093"/>
          </a:xfrm>
          <a:prstGeom prst="rect">
            <a:avLst/>
          </a:prstGeom>
        </p:spPr>
      </p:pic>
      <p:pic>
        <p:nvPicPr>
          <p:cNvPr id="6" name="Graphic 5" descr="Laptop outline">
            <a:extLst>
              <a:ext uri="{FF2B5EF4-FFF2-40B4-BE49-F238E27FC236}">
                <a16:creationId xmlns:a16="http://schemas.microsoft.com/office/drawing/2014/main" id="{2F3CDC82-C790-4984-949B-79A9EA21C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66048" y="1371600"/>
            <a:ext cx="914400" cy="914400"/>
          </a:xfrm>
          <a:prstGeom prst="rect">
            <a:avLst/>
          </a:prstGeom>
        </p:spPr>
      </p:pic>
      <p:pic>
        <p:nvPicPr>
          <p:cNvPr id="7" name="Graphic 6" descr="Laptop outline">
            <a:extLst>
              <a:ext uri="{FF2B5EF4-FFF2-40B4-BE49-F238E27FC236}">
                <a16:creationId xmlns:a16="http://schemas.microsoft.com/office/drawing/2014/main" id="{A395FDA3-82FC-4ED8-8904-638568BB4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155" y="2502832"/>
            <a:ext cx="914400" cy="914400"/>
          </a:xfrm>
          <a:prstGeom prst="rect">
            <a:avLst/>
          </a:prstGeom>
        </p:spPr>
      </p:pic>
      <p:pic>
        <p:nvPicPr>
          <p:cNvPr id="8" name="Graphic 7" descr="Laptop outline">
            <a:extLst>
              <a:ext uri="{FF2B5EF4-FFF2-40B4-BE49-F238E27FC236}">
                <a16:creationId xmlns:a16="http://schemas.microsoft.com/office/drawing/2014/main" id="{15BBA0DE-1619-4884-BEA4-B37AEA7FC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4612" y="3842495"/>
            <a:ext cx="914400" cy="914400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9043870-7798-40AB-8402-5475E588BB46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680448" y="1828800"/>
            <a:ext cx="1571238" cy="11161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A188262-34B2-4CEE-858C-F8BA82933CE2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1891555" y="2944906"/>
            <a:ext cx="2360131" cy="151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9508463-8E64-4C14-A116-DBBED6B7CFCB}"/>
              </a:ext>
            </a:extLst>
          </p:cNvPr>
          <p:cNvCxnSpPr>
            <a:stCxn id="8" idx="0"/>
            <a:endCxn id="4" idx="1"/>
          </p:cNvCxnSpPr>
          <p:nvPr/>
        </p:nvCxnSpPr>
        <p:spPr>
          <a:xfrm rot="5400000" flipH="1" flipV="1">
            <a:off x="3097955" y="2688764"/>
            <a:ext cx="897589" cy="1409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068CC39-3D0D-4931-A919-5CB69145A846}"/>
              </a:ext>
            </a:extLst>
          </p:cNvPr>
          <p:cNvCxnSpPr>
            <a:cxnSpLocks/>
          </p:cNvCxnSpPr>
          <p:nvPr/>
        </p:nvCxnSpPr>
        <p:spPr>
          <a:xfrm>
            <a:off x="2698376" y="1819835"/>
            <a:ext cx="1553311" cy="1125071"/>
          </a:xfrm>
          <a:prstGeom prst="curvedConnector3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A2BCE98-0A19-4E75-9620-74F3188E0F0C}"/>
              </a:ext>
            </a:extLst>
          </p:cNvPr>
          <p:cNvCxnSpPr/>
          <p:nvPr/>
        </p:nvCxnSpPr>
        <p:spPr>
          <a:xfrm flipV="1">
            <a:off x="1891556" y="2944906"/>
            <a:ext cx="2360131" cy="15126"/>
          </a:xfrm>
          <a:prstGeom prst="curvedConnector3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B53EACA-48E5-40AB-AFC6-FFF7CB949F74}"/>
              </a:ext>
            </a:extLst>
          </p:cNvPr>
          <p:cNvCxnSpPr/>
          <p:nvPr/>
        </p:nvCxnSpPr>
        <p:spPr>
          <a:xfrm rot="5400000" flipH="1" flipV="1">
            <a:off x="3097956" y="2688764"/>
            <a:ext cx="897589" cy="140987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A8EA8842-8CA9-4787-B5AD-017E70FA99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5513" y="3352206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38AFAE19-ED3F-4FEA-8508-06B7A2BD9D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83427" y="1943626"/>
            <a:ext cx="914400" cy="914400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4EE7670-7BD8-4E3F-950E-6A66539DEBD8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1434356" y="1828800"/>
            <a:ext cx="331693" cy="74295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7AC509A-927B-43EE-9C5F-5B41E9253DE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1754283" y="2754965"/>
            <a:ext cx="1556495" cy="61856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E69EFD5-4A4C-46B0-B1ED-F9595A0C1028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1468252" y="3383334"/>
            <a:ext cx="882463" cy="95025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D8EAB9D-A176-4DF3-8B98-7C6072789751}"/>
              </a:ext>
            </a:extLst>
          </p:cNvPr>
          <p:cNvCxnSpPr/>
          <p:nvPr/>
        </p:nvCxnSpPr>
        <p:spPr>
          <a:xfrm rot="10800000" flipV="1">
            <a:off x="1434357" y="1828801"/>
            <a:ext cx="331693" cy="74295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A65CBDFB-09B1-45C8-9155-966A6B9E593C}"/>
              </a:ext>
            </a:extLst>
          </p:cNvPr>
          <p:cNvCxnSpPr/>
          <p:nvPr/>
        </p:nvCxnSpPr>
        <p:spPr>
          <a:xfrm rot="16200000" flipH="1">
            <a:off x="1754284" y="2754966"/>
            <a:ext cx="1556495" cy="618564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7C179A3C-3FCB-4492-BA6C-F1484EDD6E3F}"/>
              </a:ext>
            </a:extLst>
          </p:cNvPr>
          <p:cNvCxnSpPr/>
          <p:nvPr/>
        </p:nvCxnSpPr>
        <p:spPr>
          <a:xfrm rot="16200000" flipH="1">
            <a:off x="1468253" y="3383335"/>
            <a:ext cx="882463" cy="950257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>
            <a:extLst>
              <a:ext uri="{FF2B5EF4-FFF2-40B4-BE49-F238E27FC236}">
                <a16:creationId xmlns:a16="http://schemas.microsoft.com/office/drawing/2014/main" id="{7231E078-292B-4289-84AC-01E66EE5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5746612" y="2134720"/>
            <a:ext cx="2880657" cy="16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World wide web - Free web icons">
            <a:extLst>
              <a:ext uri="{FF2B5EF4-FFF2-40B4-BE49-F238E27FC236}">
                <a16:creationId xmlns:a16="http://schemas.microsoft.com/office/drawing/2014/main" id="{E6D6F7C6-E6BC-4BB5-BDDF-EFCA1FF7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949" y="2417636"/>
            <a:ext cx="1044036" cy="104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4C92561-D1E1-45F8-AB1F-070271B69D26}"/>
              </a:ext>
            </a:extLst>
          </p:cNvPr>
          <p:cNvCxnSpPr>
            <a:stCxn id="4" idx="3"/>
            <a:endCxn id="38" idx="1"/>
          </p:cNvCxnSpPr>
          <p:nvPr/>
        </p:nvCxnSpPr>
        <p:spPr>
          <a:xfrm flipV="1">
            <a:off x="5497779" y="2939654"/>
            <a:ext cx="1312170" cy="5252"/>
          </a:xfrm>
          <a:prstGeom prst="curved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4F4991-6F15-4171-B6F7-75C09C528775}"/>
              </a:ext>
            </a:extLst>
          </p:cNvPr>
          <p:cNvSpPr/>
          <p:nvPr/>
        </p:nvSpPr>
        <p:spPr>
          <a:xfrm>
            <a:off x="4166091" y="3446648"/>
            <a:ext cx="1417284" cy="558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To: </a:t>
            </a:r>
            <a:r>
              <a:rPr lang="en-US" dirty="0">
                <a:latin typeface="Bradley Hand ITC" panose="03070402050302030203" pitchFamily="66" charset="0"/>
              </a:rPr>
              <a:t>google</a:t>
            </a:r>
          </a:p>
          <a:p>
            <a:pPr algn="ctr"/>
            <a:r>
              <a:rPr lang="en-US" dirty="0"/>
              <a:t>From: </a:t>
            </a:r>
            <a:r>
              <a:rPr lang="en-US" dirty="0">
                <a:latin typeface="Abadi Extra Light" panose="020B0604020202020204" pitchFamily="34" charset="0"/>
              </a:rPr>
              <a:t>Router</a:t>
            </a:r>
          </a:p>
        </p:txBody>
      </p:sp>
      <p:pic>
        <p:nvPicPr>
          <p:cNvPr id="5" name="Graphic 4" descr="Table outline">
            <a:extLst>
              <a:ext uri="{FF2B5EF4-FFF2-40B4-BE49-F238E27FC236}">
                <a16:creationId xmlns:a16="http://schemas.microsoft.com/office/drawing/2014/main" id="{E40CE1A1-5E50-4B8D-8088-8415486AEE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46502" y="3809406"/>
            <a:ext cx="1256462" cy="1256462"/>
          </a:xfrm>
          <a:prstGeom prst="rect">
            <a:avLst/>
          </a:prstGeom>
        </p:spPr>
      </p:pic>
      <p:pic>
        <p:nvPicPr>
          <p:cNvPr id="13" name="Graphic 12" descr="Star outline">
            <a:extLst>
              <a:ext uri="{FF2B5EF4-FFF2-40B4-BE49-F238E27FC236}">
                <a16:creationId xmlns:a16="http://schemas.microsoft.com/office/drawing/2014/main" id="{75906303-7B68-4FF7-B797-32F7BCBB2D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31505" y="4086469"/>
            <a:ext cx="280990" cy="28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73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8458-01E4-4A29-8A4D-6D96D9C5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4" y="262218"/>
            <a:ext cx="7514035" cy="1314449"/>
          </a:xfrm>
        </p:spPr>
        <p:txBody>
          <a:bodyPr/>
          <a:lstStyle/>
          <a:p>
            <a:r>
              <a:rPr lang="en-US" dirty="0"/>
              <a:t>Sending a packet</a:t>
            </a:r>
          </a:p>
        </p:txBody>
      </p:sp>
      <p:pic>
        <p:nvPicPr>
          <p:cNvPr id="4" name="Graphic 3" descr="Wireless router outline">
            <a:extLst>
              <a:ext uri="{FF2B5EF4-FFF2-40B4-BE49-F238E27FC236}">
                <a16:creationId xmlns:a16="http://schemas.microsoft.com/office/drawing/2014/main" id="{7222DFC6-9773-4AB1-B08A-D4D85246F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1686" y="2321859"/>
            <a:ext cx="1246093" cy="1246093"/>
          </a:xfrm>
          <a:prstGeom prst="rect">
            <a:avLst/>
          </a:prstGeom>
        </p:spPr>
      </p:pic>
      <p:pic>
        <p:nvPicPr>
          <p:cNvPr id="6" name="Graphic 5" descr="Laptop outline">
            <a:extLst>
              <a:ext uri="{FF2B5EF4-FFF2-40B4-BE49-F238E27FC236}">
                <a16:creationId xmlns:a16="http://schemas.microsoft.com/office/drawing/2014/main" id="{2F3CDC82-C790-4984-949B-79A9EA21C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66048" y="1371600"/>
            <a:ext cx="914400" cy="914400"/>
          </a:xfrm>
          <a:prstGeom prst="rect">
            <a:avLst/>
          </a:prstGeom>
        </p:spPr>
      </p:pic>
      <p:pic>
        <p:nvPicPr>
          <p:cNvPr id="7" name="Graphic 6" descr="Laptop outline">
            <a:extLst>
              <a:ext uri="{FF2B5EF4-FFF2-40B4-BE49-F238E27FC236}">
                <a16:creationId xmlns:a16="http://schemas.microsoft.com/office/drawing/2014/main" id="{A395FDA3-82FC-4ED8-8904-638568BB4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155" y="2502832"/>
            <a:ext cx="914400" cy="914400"/>
          </a:xfrm>
          <a:prstGeom prst="rect">
            <a:avLst/>
          </a:prstGeom>
        </p:spPr>
      </p:pic>
      <p:pic>
        <p:nvPicPr>
          <p:cNvPr id="8" name="Graphic 7" descr="Laptop outline">
            <a:extLst>
              <a:ext uri="{FF2B5EF4-FFF2-40B4-BE49-F238E27FC236}">
                <a16:creationId xmlns:a16="http://schemas.microsoft.com/office/drawing/2014/main" id="{15BBA0DE-1619-4884-BEA4-B37AEA7FC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4612" y="3842495"/>
            <a:ext cx="914400" cy="914400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9043870-7798-40AB-8402-5475E588BB46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680448" y="1828800"/>
            <a:ext cx="1571238" cy="11161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A188262-34B2-4CEE-858C-F8BA82933CE2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1891555" y="2944906"/>
            <a:ext cx="2360131" cy="151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9508463-8E64-4C14-A116-DBBED6B7CFCB}"/>
              </a:ext>
            </a:extLst>
          </p:cNvPr>
          <p:cNvCxnSpPr>
            <a:stCxn id="8" idx="0"/>
            <a:endCxn id="4" idx="1"/>
          </p:cNvCxnSpPr>
          <p:nvPr/>
        </p:nvCxnSpPr>
        <p:spPr>
          <a:xfrm rot="5400000" flipH="1" flipV="1">
            <a:off x="3097955" y="2688764"/>
            <a:ext cx="897589" cy="1409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068CC39-3D0D-4931-A919-5CB69145A846}"/>
              </a:ext>
            </a:extLst>
          </p:cNvPr>
          <p:cNvCxnSpPr>
            <a:cxnSpLocks/>
          </p:cNvCxnSpPr>
          <p:nvPr/>
        </p:nvCxnSpPr>
        <p:spPr>
          <a:xfrm>
            <a:off x="2698376" y="1819835"/>
            <a:ext cx="1553311" cy="1125071"/>
          </a:xfrm>
          <a:prstGeom prst="curvedConnector3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A2BCE98-0A19-4E75-9620-74F3188E0F0C}"/>
              </a:ext>
            </a:extLst>
          </p:cNvPr>
          <p:cNvCxnSpPr/>
          <p:nvPr/>
        </p:nvCxnSpPr>
        <p:spPr>
          <a:xfrm flipV="1">
            <a:off x="1891556" y="2944906"/>
            <a:ext cx="2360131" cy="15126"/>
          </a:xfrm>
          <a:prstGeom prst="curvedConnector3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B53EACA-48E5-40AB-AFC6-FFF7CB949F74}"/>
              </a:ext>
            </a:extLst>
          </p:cNvPr>
          <p:cNvCxnSpPr/>
          <p:nvPr/>
        </p:nvCxnSpPr>
        <p:spPr>
          <a:xfrm rot="5400000" flipH="1" flipV="1">
            <a:off x="3097956" y="2688764"/>
            <a:ext cx="897589" cy="140987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A8EA8842-8CA9-4787-B5AD-017E70FA99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5513" y="3352206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38AFAE19-ED3F-4FEA-8508-06B7A2BD9D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83427" y="1943626"/>
            <a:ext cx="914400" cy="914400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4EE7670-7BD8-4E3F-950E-6A66539DEBD8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1434356" y="1828800"/>
            <a:ext cx="331693" cy="74295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7AC509A-927B-43EE-9C5F-5B41E9253DE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1754283" y="2754965"/>
            <a:ext cx="1556495" cy="61856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E69EFD5-4A4C-46B0-B1ED-F9595A0C1028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1468252" y="3383334"/>
            <a:ext cx="882463" cy="95025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D8EAB9D-A176-4DF3-8B98-7C6072789751}"/>
              </a:ext>
            </a:extLst>
          </p:cNvPr>
          <p:cNvCxnSpPr/>
          <p:nvPr/>
        </p:nvCxnSpPr>
        <p:spPr>
          <a:xfrm rot="10800000" flipV="1">
            <a:off x="1434357" y="1828801"/>
            <a:ext cx="331693" cy="74295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A65CBDFB-09B1-45C8-9155-966A6B9E593C}"/>
              </a:ext>
            </a:extLst>
          </p:cNvPr>
          <p:cNvCxnSpPr/>
          <p:nvPr/>
        </p:nvCxnSpPr>
        <p:spPr>
          <a:xfrm rot="16200000" flipH="1">
            <a:off x="1754284" y="2754966"/>
            <a:ext cx="1556495" cy="618564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7C179A3C-3FCB-4492-BA6C-F1484EDD6E3F}"/>
              </a:ext>
            </a:extLst>
          </p:cNvPr>
          <p:cNvCxnSpPr/>
          <p:nvPr/>
        </p:nvCxnSpPr>
        <p:spPr>
          <a:xfrm rot="16200000" flipH="1">
            <a:off x="1468253" y="3383335"/>
            <a:ext cx="882463" cy="950257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>
            <a:extLst>
              <a:ext uri="{FF2B5EF4-FFF2-40B4-BE49-F238E27FC236}">
                <a16:creationId xmlns:a16="http://schemas.microsoft.com/office/drawing/2014/main" id="{7231E078-292B-4289-84AC-01E66EE5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5746612" y="2134720"/>
            <a:ext cx="2880657" cy="16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World wide web - Free web icons">
            <a:extLst>
              <a:ext uri="{FF2B5EF4-FFF2-40B4-BE49-F238E27FC236}">
                <a16:creationId xmlns:a16="http://schemas.microsoft.com/office/drawing/2014/main" id="{E6D6F7C6-E6BC-4BB5-BDDF-EFCA1FF7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949" y="2417636"/>
            <a:ext cx="1044036" cy="104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4C92561-D1E1-45F8-AB1F-070271B69D26}"/>
              </a:ext>
            </a:extLst>
          </p:cNvPr>
          <p:cNvCxnSpPr>
            <a:stCxn id="4" idx="3"/>
            <a:endCxn id="38" idx="1"/>
          </p:cNvCxnSpPr>
          <p:nvPr/>
        </p:nvCxnSpPr>
        <p:spPr>
          <a:xfrm flipV="1">
            <a:off x="5497779" y="2939654"/>
            <a:ext cx="1312170" cy="5252"/>
          </a:xfrm>
          <a:prstGeom prst="curved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4F4991-6F15-4171-B6F7-75C09C528775}"/>
              </a:ext>
            </a:extLst>
          </p:cNvPr>
          <p:cNvSpPr/>
          <p:nvPr/>
        </p:nvSpPr>
        <p:spPr>
          <a:xfrm>
            <a:off x="7458203" y="3114674"/>
            <a:ext cx="1417284" cy="558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To: </a:t>
            </a:r>
            <a:r>
              <a:rPr lang="en-US" dirty="0">
                <a:latin typeface="Bradley Hand ITC" panose="03070402050302030203" pitchFamily="66" charset="0"/>
              </a:rPr>
              <a:t>google</a:t>
            </a:r>
          </a:p>
          <a:p>
            <a:pPr algn="ctr"/>
            <a:r>
              <a:rPr lang="en-US" dirty="0"/>
              <a:t>From: </a:t>
            </a:r>
            <a:r>
              <a:rPr lang="en-US" dirty="0">
                <a:latin typeface="Abadi Extra Light" panose="020B0604020202020204" pitchFamily="34" charset="0"/>
              </a:rPr>
              <a:t>Router</a:t>
            </a:r>
          </a:p>
        </p:txBody>
      </p:sp>
      <p:pic>
        <p:nvPicPr>
          <p:cNvPr id="5" name="Graphic 4" descr="Table outline">
            <a:extLst>
              <a:ext uri="{FF2B5EF4-FFF2-40B4-BE49-F238E27FC236}">
                <a16:creationId xmlns:a16="http://schemas.microsoft.com/office/drawing/2014/main" id="{E40CE1A1-5E50-4B8D-8088-8415486AEE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46502" y="3809406"/>
            <a:ext cx="1256462" cy="1256462"/>
          </a:xfrm>
          <a:prstGeom prst="rect">
            <a:avLst/>
          </a:prstGeom>
        </p:spPr>
      </p:pic>
      <p:pic>
        <p:nvPicPr>
          <p:cNvPr id="13" name="Graphic 12" descr="Star outline">
            <a:extLst>
              <a:ext uri="{FF2B5EF4-FFF2-40B4-BE49-F238E27FC236}">
                <a16:creationId xmlns:a16="http://schemas.microsoft.com/office/drawing/2014/main" id="{75906303-7B68-4FF7-B797-32F7BCBB2D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31505" y="4086469"/>
            <a:ext cx="280990" cy="28099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E766997-A623-4403-9989-54E5B91D8DF0}"/>
              </a:ext>
            </a:extLst>
          </p:cNvPr>
          <p:cNvSpPr txBox="1"/>
          <p:nvPr/>
        </p:nvSpPr>
        <p:spPr>
          <a:xfrm>
            <a:off x="6045768" y="4330508"/>
            <a:ext cx="22482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Google does NOT know that </a:t>
            </a:r>
            <a:r>
              <a:rPr lang="en-US" i="1" dirty="0"/>
              <a:t>I</a:t>
            </a:r>
            <a:r>
              <a:rPr lang="en-US" dirty="0"/>
              <a:t> sent this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7A6EE22-22A6-40A1-AF74-D5420F0D0BB6}"/>
              </a:ext>
            </a:extLst>
          </p:cNvPr>
          <p:cNvSpPr/>
          <p:nvPr/>
        </p:nvSpPr>
        <p:spPr>
          <a:xfrm rot="17651591">
            <a:off x="7371716" y="3991458"/>
            <a:ext cx="526792" cy="8740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8458-01E4-4A29-8A4D-6D96D9C5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4" y="262218"/>
            <a:ext cx="7514035" cy="1314449"/>
          </a:xfrm>
        </p:spPr>
        <p:txBody>
          <a:bodyPr/>
          <a:lstStyle/>
          <a:p>
            <a:r>
              <a:rPr lang="en-US" dirty="0"/>
              <a:t>Sending a packet</a:t>
            </a:r>
          </a:p>
        </p:txBody>
      </p:sp>
      <p:pic>
        <p:nvPicPr>
          <p:cNvPr id="4" name="Graphic 3" descr="Wireless router outline">
            <a:extLst>
              <a:ext uri="{FF2B5EF4-FFF2-40B4-BE49-F238E27FC236}">
                <a16:creationId xmlns:a16="http://schemas.microsoft.com/office/drawing/2014/main" id="{7222DFC6-9773-4AB1-B08A-D4D85246F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1686" y="2321859"/>
            <a:ext cx="1246093" cy="1246093"/>
          </a:xfrm>
          <a:prstGeom prst="rect">
            <a:avLst/>
          </a:prstGeom>
        </p:spPr>
      </p:pic>
      <p:pic>
        <p:nvPicPr>
          <p:cNvPr id="6" name="Graphic 5" descr="Laptop outline">
            <a:extLst>
              <a:ext uri="{FF2B5EF4-FFF2-40B4-BE49-F238E27FC236}">
                <a16:creationId xmlns:a16="http://schemas.microsoft.com/office/drawing/2014/main" id="{2F3CDC82-C790-4984-949B-79A9EA21C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66048" y="1371600"/>
            <a:ext cx="914400" cy="914400"/>
          </a:xfrm>
          <a:prstGeom prst="rect">
            <a:avLst/>
          </a:prstGeom>
        </p:spPr>
      </p:pic>
      <p:pic>
        <p:nvPicPr>
          <p:cNvPr id="7" name="Graphic 6" descr="Laptop outline">
            <a:extLst>
              <a:ext uri="{FF2B5EF4-FFF2-40B4-BE49-F238E27FC236}">
                <a16:creationId xmlns:a16="http://schemas.microsoft.com/office/drawing/2014/main" id="{A395FDA3-82FC-4ED8-8904-638568BB4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155" y="2502832"/>
            <a:ext cx="914400" cy="914400"/>
          </a:xfrm>
          <a:prstGeom prst="rect">
            <a:avLst/>
          </a:prstGeom>
        </p:spPr>
      </p:pic>
      <p:pic>
        <p:nvPicPr>
          <p:cNvPr id="8" name="Graphic 7" descr="Laptop outline">
            <a:extLst>
              <a:ext uri="{FF2B5EF4-FFF2-40B4-BE49-F238E27FC236}">
                <a16:creationId xmlns:a16="http://schemas.microsoft.com/office/drawing/2014/main" id="{15BBA0DE-1619-4884-BEA4-B37AEA7FC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4612" y="3842495"/>
            <a:ext cx="914400" cy="914400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9043870-7798-40AB-8402-5475E588BB46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680448" y="1828800"/>
            <a:ext cx="1571238" cy="11161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A188262-34B2-4CEE-858C-F8BA82933CE2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1891555" y="2944906"/>
            <a:ext cx="2360131" cy="151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9508463-8E64-4C14-A116-DBBED6B7CFCB}"/>
              </a:ext>
            </a:extLst>
          </p:cNvPr>
          <p:cNvCxnSpPr>
            <a:stCxn id="8" idx="0"/>
            <a:endCxn id="4" idx="1"/>
          </p:cNvCxnSpPr>
          <p:nvPr/>
        </p:nvCxnSpPr>
        <p:spPr>
          <a:xfrm rot="5400000" flipH="1" flipV="1">
            <a:off x="3097955" y="2688764"/>
            <a:ext cx="897589" cy="1409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068CC39-3D0D-4931-A919-5CB69145A846}"/>
              </a:ext>
            </a:extLst>
          </p:cNvPr>
          <p:cNvCxnSpPr>
            <a:cxnSpLocks/>
          </p:cNvCxnSpPr>
          <p:nvPr/>
        </p:nvCxnSpPr>
        <p:spPr>
          <a:xfrm>
            <a:off x="2698376" y="1819835"/>
            <a:ext cx="1553311" cy="1125071"/>
          </a:xfrm>
          <a:prstGeom prst="curvedConnector3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A2BCE98-0A19-4E75-9620-74F3188E0F0C}"/>
              </a:ext>
            </a:extLst>
          </p:cNvPr>
          <p:cNvCxnSpPr/>
          <p:nvPr/>
        </p:nvCxnSpPr>
        <p:spPr>
          <a:xfrm flipV="1">
            <a:off x="1891556" y="2944906"/>
            <a:ext cx="2360131" cy="15126"/>
          </a:xfrm>
          <a:prstGeom prst="curvedConnector3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B53EACA-48E5-40AB-AFC6-FFF7CB949F74}"/>
              </a:ext>
            </a:extLst>
          </p:cNvPr>
          <p:cNvCxnSpPr/>
          <p:nvPr/>
        </p:nvCxnSpPr>
        <p:spPr>
          <a:xfrm rot="5400000" flipH="1" flipV="1">
            <a:off x="3097956" y="2688764"/>
            <a:ext cx="897589" cy="140987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A8EA8842-8CA9-4787-B5AD-017E70FA99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5513" y="3352206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38AFAE19-ED3F-4FEA-8508-06B7A2BD9D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83427" y="1943626"/>
            <a:ext cx="914400" cy="914400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4EE7670-7BD8-4E3F-950E-6A66539DEBD8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1434356" y="1828800"/>
            <a:ext cx="331693" cy="74295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7AC509A-927B-43EE-9C5F-5B41E9253DE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1754283" y="2754965"/>
            <a:ext cx="1556495" cy="61856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E69EFD5-4A4C-46B0-B1ED-F9595A0C1028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1468252" y="3383334"/>
            <a:ext cx="882463" cy="95025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D8EAB9D-A176-4DF3-8B98-7C6072789751}"/>
              </a:ext>
            </a:extLst>
          </p:cNvPr>
          <p:cNvCxnSpPr/>
          <p:nvPr/>
        </p:nvCxnSpPr>
        <p:spPr>
          <a:xfrm rot="10800000" flipV="1">
            <a:off x="1434357" y="1828801"/>
            <a:ext cx="331693" cy="74295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A65CBDFB-09B1-45C8-9155-966A6B9E593C}"/>
              </a:ext>
            </a:extLst>
          </p:cNvPr>
          <p:cNvCxnSpPr/>
          <p:nvPr/>
        </p:nvCxnSpPr>
        <p:spPr>
          <a:xfrm rot="16200000" flipH="1">
            <a:off x="1754284" y="2754966"/>
            <a:ext cx="1556495" cy="618564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7C179A3C-3FCB-4492-BA6C-F1484EDD6E3F}"/>
              </a:ext>
            </a:extLst>
          </p:cNvPr>
          <p:cNvCxnSpPr/>
          <p:nvPr/>
        </p:nvCxnSpPr>
        <p:spPr>
          <a:xfrm rot="16200000" flipH="1">
            <a:off x="1468253" y="3383335"/>
            <a:ext cx="882463" cy="950257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>
            <a:extLst>
              <a:ext uri="{FF2B5EF4-FFF2-40B4-BE49-F238E27FC236}">
                <a16:creationId xmlns:a16="http://schemas.microsoft.com/office/drawing/2014/main" id="{7231E078-292B-4289-84AC-01E66EE5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5746612" y="2134720"/>
            <a:ext cx="2880657" cy="16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World wide web - Free web icons">
            <a:extLst>
              <a:ext uri="{FF2B5EF4-FFF2-40B4-BE49-F238E27FC236}">
                <a16:creationId xmlns:a16="http://schemas.microsoft.com/office/drawing/2014/main" id="{E6D6F7C6-E6BC-4BB5-BDDF-EFCA1FF7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949" y="2417636"/>
            <a:ext cx="1044036" cy="104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4C92561-D1E1-45F8-AB1F-070271B69D26}"/>
              </a:ext>
            </a:extLst>
          </p:cNvPr>
          <p:cNvCxnSpPr>
            <a:stCxn id="4" idx="3"/>
            <a:endCxn id="38" idx="1"/>
          </p:cNvCxnSpPr>
          <p:nvPr/>
        </p:nvCxnSpPr>
        <p:spPr>
          <a:xfrm flipV="1">
            <a:off x="5497779" y="2939654"/>
            <a:ext cx="1312170" cy="5252"/>
          </a:xfrm>
          <a:prstGeom prst="curved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4F4991-6F15-4171-B6F7-75C09C528775}"/>
              </a:ext>
            </a:extLst>
          </p:cNvPr>
          <p:cNvSpPr/>
          <p:nvPr/>
        </p:nvSpPr>
        <p:spPr>
          <a:xfrm>
            <a:off x="5546871" y="2698606"/>
            <a:ext cx="1417284" cy="5580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To: </a:t>
            </a:r>
            <a:r>
              <a:rPr lang="en-US" dirty="0">
                <a:latin typeface="Abadi Extra Light" panose="020B0604020202020204" pitchFamily="34" charset="0"/>
              </a:rPr>
              <a:t>Router</a:t>
            </a:r>
            <a:endParaRPr lang="en-US" dirty="0">
              <a:latin typeface="Bradley Hand ITC" panose="03070402050302030203" pitchFamily="66" charset="0"/>
            </a:endParaRPr>
          </a:p>
          <a:p>
            <a:pPr algn="ctr"/>
            <a:r>
              <a:rPr lang="en-US" dirty="0"/>
              <a:t>From: </a:t>
            </a:r>
            <a:r>
              <a:rPr lang="en-US" dirty="0">
                <a:latin typeface="Bradley Hand ITC" panose="03070402050302030203" pitchFamily="66" charset="0"/>
              </a:rPr>
              <a:t>google</a:t>
            </a:r>
            <a:endParaRPr lang="en-US" dirty="0">
              <a:latin typeface="Abadi Extra Light" panose="020B0604020202020204" pitchFamily="34" charset="0"/>
            </a:endParaRPr>
          </a:p>
        </p:txBody>
      </p:sp>
      <p:pic>
        <p:nvPicPr>
          <p:cNvPr id="5" name="Graphic 4" descr="Table outline">
            <a:extLst>
              <a:ext uri="{FF2B5EF4-FFF2-40B4-BE49-F238E27FC236}">
                <a16:creationId xmlns:a16="http://schemas.microsoft.com/office/drawing/2014/main" id="{E40CE1A1-5E50-4B8D-8088-8415486AEE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46502" y="3809406"/>
            <a:ext cx="1256462" cy="1256462"/>
          </a:xfrm>
          <a:prstGeom prst="rect">
            <a:avLst/>
          </a:prstGeom>
        </p:spPr>
      </p:pic>
      <p:pic>
        <p:nvPicPr>
          <p:cNvPr id="13" name="Graphic 12" descr="Star outline">
            <a:extLst>
              <a:ext uri="{FF2B5EF4-FFF2-40B4-BE49-F238E27FC236}">
                <a16:creationId xmlns:a16="http://schemas.microsoft.com/office/drawing/2014/main" id="{75906303-7B68-4FF7-B797-32F7BCBB2D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31505" y="4086469"/>
            <a:ext cx="280990" cy="28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51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8458-01E4-4A29-8A4D-6D96D9C5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4" y="262218"/>
            <a:ext cx="7514035" cy="1314449"/>
          </a:xfrm>
        </p:spPr>
        <p:txBody>
          <a:bodyPr/>
          <a:lstStyle/>
          <a:p>
            <a:r>
              <a:rPr lang="en-US" dirty="0"/>
              <a:t>Sending a packet</a:t>
            </a:r>
          </a:p>
        </p:txBody>
      </p:sp>
      <p:pic>
        <p:nvPicPr>
          <p:cNvPr id="4" name="Graphic 3" descr="Wireless router outline">
            <a:extLst>
              <a:ext uri="{FF2B5EF4-FFF2-40B4-BE49-F238E27FC236}">
                <a16:creationId xmlns:a16="http://schemas.microsoft.com/office/drawing/2014/main" id="{7222DFC6-9773-4AB1-B08A-D4D85246F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1686" y="2321859"/>
            <a:ext cx="1246093" cy="1246093"/>
          </a:xfrm>
          <a:prstGeom prst="rect">
            <a:avLst/>
          </a:prstGeom>
        </p:spPr>
      </p:pic>
      <p:pic>
        <p:nvPicPr>
          <p:cNvPr id="6" name="Graphic 5" descr="Laptop outline">
            <a:extLst>
              <a:ext uri="{FF2B5EF4-FFF2-40B4-BE49-F238E27FC236}">
                <a16:creationId xmlns:a16="http://schemas.microsoft.com/office/drawing/2014/main" id="{2F3CDC82-C790-4984-949B-79A9EA21C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66048" y="1371600"/>
            <a:ext cx="914400" cy="914400"/>
          </a:xfrm>
          <a:prstGeom prst="rect">
            <a:avLst/>
          </a:prstGeom>
        </p:spPr>
      </p:pic>
      <p:pic>
        <p:nvPicPr>
          <p:cNvPr id="7" name="Graphic 6" descr="Laptop outline">
            <a:extLst>
              <a:ext uri="{FF2B5EF4-FFF2-40B4-BE49-F238E27FC236}">
                <a16:creationId xmlns:a16="http://schemas.microsoft.com/office/drawing/2014/main" id="{A395FDA3-82FC-4ED8-8904-638568BB4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155" y="2502832"/>
            <a:ext cx="914400" cy="914400"/>
          </a:xfrm>
          <a:prstGeom prst="rect">
            <a:avLst/>
          </a:prstGeom>
        </p:spPr>
      </p:pic>
      <p:pic>
        <p:nvPicPr>
          <p:cNvPr id="8" name="Graphic 7" descr="Laptop outline">
            <a:extLst>
              <a:ext uri="{FF2B5EF4-FFF2-40B4-BE49-F238E27FC236}">
                <a16:creationId xmlns:a16="http://schemas.microsoft.com/office/drawing/2014/main" id="{15BBA0DE-1619-4884-BEA4-B37AEA7FC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4612" y="3842495"/>
            <a:ext cx="914400" cy="914400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9043870-7798-40AB-8402-5475E588BB46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680448" y="1828800"/>
            <a:ext cx="1571238" cy="11161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A188262-34B2-4CEE-858C-F8BA82933CE2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1891555" y="2944906"/>
            <a:ext cx="2360131" cy="151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9508463-8E64-4C14-A116-DBBED6B7CFCB}"/>
              </a:ext>
            </a:extLst>
          </p:cNvPr>
          <p:cNvCxnSpPr>
            <a:stCxn id="8" idx="0"/>
            <a:endCxn id="4" idx="1"/>
          </p:cNvCxnSpPr>
          <p:nvPr/>
        </p:nvCxnSpPr>
        <p:spPr>
          <a:xfrm rot="5400000" flipH="1" flipV="1">
            <a:off x="3097955" y="2688764"/>
            <a:ext cx="897589" cy="1409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068CC39-3D0D-4931-A919-5CB69145A846}"/>
              </a:ext>
            </a:extLst>
          </p:cNvPr>
          <p:cNvCxnSpPr>
            <a:cxnSpLocks/>
          </p:cNvCxnSpPr>
          <p:nvPr/>
        </p:nvCxnSpPr>
        <p:spPr>
          <a:xfrm>
            <a:off x="2698376" y="1819835"/>
            <a:ext cx="1553311" cy="1125071"/>
          </a:xfrm>
          <a:prstGeom prst="curvedConnector3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A2BCE98-0A19-4E75-9620-74F3188E0F0C}"/>
              </a:ext>
            </a:extLst>
          </p:cNvPr>
          <p:cNvCxnSpPr/>
          <p:nvPr/>
        </p:nvCxnSpPr>
        <p:spPr>
          <a:xfrm flipV="1">
            <a:off x="1891556" y="2944906"/>
            <a:ext cx="2360131" cy="15126"/>
          </a:xfrm>
          <a:prstGeom prst="curvedConnector3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B53EACA-48E5-40AB-AFC6-FFF7CB949F74}"/>
              </a:ext>
            </a:extLst>
          </p:cNvPr>
          <p:cNvCxnSpPr/>
          <p:nvPr/>
        </p:nvCxnSpPr>
        <p:spPr>
          <a:xfrm rot="5400000" flipH="1" flipV="1">
            <a:off x="3097956" y="2688764"/>
            <a:ext cx="897589" cy="140987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A8EA8842-8CA9-4787-B5AD-017E70FA99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5513" y="3352206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38AFAE19-ED3F-4FEA-8508-06B7A2BD9D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83427" y="1943626"/>
            <a:ext cx="914400" cy="914400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4EE7670-7BD8-4E3F-950E-6A66539DEBD8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1434356" y="1828800"/>
            <a:ext cx="331693" cy="74295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7AC509A-927B-43EE-9C5F-5B41E9253DE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1754283" y="2754965"/>
            <a:ext cx="1556495" cy="61856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E69EFD5-4A4C-46B0-B1ED-F9595A0C1028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1468252" y="3383334"/>
            <a:ext cx="882463" cy="95025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D8EAB9D-A176-4DF3-8B98-7C6072789751}"/>
              </a:ext>
            </a:extLst>
          </p:cNvPr>
          <p:cNvCxnSpPr/>
          <p:nvPr/>
        </p:nvCxnSpPr>
        <p:spPr>
          <a:xfrm rot="10800000" flipV="1">
            <a:off x="1434357" y="1828801"/>
            <a:ext cx="331693" cy="74295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A65CBDFB-09B1-45C8-9155-966A6B9E593C}"/>
              </a:ext>
            </a:extLst>
          </p:cNvPr>
          <p:cNvCxnSpPr/>
          <p:nvPr/>
        </p:nvCxnSpPr>
        <p:spPr>
          <a:xfrm rot="16200000" flipH="1">
            <a:off x="1754284" y="2754966"/>
            <a:ext cx="1556495" cy="618564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7C179A3C-3FCB-4492-BA6C-F1484EDD6E3F}"/>
              </a:ext>
            </a:extLst>
          </p:cNvPr>
          <p:cNvCxnSpPr/>
          <p:nvPr/>
        </p:nvCxnSpPr>
        <p:spPr>
          <a:xfrm rot="16200000" flipH="1">
            <a:off x="1468253" y="3383335"/>
            <a:ext cx="882463" cy="950257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>
            <a:extLst>
              <a:ext uri="{FF2B5EF4-FFF2-40B4-BE49-F238E27FC236}">
                <a16:creationId xmlns:a16="http://schemas.microsoft.com/office/drawing/2014/main" id="{7231E078-292B-4289-84AC-01E66EE5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5746612" y="2134720"/>
            <a:ext cx="2880657" cy="16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World wide web - Free web icons">
            <a:extLst>
              <a:ext uri="{FF2B5EF4-FFF2-40B4-BE49-F238E27FC236}">
                <a16:creationId xmlns:a16="http://schemas.microsoft.com/office/drawing/2014/main" id="{E6D6F7C6-E6BC-4BB5-BDDF-EFCA1FF7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949" y="2417636"/>
            <a:ext cx="1044036" cy="104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4C92561-D1E1-45F8-AB1F-070271B69D26}"/>
              </a:ext>
            </a:extLst>
          </p:cNvPr>
          <p:cNvCxnSpPr>
            <a:stCxn id="4" idx="3"/>
            <a:endCxn id="38" idx="1"/>
          </p:cNvCxnSpPr>
          <p:nvPr/>
        </p:nvCxnSpPr>
        <p:spPr>
          <a:xfrm flipV="1">
            <a:off x="5497779" y="2939654"/>
            <a:ext cx="1312170" cy="5252"/>
          </a:xfrm>
          <a:prstGeom prst="curved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4F4991-6F15-4171-B6F7-75C09C528775}"/>
              </a:ext>
            </a:extLst>
          </p:cNvPr>
          <p:cNvSpPr/>
          <p:nvPr/>
        </p:nvSpPr>
        <p:spPr>
          <a:xfrm>
            <a:off x="4183672" y="3451130"/>
            <a:ext cx="1417284" cy="5580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To: </a:t>
            </a:r>
            <a:r>
              <a:rPr lang="en-US" strike="sngStrike" dirty="0">
                <a:latin typeface="Abadi Extra Light" panose="020B0604020202020204" pitchFamily="34" charset="0"/>
              </a:rPr>
              <a:t>Router</a:t>
            </a:r>
            <a:endParaRPr lang="en-US" strike="sngStrike" dirty="0">
              <a:latin typeface="Bradley Hand ITC" panose="03070402050302030203" pitchFamily="66" charset="0"/>
            </a:endParaRPr>
          </a:p>
          <a:p>
            <a:pPr algn="ctr"/>
            <a:r>
              <a:rPr lang="en-US" dirty="0"/>
              <a:t>From: </a:t>
            </a:r>
            <a:r>
              <a:rPr lang="en-US" dirty="0">
                <a:latin typeface="Bradley Hand ITC" panose="03070402050302030203" pitchFamily="66" charset="0"/>
              </a:rPr>
              <a:t>google</a:t>
            </a:r>
            <a:endParaRPr lang="en-US" dirty="0">
              <a:latin typeface="Abadi Extra Light" panose="020B0604020202020204" pitchFamily="34" charset="0"/>
            </a:endParaRPr>
          </a:p>
        </p:txBody>
      </p:sp>
      <p:pic>
        <p:nvPicPr>
          <p:cNvPr id="5" name="Graphic 4" descr="Table outline">
            <a:extLst>
              <a:ext uri="{FF2B5EF4-FFF2-40B4-BE49-F238E27FC236}">
                <a16:creationId xmlns:a16="http://schemas.microsoft.com/office/drawing/2014/main" id="{E40CE1A1-5E50-4B8D-8088-8415486AEE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46502" y="3809406"/>
            <a:ext cx="1256462" cy="1256462"/>
          </a:xfrm>
          <a:prstGeom prst="rect">
            <a:avLst/>
          </a:prstGeom>
        </p:spPr>
      </p:pic>
      <p:pic>
        <p:nvPicPr>
          <p:cNvPr id="13" name="Graphic 12" descr="Star outline">
            <a:extLst>
              <a:ext uri="{FF2B5EF4-FFF2-40B4-BE49-F238E27FC236}">
                <a16:creationId xmlns:a16="http://schemas.microsoft.com/office/drawing/2014/main" id="{75906303-7B68-4FF7-B797-32F7BCBB2D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31505" y="4086469"/>
            <a:ext cx="280990" cy="28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08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8458-01E4-4A29-8A4D-6D96D9C5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4" y="262218"/>
            <a:ext cx="7514035" cy="1314449"/>
          </a:xfrm>
        </p:spPr>
        <p:txBody>
          <a:bodyPr/>
          <a:lstStyle/>
          <a:p>
            <a:r>
              <a:rPr lang="en-US" dirty="0"/>
              <a:t>Sending a packet</a:t>
            </a:r>
          </a:p>
        </p:txBody>
      </p:sp>
      <p:pic>
        <p:nvPicPr>
          <p:cNvPr id="4" name="Graphic 3" descr="Wireless router outline">
            <a:extLst>
              <a:ext uri="{FF2B5EF4-FFF2-40B4-BE49-F238E27FC236}">
                <a16:creationId xmlns:a16="http://schemas.microsoft.com/office/drawing/2014/main" id="{7222DFC6-9773-4AB1-B08A-D4D85246F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1686" y="2321859"/>
            <a:ext cx="1246093" cy="1246093"/>
          </a:xfrm>
          <a:prstGeom prst="rect">
            <a:avLst/>
          </a:prstGeom>
        </p:spPr>
      </p:pic>
      <p:pic>
        <p:nvPicPr>
          <p:cNvPr id="6" name="Graphic 5" descr="Laptop outline">
            <a:extLst>
              <a:ext uri="{FF2B5EF4-FFF2-40B4-BE49-F238E27FC236}">
                <a16:creationId xmlns:a16="http://schemas.microsoft.com/office/drawing/2014/main" id="{2F3CDC82-C790-4984-949B-79A9EA21C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66048" y="1371600"/>
            <a:ext cx="914400" cy="914400"/>
          </a:xfrm>
          <a:prstGeom prst="rect">
            <a:avLst/>
          </a:prstGeom>
        </p:spPr>
      </p:pic>
      <p:pic>
        <p:nvPicPr>
          <p:cNvPr id="7" name="Graphic 6" descr="Laptop outline">
            <a:extLst>
              <a:ext uri="{FF2B5EF4-FFF2-40B4-BE49-F238E27FC236}">
                <a16:creationId xmlns:a16="http://schemas.microsoft.com/office/drawing/2014/main" id="{A395FDA3-82FC-4ED8-8904-638568BB4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155" y="2502832"/>
            <a:ext cx="914400" cy="914400"/>
          </a:xfrm>
          <a:prstGeom prst="rect">
            <a:avLst/>
          </a:prstGeom>
        </p:spPr>
      </p:pic>
      <p:pic>
        <p:nvPicPr>
          <p:cNvPr id="8" name="Graphic 7" descr="Laptop outline">
            <a:extLst>
              <a:ext uri="{FF2B5EF4-FFF2-40B4-BE49-F238E27FC236}">
                <a16:creationId xmlns:a16="http://schemas.microsoft.com/office/drawing/2014/main" id="{15BBA0DE-1619-4884-BEA4-B37AEA7FC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4612" y="3842495"/>
            <a:ext cx="914400" cy="914400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9043870-7798-40AB-8402-5475E588BB46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680448" y="1828800"/>
            <a:ext cx="1571238" cy="11161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A188262-34B2-4CEE-858C-F8BA82933CE2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1891555" y="2944906"/>
            <a:ext cx="2360131" cy="151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9508463-8E64-4C14-A116-DBBED6B7CFCB}"/>
              </a:ext>
            </a:extLst>
          </p:cNvPr>
          <p:cNvCxnSpPr>
            <a:stCxn id="8" idx="0"/>
            <a:endCxn id="4" idx="1"/>
          </p:cNvCxnSpPr>
          <p:nvPr/>
        </p:nvCxnSpPr>
        <p:spPr>
          <a:xfrm rot="5400000" flipH="1" flipV="1">
            <a:off x="3097955" y="2688764"/>
            <a:ext cx="897589" cy="1409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068CC39-3D0D-4931-A919-5CB69145A846}"/>
              </a:ext>
            </a:extLst>
          </p:cNvPr>
          <p:cNvCxnSpPr>
            <a:cxnSpLocks/>
          </p:cNvCxnSpPr>
          <p:nvPr/>
        </p:nvCxnSpPr>
        <p:spPr>
          <a:xfrm>
            <a:off x="2698376" y="1819835"/>
            <a:ext cx="1553311" cy="1125071"/>
          </a:xfrm>
          <a:prstGeom prst="curvedConnector3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A2BCE98-0A19-4E75-9620-74F3188E0F0C}"/>
              </a:ext>
            </a:extLst>
          </p:cNvPr>
          <p:cNvCxnSpPr/>
          <p:nvPr/>
        </p:nvCxnSpPr>
        <p:spPr>
          <a:xfrm flipV="1">
            <a:off x="1891556" y="2944906"/>
            <a:ext cx="2360131" cy="15126"/>
          </a:xfrm>
          <a:prstGeom prst="curvedConnector3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B53EACA-48E5-40AB-AFC6-FFF7CB949F74}"/>
              </a:ext>
            </a:extLst>
          </p:cNvPr>
          <p:cNvCxnSpPr/>
          <p:nvPr/>
        </p:nvCxnSpPr>
        <p:spPr>
          <a:xfrm rot="5400000" flipH="1" flipV="1">
            <a:off x="3097956" y="2688764"/>
            <a:ext cx="897589" cy="140987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A8EA8842-8CA9-4787-B5AD-017E70FA99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5513" y="3352206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38AFAE19-ED3F-4FEA-8508-06B7A2BD9D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83427" y="1943626"/>
            <a:ext cx="914400" cy="914400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4EE7670-7BD8-4E3F-950E-6A66539DEBD8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1434356" y="1828800"/>
            <a:ext cx="331693" cy="74295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7AC509A-927B-43EE-9C5F-5B41E9253DE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1754283" y="2754965"/>
            <a:ext cx="1556495" cy="61856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E69EFD5-4A4C-46B0-B1ED-F9595A0C1028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1468252" y="3383334"/>
            <a:ext cx="882463" cy="95025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D8EAB9D-A176-4DF3-8B98-7C6072789751}"/>
              </a:ext>
            </a:extLst>
          </p:cNvPr>
          <p:cNvCxnSpPr/>
          <p:nvPr/>
        </p:nvCxnSpPr>
        <p:spPr>
          <a:xfrm rot="10800000" flipV="1">
            <a:off x="1434357" y="1828801"/>
            <a:ext cx="331693" cy="74295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A65CBDFB-09B1-45C8-9155-966A6B9E593C}"/>
              </a:ext>
            </a:extLst>
          </p:cNvPr>
          <p:cNvCxnSpPr/>
          <p:nvPr/>
        </p:nvCxnSpPr>
        <p:spPr>
          <a:xfrm rot="16200000" flipH="1">
            <a:off x="1754284" y="2754966"/>
            <a:ext cx="1556495" cy="618564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7C179A3C-3FCB-4492-BA6C-F1484EDD6E3F}"/>
              </a:ext>
            </a:extLst>
          </p:cNvPr>
          <p:cNvCxnSpPr/>
          <p:nvPr/>
        </p:nvCxnSpPr>
        <p:spPr>
          <a:xfrm rot="16200000" flipH="1">
            <a:off x="1468253" y="3383335"/>
            <a:ext cx="882463" cy="950257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>
            <a:extLst>
              <a:ext uri="{FF2B5EF4-FFF2-40B4-BE49-F238E27FC236}">
                <a16:creationId xmlns:a16="http://schemas.microsoft.com/office/drawing/2014/main" id="{7231E078-292B-4289-84AC-01E66EE5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5746612" y="2134720"/>
            <a:ext cx="2880657" cy="16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World wide web - Free web icons">
            <a:extLst>
              <a:ext uri="{FF2B5EF4-FFF2-40B4-BE49-F238E27FC236}">
                <a16:creationId xmlns:a16="http://schemas.microsoft.com/office/drawing/2014/main" id="{E6D6F7C6-E6BC-4BB5-BDDF-EFCA1FF7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949" y="2417636"/>
            <a:ext cx="1044036" cy="104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4C92561-D1E1-45F8-AB1F-070271B69D26}"/>
              </a:ext>
            </a:extLst>
          </p:cNvPr>
          <p:cNvCxnSpPr>
            <a:stCxn id="4" idx="3"/>
            <a:endCxn id="38" idx="1"/>
          </p:cNvCxnSpPr>
          <p:nvPr/>
        </p:nvCxnSpPr>
        <p:spPr>
          <a:xfrm flipV="1">
            <a:off x="5497779" y="2939654"/>
            <a:ext cx="1312170" cy="5252"/>
          </a:xfrm>
          <a:prstGeom prst="curved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4F4991-6F15-4171-B6F7-75C09C528775}"/>
              </a:ext>
            </a:extLst>
          </p:cNvPr>
          <p:cNvSpPr/>
          <p:nvPr/>
        </p:nvSpPr>
        <p:spPr>
          <a:xfrm>
            <a:off x="4183672" y="3451130"/>
            <a:ext cx="1417284" cy="5580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To: </a:t>
            </a:r>
            <a:r>
              <a:rPr lang="en-US" dirty="0">
                <a:latin typeface="Bradley Hand ITC" panose="03070402050302030203" pitchFamily="66" charset="0"/>
              </a:rPr>
              <a:t>Lana</a:t>
            </a:r>
            <a:endParaRPr lang="en-US" strike="sngStrike" dirty="0">
              <a:latin typeface="Bradley Hand ITC" panose="03070402050302030203" pitchFamily="66" charset="0"/>
            </a:endParaRPr>
          </a:p>
          <a:p>
            <a:pPr algn="ctr"/>
            <a:r>
              <a:rPr lang="en-US" dirty="0"/>
              <a:t>From: </a:t>
            </a:r>
            <a:r>
              <a:rPr lang="en-US" dirty="0">
                <a:latin typeface="Bradley Hand ITC" panose="03070402050302030203" pitchFamily="66" charset="0"/>
              </a:rPr>
              <a:t>google</a:t>
            </a:r>
            <a:endParaRPr lang="en-US" dirty="0">
              <a:latin typeface="Abadi Extra Light" panose="020B0604020202020204" pitchFamily="34" charset="0"/>
            </a:endParaRPr>
          </a:p>
        </p:txBody>
      </p:sp>
      <p:pic>
        <p:nvPicPr>
          <p:cNvPr id="5" name="Graphic 4" descr="Table outline">
            <a:extLst>
              <a:ext uri="{FF2B5EF4-FFF2-40B4-BE49-F238E27FC236}">
                <a16:creationId xmlns:a16="http://schemas.microsoft.com/office/drawing/2014/main" id="{E40CE1A1-5E50-4B8D-8088-8415486AEE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46502" y="3809406"/>
            <a:ext cx="1256462" cy="125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21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8458-01E4-4A29-8A4D-6D96D9C5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4" y="262218"/>
            <a:ext cx="7514035" cy="1314449"/>
          </a:xfrm>
        </p:spPr>
        <p:txBody>
          <a:bodyPr/>
          <a:lstStyle/>
          <a:p>
            <a:r>
              <a:rPr lang="en-US" dirty="0"/>
              <a:t>Sending a packet</a:t>
            </a:r>
          </a:p>
        </p:txBody>
      </p:sp>
      <p:pic>
        <p:nvPicPr>
          <p:cNvPr id="4" name="Graphic 3" descr="Wireless router outline">
            <a:extLst>
              <a:ext uri="{FF2B5EF4-FFF2-40B4-BE49-F238E27FC236}">
                <a16:creationId xmlns:a16="http://schemas.microsoft.com/office/drawing/2014/main" id="{7222DFC6-9773-4AB1-B08A-D4D85246F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1686" y="2321859"/>
            <a:ext cx="1246093" cy="1246093"/>
          </a:xfrm>
          <a:prstGeom prst="rect">
            <a:avLst/>
          </a:prstGeom>
        </p:spPr>
      </p:pic>
      <p:pic>
        <p:nvPicPr>
          <p:cNvPr id="6" name="Graphic 5" descr="Laptop outline">
            <a:extLst>
              <a:ext uri="{FF2B5EF4-FFF2-40B4-BE49-F238E27FC236}">
                <a16:creationId xmlns:a16="http://schemas.microsoft.com/office/drawing/2014/main" id="{2F3CDC82-C790-4984-949B-79A9EA21C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66048" y="1371600"/>
            <a:ext cx="914400" cy="914400"/>
          </a:xfrm>
          <a:prstGeom prst="rect">
            <a:avLst/>
          </a:prstGeom>
        </p:spPr>
      </p:pic>
      <p:pic>
        <p:nvPicPr>
          <p:cNvPr id="7" name="Graphic 6" descr="Laptop outline">
            <a:extLst>
              <a:ext uri="{FF2B5EF4-FFF2-40B4-BE49-F238E27FC236}">
                <a16:creationId xmlns:a16="http://schemas.microsoft.com/office/drawing/2014/main" id="{A395FDA3-82FC-4ED8-8904-638568BB4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155" y="2502832"/>
            <a:ext cx="914400" cy="914400"/>
          </a:xfrm>
          <a:prstGeom prst="rect">
            <a:avLst/>
          </a:prstGeom>
        </p:spPr>
      </p:pic>
      <p:pic>
        <p:nvPicPr>
          <p:cNvPr id="8" name="Graphic 7" descr="Laptop outline">
            <a:extLst>
              <a:ext uri="{FF2B5EF4-FFF2-40B4-BE49-F238E27FC236}">
                <a16:creationId xmlns:a16="http://schemas.microsoft.com/office/drawing/2014/main" id="{15BBA0DE-1619-4884-BEA4-B37AEA7FC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4612" y="3842495"/>
            <a:ext cx="914400" cy="914400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9043870-7798-40AB-8402-5475E588BB46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680448" y="1828800"/>
            <a:ext cx="1571238" cy="11161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A188262-34B2-4CEE-858C-F8BA82933CE2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1891555" y="2944906"/>
            <a:ext cx="2360131" cy="151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9508463-8E64-4C14-A116-DBBED6B7CFCB}"/>
              </a:ext>
            </a:extLst>
          </p:cNvPr>
          <p:cNvCxnSpPr>
            <a:stCxn id="8" idx="0"/>
            <a:endCxn id="4" idx="1"/>
          </p:cNvCxnSpPr>
          <p:nvPr/>
        </p:nvCxnSpPr>
        <p:spPr>
          <a:xfrm rot="5400000" flipH="1" flipV="1">
            <a:off x="3097955" y="2688764"/>
            <a:ext cx="897589" cy="1409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068CC39-3D0D-4931-A919-5CB69145A846}"/>
              </a:ext>
            </a:extLst>
          </p:cNvPr>
          <p:cNvCxnSpPr>
            <a:cxnSpLocks/>
          </p:cNvCxnSpPr>
          <p:nvPr/>
        </p:nvCxnSpPr>
        <p:spPr>
          <a:xfrm>
            <a:off x="2698376" y="1819835"/>
            <a:ext cx="1553311" cy="1125071"/>
          </a:xfrm>
          <a:prstGeom prst="curvedConnector3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A2BCE98-0A19-4E75-9620-74F3188E0F0C}"/>
              </a:ext>
            </a:extLst>
          </p:cNvPr>
          <p:cNvCxnSpPr/>
          <p:nvPr/>
        </p:nvCxnSpPr>
        <p:spPr>
          <a:xfrm flipV="1">
            <a:off x="1891556" y="2944906"/>
            <a:ext cx="2360131" cy="15126"/>
          </a:xfrm>
          <a:prstGeom prst="curvedConnector3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B53EACA-48E5-40AB-AFC6-FFF7CB949F74}"/>
              </a:ext>
            </a:extLst>
          </p:cNvPr>
          <p:cNvCxnSpPr/>
          <p:nvPr/>
        </p:nvCxnSpPr>
        <p:spPr>
          <a:xfrm rot="5400000" flipH="1" flipV="1">
            <a:off x="3097956" y="2688764"/>
            <a:ext cx="897589" cy="140987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A8EA8842-8CA9-4787-B5AD-017E70FA99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5513" y="3352206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38AFAE19-ED3F-4FEA-8508-06B7A2BD9D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83427" y="1943626"/>
            <a:ext cx="914400" cy="914400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4EE7670-7BD8-4E3F-950E-6A66539DEBD8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1434356" y="1828800"/>
            <a:ext cx="331693" cy="74295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7AC509A-927B-43EE-9C5F-5B41E9253DE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1754283" y="2754965"/>
            <a:ext cx="1556495" cy="61856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E69EFD5-4A4C-46B0-B1ED-F9595A0C1028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1468252" y="3383334"/>
            <a:ext cx="882463" cy="95025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D8EAB9D-A176-4DF3-8B98-7C6072789751}"/>
              </a:ext>
            </a:extLst>
          </p:cNvPr>
          <p:cNvCxnSpPr/>
          <p:nvPr/>
        </p:nvCxnSpPr>
        <p:spPr>
          <a:xfrm rot="10800000" flipV="1">
            <a:off x="1434357" y="1828801"/>
            <a:ext cx="331693" cy="74295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A65CBDFB-09B1-45C8-9155-966A6B9E593C}"/>
              </a:ext>
            </a:extLst>
          </p:cNvPr>
          <p:cNvCxnSpPr/>
          <p:nvPr/>
        </p:nvCxnSpPr>
        <p:spPr>
          <a:xfrm rot="16200000" flipH="1">
            <a:off x="1754284" y="2754966"/>
            <a:ext cx="1556495" cy="618564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7C179A3C-3FCB-4492-BA6C-F1484EDD6E3F}"/>
              </a:ext>
            </a:extLst>
          </p:cNvPr>
          <p:cNvCxnSpPr/>
          <p:nvPr/>
        </p:nvCxnSpPr>
        <p:spPr>
          <a:xfrm rot="16200000" flipH="1">
            <a:off x="1468253" y="3383335"/>
            <a:ext cx="882463" cy="950257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>
            <a:extLst>
              <a:ext uri="{FF2B5EF4-FFF2-40B4-BE49-F238E27FC236}">
                <a16:creationId xmlns:a16="http://schemas.microsoft.com/office/drawing/2014/main" id="{7231E078-292B-4289-84AC-01E66EE5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5746612" y="2134720"/>
            <a:ext cx="2880657" cy="16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World wide web - Free web icons">
            <a:extLst>
              <a:ext uri="{FF2B5EF4-FFF2-40B4-BE49-F238E27FC236}">
                <a16:creationId xmlns:a16="http://schemas.microsoft.com/office/drawing/2014/main" id="{E6D6F7C6-E6BC-4BB5-BDDF-EFCA1FF7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949" y="2417636"/>
            <a:ext cx="1044036" cy="104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4C92561-D1E1-45F8-AB1F-070271B69D26}"/>
              </a:ext>
            </a:extLst>
          </p:cNvPr>
          <p:cNvCxnSpPr>
            <a:stCxn id="4" idx="3"/>
            <a:endCxn id="38" idx="1"/>
          </p:cNvCxnSpPr>
          <p:nvPr/>
        </p:nvCxnSpPr>
        <p:spPr>
          <a:xfrm flipV="1">
            <a:off x="5497779" y="2939654"/>
            <a:ext cx="1312170" cy="5252"/>
          </a:xfrm>
          <a:prstGeom prst="curved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4F4991-6F15-4171-B6F7-75C09C528775}"/>
              </a:ext>
            </a:extLst>
          </p:cNvPr>
          <p:cNvSpPr/>
          <p:nvPr/>
        </p:nvSpPr>
        <p:spPr>
          <a:xfrm>
            <a:off x="2429005" y="1359956"/>
            <a:ext cx="1417284" cy="5580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To: </a:t>
            </a:r>
            <a:r>
              <a:rPr lang="en-US" dirty="0">
                <a:latin typeface="Bradley Hand ITC" panose="03070402050302030203" pitchFamily="66" charset="0"/>
              </a:rPr>
              <a:t>Lana</a:t>
            </a:r>
            <a:endParaRPr lang="en-US" strike="sngStrike" dirty="0">
              <a:latin typeface="Bradley Hand ITC" panose="03070402050302030203" pitchFamily="66" charset="0"/>
            </a:endParaRPr>
          </a:p>
          <a:p>
            <a:pPr algn="ctr"/>
            <a:r>
              <a:rPr lang="en-US" dirty="0"/>
              <a:t>From: </a:t>
            </a:r>
            <a:r>
              <a:rPr lang="en-US" dirty="0">
                <a:latin typeface="Bradley Hand ITC" panose="03070402050302030203" pitchFamily="66" charset="0"/>
              </a:rPr>
              <a:t>google</a:t>
            </a:r>
            <a:endParaRPr lang="en-US" dirty="0">
              <a:latin typeface="Abadi Extra Light" panose="020B0604020202020204" pitchFamily="34" charset="0"/>
            </a:endParaRPr>
          </a:p>
        </p:txBody>
      </p:sp>
      <p:pic>
        <p:nvPicPr>
          <p:cNvPr id="5" name="Graphic 4" descr="Table outline">
            <a:extLst>
              <a:ext uri="{FF2B5EF4-FFF2-40B4-BE49-F238E27FC236}">
                <a16:creationId xmlns:a16="http://schemas.microsoft.com/office/drawing/2014/main" id="{E40CE1A1-5E50-4B8D-8088-8415486AEE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46502" y="3809406"/>
            <a:ext cx="1256462" cy="125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50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8458-01E4-4A29-8A4D-6D96D9C5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4" y="289344"/>
            <a:ext cx="7514035" cy="1314449"/>
          </a:xfrm>
        </p:spPr>
        <p:txBody>
          <a:bodyPr/>
          <a:lstStyle/>
          <a:p>
            <a:r>
              <a:rPr lang="en-US" dirty="0"/>
              <a:t>Public and Private Addresses</a:t>
            </a:r>
          </a:p>
        </p:txBody>
      </p:sp>
      <p:pic>
        <p:nvPicPr>
          <p:cNvPr id="4" name="Graphic 3" descr="Wireless router outline">
            <a:extLst>
              <a:ext uri="{FF2B5EF4-FFF2-40B4-BE49-F238E27FC236}">
                <a16:creationId xmlns:a16="http://schemas.microsoft.com/office/drawing/2014/main" id="{7222DFC6-9773-4AB1-B08A-D4D85246F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1686" y="2321859"/>
            <a:ext cx="1246093" cy="1246093"/>
          </a:xfrm>
          <a:prstGeom prst="rect">
            <a:avLst/>
          </a:prstGeom>
        </p:spPr>
      </p:pic>
      <p:pic>
        <p:nvPicPr>
          <p:cNvPr id="6" name="Graphic 5" descr="Laptop outline">
            <a:extLst>
              <a:ext uri="{FF2B5EF4-FFF2-40B4-BE49-F238E27FC236}">
                <a16:creationId xmlns:a16="http://schemas.microsoft.com/office/drawing/2014/main" id="{2F3CDC82-C790-4984-949B-79A9EA21C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66048" y="1371600"/>
            <a:ext cx="914400" cy="914400"/>
          </a:xfrm>
          <a:prstGeom prst="rect">
            <a:avLst/>
          </a:prstGeom>
        </p:spPr>
      </p:pic>
      <p:pic>
        <p:nvPicPr>
          <p:cNvPr id="7" name="Graphic 6" descr="Laptop outline">
            <a:extLst>
              <a:ext uri="{FF2B5EF4-FFF2-40B4-BE49-F238E27FC236}">
                <a16:creationId xmlns:a16="http://schemas.microsoft.com/office/drawing/2014/main" id="{A395FDA3-82FC-4ED8-8904-638568BB4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155" y="2502832"/>
            <a:ext cx="914400" cy="914400"/>
          </a:xfrm>
          <a:prstGeom prst="rect">
            <a:avLst/>
          </a:prstGeom>
        </p:spPr>
      </p:pic>
      <p:pic>
        <p:nvPicPr>
          <p:cNvPr id="8" name="Graphic 7" descr="Laptop outline">
            <a:extLst>
              <a:ext uri="{FF2B5EF4-FFF2-40B4-BE49-F238E27FC236}">
                <a16:creationId xmlns:a16="http://schemas.microsoft.com/office/drawing/2014/main" id="{15BBA0DE-1619-4884-BEA4-B37AEA7FC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4612" y="3842495"/>
            <a:ext cx="914400" cy="914400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9043870-7798-40AB-8402-5475E588BB46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680448" y="1828800"/>
            <a:ext cx="1571238" cy="11161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A188262-34B2-4CEE-858C-F8BA82933CE2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1891555" y="2944906"/>
            <a:ext cx="2360131" cy="151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9508463-8E64-4C14-A116-DBBED6B7CFCB}"/>
              </a:ext>
            </a:extLst>
          </p:cNvPr>
          <p:cNvCxnSpPr>
            <a:stCxn id="8" idx="0"/>
            <a:endCxn id="4" idx="1"/>
          </p:cNvCxnSpPr>
          <p:nvPr/>
        </p:nvCxnSpPr>
        <p:spPr>
          <a:xfrm rot="5400000" flipH="1" flipV="1">
            <a:off x="3097955" y="2688764"/>
            <a:ext cx="897589" cy="1409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068CC39-3D0D-4931-A919-5CB69145A846}"/>
              </a:ext>
            </a:extLst>
          </p:cNvPr>
          <p:cNvCxnSpPr>
            <a:cxnSpLocks/>
          </p:cNvCxnSpPr>
          <p:nvPr/>
        </p:nvCxnSpPr>
        <p:spPr>
          <a:xfrm>
            <a:off x="2698376" y="1819835"/>
            <a:ext cx="1553311" cy="1125071"/>
          </a:xfrm>
          <a:prstGeom prst="curvedConnector3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A2BCE98-0A19-4E75-9620-74F3188E0F0C}"/>
              </a:ext>
            </a:extLst>
          </p:cNvPr>
          <p:cNvCxnSpPr/>
          <p:nvPr/>
        </p:nvCxnSpPr>
        <p:spPr>
          <a:xfrm flipV="1">
            <a:off x="1891556" y="2944906"/>
            <a:ext cx="2360131" cy="15126"/>
          </a:xfrm>
          <a:prstGeom prst="curvedConnector3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B53EACA-48E5-40AB-AFC6-FFF7CB949F74}"/>
              </a:ext>
            </a:extLst>
          </p:cNvPr>
          <p:cNvCxnSpPr/>
          <p:nvPr/>
        </p:nvCxnSpPr>
        <p:spPr>
          <a:xfrm rot="5400000" flipH="1" flipV="1">
            <a:off x="3097956" y="2688764"/>
            <a:ext cx="897589" cy="140987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A8EA8842-8CA9-4787-B5AD-017E70FA99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5513" y="3352206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38AFAE19-ED3F-4FEA-8508-06B7A2BD9D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83427" y="1943626"/>
            <a:ext cx="914400" cy="914400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4EE7670-7BD8-4E3F-950E-6A66539DEBD8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1434356" y="1828800"/>
            <a:ext cx="331693" cy="74295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7AC509A-927B-43EE-9C5F-5B41E9253DE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1754283" y="2754965"/>
            <a:ext cx="1556495" cy="61856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E69EFD5-4A4C-46B0-B1ED-F9595A0C1028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1468252" y="3383334"/>
            <a:ext cx="882463" cy="95025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D8EAB9D-A176-4DF3-8B98-7C6072789751}"/>
              </a:ext>
            </a:extLst>
          </p:cNvPr>
          <p:cNvCxnSpPr/>
          <p:nvPr/>
        </p:nvCxnSpPr>
        <p:spPr>
          <a:xfrm rot="10800000" flipV="1">
            <a:off x="1434357" y="1828801"/>
            <a:ext cx="331693" cy="74295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A65CBDFB-09B1-45C8-9155-966A6B9E593C}"/>
              </a:ext>
            </a:extLst>
          </p:cNvPr>
          <p:cNvCxnSpPr/>
          <p:nvPr/>
        </p:nvCxnSpPr>
        <p:spPr>
          <a:xfrm rot="16200000" flipH="1">
            <a:off x="1754284" y="2754966"/>
            <a:ext cx="1556495" cy="618564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7C179A3C-3FCB-4492-BA6C-F1484EDD6E3F}"/>
              </a:ext>
            </a:extLst>
          </p:cNvPr>
          <p:cNvCxnSpPr/>
          <p:nvPr/>
        </p:nvCxnSpPr>
        <p:spPr>
          <a:xfrm rot="16200000" flipH="1">
            <a:off x="1468253" y="3383335"/>
            <a:ext cx="882463" cy="950257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>
            <a:extLst>
              <a:ext uri="{FF2B5EF4-FFF2-40B4-BE49-F238E27FC236}">
                <a16:creationId xmlns:a16="http://schemas.microsoft.com/office/drawing/2014/main" id="{7231E078-292B-4289-84AC-01E66EE5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5746612" y="2134720"/>
            <a:ext cx="2880657" cy="16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World wide web - Free web icons">
            <a:extLst>
              <a:ext uri="{FF2B5EF4-FFF2-40B4-BE49-F238E27FC236}">
                <a16:creationId xmlns:a16="http://schemas.microsoft.com/office/drawing/2014/main" id="{E6D6F7C6-E6BC-4BB5-BDDF-EFCA1FF7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949" y="2417636"/>
            <a:ext cx="1044036" cy="104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4C92561-D1E1-45F8-AB1F-070271B69D26}"/>
              </a:ext>
            </a:extLst>
          </p:cNvPr>
          <p:cNvCxnSpPr>
            <a:stCxn id="4" idx="3"/>
            <a:endCxn id="38" idx="1"/>
          </p:cNvCxnSpPr>
          <p:nvPr/>
        </p:nvCxnSpPr>
        <p:spPr>
          <a:xfrm flipV="1">
            <a:off x="5497779" y="2939654"/>
            <a:ext cx="1312170" cy="5252"/>
          </a:xfrm>
          <a:prstGeom prst="curved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4303B94-E309-413F-915A-C3BA3CCF610A}"/>
              </a:ext>
            </a:extLst>
          </p:cNvPr>
          <p:cNvSpPr txBox="1"/>
          <p:nvPr/>
        </p:nvSpPr>
        <p:spPr>
          <a:xfrm>
            <a:off x="1766049" y="2134721"/>
            <a:ext cx="1063337" cy="307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192.168.1.5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0C358-C8C0-4374-8E4D-F2C6122D9F0A}"/>
              </a:ext>
            </a:extLst>
          </p:cNvPr>
          <p:cNvSpPr txBox="1"/>
          <p:nvPr/>
        </p:nvSpPr>
        <p:spPr>
          <a:xfrm>
            <a:off x="5405485" y="3083007"/>
            <a:ext cx="106333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128.8.27.57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C460AA-80BA-4B5E-A1BA-6D827AFAB475}"/>
              </a:ext>
            </a:extLst>
          </p:cNvPr>
          <p:cNvSpPr/>
          <p:nvPr/>
        </p:nvSpPr>
        <p:spPr>
          <a:xfrm>
            <a:off x="1556895" y="2000529"/>
            <a:ext cx="1405392" cy="536762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01AFD8B-E772-4E3A-92EB-7AF185415FD3}"/>
              </a:ext>
            </a:extLst>
          </p:cNvPr>
          <p:cNvSpPr/>
          <p:nvPr/>
        </p:nvSpPr>
        <p:spPr>
          <a:xfrm>
            <a:off x="5233994" y="2968514"/>
            <a:ext cx="1405392" cy="536762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4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7163-CD05-4865-9524-95C1A202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C8B6-4D6F-4202-ABB3-E025C8DD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</a:t>
            </a:r>
            <a:r>
              <a:rPr lang="en-US" dirty="0"/>
              <a:t>nternet </a:t>
            </a:r>
            <a:r>
              <a:rPr lang="en-US" b="1" dirty="0"/>
              <a:t>P</a:t>
            </a:r>
            <a:r>
              <a:rPr lang="en-US" dirty="0"/>
              <a:t>rotocol (IPv4 and IPv6) — most widely used network protocol</a:t>
            </a:r>
          </a:p>
          <a:p>
            <a:r>
              <a:rPr lang="en-US" dirty="0"/>
              <a:t>Governs:</a:t>
            </a:r>
          </a:p>
          <a:p>
            <a:pPr lvl="1"/>
            <a:r>
              <a:rPr lang="en-US" dirty="0"/>
              <a:t>Addressing</a:t>
            </a:r>
          </a:p>
          <a:p>
            <a:pPr lvl="1"/>
            <a:r>
              <a:rPr lang="en-US" dirty="0"/>
              <a:t>Routing</a:t>
            </a:r>
          </a:p>
          <a:p>
            <a:pPr lvl="1"/>
            <a:r>
              <a:rPr lang="en-US" dirty="0"/>
              <a:t>Structure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282671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8458-01E4-4A29-8A4D-6D96D9C5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4" y="262218"/>
            <a:ext cx="7514035" cy="1314449"/>
          </a:xfrm>
        </p:spPr>
        <p:txBody>
          <a:bodyPr/>
          <a:lstStyle/>
          <a:p>
            <a:r>
              <a:rPr lang="en-US" dirty="0"/>
              <a:t>NAT — Network Address Translation</a:t>
            </a:r>
          </a:p>
        </p:txBody>
      </p:sp>
      <p:pic>
        <p:nvPicPr>
          <p:cNvPr id="4" name="Graphic 3" descr="Wireless router outline">
            <a:extLst>
              <a:ext uri="{FF2B5EF4-FFF2-40B4-BE49-F238E27FC236}">
                <a16:creationId xmlns:a16="http://schemas.microsoft.com/office/drawing/2014/main" id="{7222DFC6-9773-4AB1-B08A-D4D85246F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1686" y="2321859"/>
            <a:ext cx="1246093" cy="1246093"/>
          </a:xfrm>
          <a:prstGeom prst="rect">
            <a:avLst/>
          </a:prstGeom>
        </p:spPr>
      </p:pic>
      <p:pic>
        <p:nvPicPr>
          <p:cNvPr id="6" name="Graphic 5" descr="Laptop outline">
            <a:extLst>
              <a:ext uri="{FF2B5EF4-FFF2-40B4-BE49-F238E27FC236}">
                <a16:creationId xmlns:a16="http://schemas.microsoft.com/office/drawing/2014/main" id="{2F3CDC82-C790-4984-949B-79A9EA21C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66048" y="1371600"/>
            <a:ext cx="914400" cy="914400"/>
          </a:xfrm>
          <a:prstGeom prst="rect">
            <a:avLst/>
          </a:prstGeom>
        </p:spPr>
      </p:pic>
      <p:pic>
        <p:nvPicPr>
          <p:cNvPr id="7" name="Graphic 6" descr="Laptop outline">
            <a:extLst>
              <a:ext uri="{FF2B5EF4-FFF2-40B4-BE49-F238E27FC236}">
                <a16:creationId xmlns:a16="http://schemas.microsoft.com/office/drawing/2014/main" id="{A395FDA3-82FC-4ED8-8904-638568BB4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155" y="2502832"/>
            <a:ext cx="914400" cy="914400"/>
          </a:xfrm>
          <a:prstGeom prst="rect">
            <a:avLst/>
          </a:prstGeom>
        </p:spPr>
      </p:pic>
      <p:pic>
        <p:nvPicPr>
          <p:cNvPr id="8" name="Graphic 7" descr="Laptop outline">
            <a:extLst>
              <a:ext uri="{FF2B5EF4-FFF2-40B4-BE49-F238E27FC236}">
                <a16:creationId xmlns:a16="http://schemas.microsoft.com/office/drawing/2014/main" id="{15BBA0DE-1619-4884-BEA4-B37AEA7FC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4612" y="3842495"/>
            <a:ext cx="914400" cy="914400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9043870-7798-40AB-8402-5475E588BB46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680448" y="1828800"/>
            <a:ext cx="1571238" cy="11161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A188262-34B2-4CEE-858C-F8BA82933CE2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1891555" y="2944906"/>
            <a:ext cx="2360131" cy="151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9508463-8E64-4C14-A116-DBBED6B7CFCB}"/>
              </a:ext>
            </a:extLst>
          </p:cNvPr>
          <p:cNvCxnSpPr>
            <a:stCxn id="8" idx="0"/>
            <a:endCxn id="4" idx="1"/>
          </p:cNvCxnSpPr>
          <p:nvPr/>
        </p:nvCxnSpPr>
        <p:spPr>
          <a:xfrm rot="5400000" flipH="1" flipV="1">
            <a:off x="3097955" y="2688764"/>
            <a:ext cx="897589" cy="1409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068CC39-3D0D-4931-A919-5CB69145A846}"/>
              </a:ext>
            </a:extLst>
          </p:cNvPr>
          <p:cNvCxnSpPr>
            <a:cxnSpLocks/>
          </p:cNvCxnSpPr>
          <p:nvPr/>
        </p:nvCxnSpPr>
        <p:spPr>
          <a:xfrm>
            <a:off x="2698376" y="1819835"/>
            <a:ext cx="1553311" cy="1125071"/>
          </a:xfrm>
          <a:prstGeom prst="curvedConnector3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A2BCE98-0A19-4E75-9620-74F3188E0F0C}"/>
              </a:ext>
            </a:extLst>
          </p:cNvPr>
          <p:cNvCxnSpPr/>
          <p:nvPr/>
        </p:nvCxnSpPr>
        <p:spPr>
          <a:xfrm flipV="1">
            <a:off x="1891556" y="2944906"/>
            <a:ext cx="2360131" cy="15126"/>
          </a:xfrm>
          <a:prstGeom prst="curvedConnector3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B53EACA-48E5-40AB-AFC6-FFF7CB949F74}"/>
              </a:ext>
            </a:extLst>
          </p:cNvPr>
          <p:cNvCxnSpPr/>
          <p:nvPr/>
        </p:nvCxnSpPr>
        <p:spPr>
          <a:xfrm rot="5400000" flipH="1" flipV="1">
            <a:off x="3097956" y="2688764"/>
            <a:ext cx="897589" cy="140987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A8EA8842-8CA9-4787-B5AD-017E70FA99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5513" y="3352206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38AFAE19-ED3F-4FEA-8508-06B7A2BD9D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83427" y="1943626"/>
            <a:ext cx="914400" cy="914400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4EE7670-7BD8-4E3F-950E-6A66539DEBD8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1434356" y="1828800"/>
            <a:ext cx="331693" cy="74295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7AC509A-927B-43EE-9C5F-5B41E9253DE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1754283" y="2754965"/>
            <a:ext cx="1556495" cy="61856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E69EFD5-4A4C-46B0-B1ED-F9595A0C1028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1468252" y="3383334"/>
            <a:ext cx="882463" cy="95025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D8EAB9D-A176-4DF3-8B98-7C6072789751}"/>
              </a:ext>
            </a:extLst>
          </p:cNvPr>
          <p:cNvCxnSpPr/>
          <p:nvPr/>
        </p:nvCxnSpPr>
        <p:spPr>
          <a:xfrm rot="10800000" flipV="1">
            <a:off x="1434357" y="1828801"/>
            <a:ext cx="331693" cy="74295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A65CBDFB-09B1-45C8-9155-966A6B9E593C}"/>
              </a:ext>
            </a:extLst>
          </p:cNvPr>
          <p:cNvCxnSpPr/>
          <p:nvPr/>
        </p:nvCxnSpPr>
        <p:spPr>
          <a:xfrm rot="16200000" flipH="1">
            <a:off x="1754284" y="2754966"/>
            <a:ext cx="1556495" cy="618564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7C179A3C-3FCB-4492-BA6C-F1484EDD6E3F}"/>
              </a:ext>
            </a:extLst>
          </p:cNvPr>
          <p:cNvCxnSpPr/>
          <p:nvPr/>
        </p:nvCxnSpPr>
        <p:spPr>
          <a:xfrm rot="16200000" flipH="1">
            <a:off x="1468253" y="3383335"/>
            <a:ext cx="882463" cy="950257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>
            <a:extLst>
              <a:ext uri="{FF2B5EF4-FFF2-40B4-BE49-F238E27FC236}">
                <a16:creationId xmlns:a16="http://schemas.microsoft.com/office/drawing/2014/main" id="{7231E078-292B-4289-84AC-01E66EE5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5746612" y="2134720"/>
            <a:ext cx="2880657" cy="16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World wide web - Free web icons">
            <a:extLst>
              <a:ext uri="{FF2B5EF4-FFF2-40B4-BE49-F238E27FC236}">
                <a16:creationId xmlns:a16="http://schemas.microsoft.com/office/drawing/2014/main" id="{E6D6F7C6-E6BC-4BB5-BDDF-EFCA1FF7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949" y="2417636"/>
            <a:ext cx="1044036" cy="104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4C92561-D1E1-45F8-AB1F-070271B69D26}"/>
              </a:ext>
            </a:extLst>
          </p:cNvPr>
          <p:cNvCxnSpPr>
            <a:stCxn id="4" idx="3"/>
            <a:endCxn id="38" idx="1"/>
          </p:cNvCxnSpPr>
          <p:nvPr/>
        </p:nvCxnSpPr>
        <p:spPr>
          <a:xfrm flipV="1">
            <a:off x="5497779" y="2939654"/>
            <a:ext cx="1312170" cy="5252"/>
          </a:xfrm>
          <a:prstGeom prst="curved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Table outline">
            <a:extLst>
              <a:ext uri="{FF2B5EF4-FFF2-40B4-BE49-F238E27FC236}">
                <a16:creationId xmlns:a16="http://schemas.microsoft.com/office/drawing/2014/main" id="{E40CE1A1-5E50-4B8D-8088-8415486AEE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46502" y="3809406"/>
            <a:ext cx="1256462" cy="12564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028728-59DD-4282-83AC-2C118A587072}"/>
              </a:ext>
            </a:extLst>
          </p:cNvPr>
          <p:cNvSpPr/>
          <p:nvPr/>
        </p:nvSpPr>
        <p:spPr>
          <a:xfrm>
            <a:off x="4034118" y="2061882"/>
            <a:ext cx="1712492" cy="300398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21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9E8386A-A588-406B-81AF-A9C1E3D9D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31A5FD-53BB-4288-AA6C-9DF627345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300" y="1035051"/>
            <a:ext cx="6430967" cy="1962149"/>
          </a:xfrm>
        </p:spPr>
        <p:txBody>
          <a:bodyPr>
            <a:normAutofit/>
          </a:bodyPr>
          <a:lstStyle/>
          <a:p>
            <a:r>
              <a:rPr lang="en-US" dirty="0"/>
              <a:t>(QUICK) DEMO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23AB9-55DD-43B3-8EF4-3AF082C80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6532" y="2997200"/>
            <a:ext cx="5240734" cy="1041400"/>
          </a:xfrm>
        </p:spPr>
        <p:txBody>
          <a:bodyPr>
            <a:normAutofit/>
          </a:bodyPr>
          <a:lstStyle/>
          <a:p>
            <a:r>
              <a:rPr lang="en-US" dirty="0"/>
              <a:t>Seeing NAT happen</a:t>
            </a:r>
          </a:p>
        </p:txBody>
      </p:sp>
    </p:spTree>
    <p:extLst>
      <p:ext uri="{BB962C8B-B14F-4D97-AF65-F5344CB8AC3E}">
        <p14:creationId xmlns:p14="http://schemas.microsoft.com/office/powerpoint/2010/main" val="699939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7C58-E281-4392-A26E-4397DAA7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Mechanics of NAT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55634-65AA-48E2-B27C-A18401507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3" y="2000250"/>
            <a:ext cx="4785543" cy="2343151"/>
          </a:xfrm>
        </p:spPr>
        <p:txBody>
          <a:bodyPr/>
          <a:lstStyle/>
          <a:p>
            <a:r>
              <a:rPr lang="en-US" dirty="0"/>
              <a:t>Router has NAT table</a:t>
            </a:r>
          </a:p>
          <a:p>
            <a:r>
              <a:rPr lang="en-US" dirty="0"/>
              <a:t>Has different rules for translating different types of packets</a:t>
            </a:r>
          </a:p>
          <a:p>
            <a:r>
              <a:rPr lang="en-US" dirty="0"/>
              <a:t>Most often, creates an ephemeral port on the router to receive the responses</a:t>
            </a:r>
          </a:p>
        </p:txBody>
      </p:sp>
      <p:pic>
        <p:nvPicPr>
          <p:cNvPr id="4" name="Graphic 3" descr="Table outline">
            <a:extLst>
              <a:ext uri="{FF2B5EF4-FFF2-40B4-BE49-F238E27FC236}">
                <a16:creationId xmlns:a16="http://schemas.microsoft.com/office/drawing/2014/main" id="{457629F5-2F11-4315-921F-2E30C067C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4941" y="2155013"/>
            <a:ext cx="2033623" cy="203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9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61D6-F938-4F83-9ADD-89380078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17E1-5AD0-4BFA-B669-111964073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4" y="1688123"/>
            <a:ext cx="3998882" cy="3371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NAT doesn’t increase security — a common myth</a:t>
            </a:r>
          </a:p>
          <a:p>
            <a:pPr lvl="1"/>
            <a:r>
              <a:rPr lang="en-US" dirty="0"/>
              <a:t>But does make it </a:t>
            </a:r>
            <a:r>
              <a:rPr lang="en-US" i="1" dirty="0"/>
              <a:t>easier to set up </a:t>
            </a:r>
            <a:r>
              <a:rPr lang="en-US" dirty="0"/>
              <a:t>security, since all traffic goes through one bottleneck</a:t>
            </a:r>
          </a:p>
          <a:p>
            <a:pPr lvl="1"/>
            <a:r>
              <a:rPr lang="en-US" dirty="0"/>
              <a:t>So, in general, private networks more secure</a:t>
            </a:r>
          </a:p>
          <a:p>
            <a:r>
              <a:rPr lang="en-US" dirty="0"/>
              <a:t>Can have many layers of NAT</a:t>
            </a:r>
          </a:p>
          <a:p>
            <a:r>
              <a:rPr lang="en-US" dirty="0"/>
              <a:t>Router stores NAT table in RAM, and routers have ~128 MB of RAM</a:t>
            </a:r>
          </a:p>
          <a:p>
            <a:pPr lvl="1"/>
            <a:r>
              <a:rPr lang="en-US" dirty="0"/>
              <a:t>If RAM overflows, you have to restart your router!</a:t>
            </a:r>
          </a:p>
        </p:txBody>
      </p:sp>
      <p:pic>
        <p:nvPicPr>
          <p:cNvPr id="4" name="Picture 2" descr="AWS VPC Architecture: Virtual IP">
            <a:extLst>
              <a:ext uri="{FF2B5EF4-FFF2-40B4-BE49-F238E27FC236}">
                <a16:creationId xmlns:a16="http://schemas.microsoft.com/office/drawing/2014/main" id="{F911882B-EDB4-4FAF-8096-3E5150663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116" y="1828800"/>
            <a:ext cx="4031884" cy="301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4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DEDC-B0F6-4D69-BC43-BC9562B3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Virtual Private Network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54E9301-44D0-4CE2-900E-D0C1A70AE20A}"/>
              </a:ext>
            </a:extLst>
          </p:cNvPr>
          <p:cNvSpPr txBox="1">
            <a:spLocks/>
          </p:cNvSpPr>
          <p:nvPr/>
        </p:nvSpPr>
        <p:spPr>
          <a:xfrm>
            <a:off x="2081609" y="3583036"/>
            <a:ext cx="6698061" cy="645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hlinkClick r:id="rId2" action="ppaction://hlinksldjump"/>
              </a:rPr>
              <a:t>Depending on time, we’ll skip this~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421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29D7-7325-4B97-9A88-2A040F26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You’re a company, and you have sensitive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7B76-E149-4EC3-A8BB-F3D98E369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4" y="2000250"/>
            <a:ext cx="2808135" cy="2343151"/>
          </a:xfrm>
        </p:spPr>
        <p:txBody>
          <a:bodyPr/>
          <a:lstStyle/>
          <a:p>
            <a:r>
              <a:rPr lang="en-US" strike="sngStrike" dirty="0"/>
              <a:t>Only a private network</a:t>
            </a:r>
          </a:p>
          <a:p>
            <a:r>
              <a:rPr lang="en-US" strike="sngStrike" dirty="0"/>
              <a:t>Random cloud, like Google Drive</a:t>
            </a:r>
          </a:p>
          <a:p>
            <a:r>
              <a:rPr lang="en-US" dirty="0"/>
              <a:t>How do you get security of private network while allowing remoteness?</a:t>
            </a:r>
          </a:p>
        </p:txBody>
      </p:sp>
      <p:pic>
        <p:nvPicPr>
          <p:cNvPr id="5" name="Graphic 4" descr="Office worker male outline">
            <a:extLst>
              <a:ext uri="{FF2B5EF4-FFF2-40B4-BE49-F238E27FC236}">
                <a16:creationId xmlns:a16="http://schemas.microsoft.com/office/drawing/2014/main" id="{388E2E06-AD9A-4B57-AE70-F3A91F6BF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1828800"/>
            <a:ext cx="914400" cy="914400"/>
          </a:xfrm>
          <a:prstGeom prst="rect">
            <a:avLst/>
          </a:prstGeom>
        </p:spPr>
      </p:pic>
      <p:pic>
        <p:nvPicPr>
          <p:cNvPr id="7" name="Graphic 6" descr="Office worker female outline">
            <a:extLst>
              <a:ext uri="{FF2B5EF4-FFF2-40B4-BE49-F238E27FC236}">
                <a16:creationId xmlns:a16="http://schemas.microsoft.com/office/drawing/2014/main" id="{6BA162C3-718F-41E4-BE87-CD7A79EFE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1577" y="1732084"/>
            <a:ext cx="914400" cy="914400"/>
          </a:xfrm>
          <a:prstGeom prst="rect">
            <a:avLst/>
          </a:prstGeom>
        </p:spPr>
      </p:pic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8AE9DB9F-97B6-4CA8-B843-5B5EC7E39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4920" y="4048857"/>
            <a:ext cx="914400" cy="914400"/>
          </a:xfrm>
          <a:prstGeom prst="rect">
            <a:avLst/>
          </a:prstGeom>
        </p:spPr>
      </p:pic>
      <p:pic>
        <p:nvPicPr>
          <p:cNvPr id="9" name="Graphic 8" descr="Office worker female outline">
            <a:extLst>
              <a:ext uri="{FF2B5EF4-FFF2-40B4-BE49-F238E27FC236}">
                <a16:creationId xmlns:a16="http://schemas.microsoft.com/office/drawing/2014/main" id="{997010E1-4312-4599-B9B7-6EBB5F96C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3748" y="3886201"/>
            <a:ext cx="914400" cy="914400"/>
          </a:xfrm>
          <a:prstGeom prst="rect">
            <a:avLst/>
          </a:prstGeom>
        </p:spPr>
      </p:pic>
      <p:pic>
        <p:nvPicPr>
          <p:cNvPr id="10" name="Graphic 9" descr="Office worker male outline">
            <a:extLst>
              <a:ext uri="{FF2B5EF4-FFF2-40B4-BE49-F238E27FC236}">
                <a16:creationId xmlns:a16="http://schemas.microsoft.com/office/drawing/2014/main" id="{2AC5558E-EC7C-46AD-9E2D-91B0C02F2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7096" y="2976195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6EFFAA-23B1-41C6-94EE-D21BF3B8C3F1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5486400" y="2189284"/>
            <a:ext cx="2005177" cy="967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F4CF8E-C580-46E4-9894-1A4DCE9E2D4B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5029200" y="2743200"/>
            <a:ext cx="101748" cy="11430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484ECC-3B42-44C1-8CF1-CAEB39CEA162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5588148" y="4343401"/>
            <a:ext cx="2266772" cy="16265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3B278F-4002-4465-B155-EEEF7EC48A1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7948777" y="2646484"/>
            <a:ext cx="363343" cy="14023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EFA392-A4DD-4B2A-B556-965F5A17CD49}"/>
              </a:ext>
            </a:extLst>
          </p:cNvPr>
          <p:cNvCxnSpPr/>
          <p:nvPr/>
        </p:nvCxnSpPr>
        <p:spPr>
          <a:xfrm flipH="1" flipV="1">
            <a:off x="5533328" y="2646484"/>
            <a:ext cx="603703" cy="4000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0E5DBB-CED7-4E97-87E0-296628804614}"/>
              </a:ext>
            </a:extLst>
          </p:cNvPr>
          <p:cNvCxnSpPr>
            <a:cxnSpLocks/>
          </p:cNvCxnSpPr>
          <p:nvPr/>
        </p:nvCxnSpPr>
        <p:spPr>
          <a:xfrm flipV="1">
            <a:off x="7024312" y="2580544"/>
            <a:ext cx="494384" cy="4264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8E8A24-DB47-4F5D-86DF-989721F3D1B2}"/>
              </a:ext>
            </a:extLst>
          </p:cNvPr>
          <p:cNvCxnSpPr/>
          <p:nvPr/>
        </p:nvCxnSpPr>
        <p:spPr>
          <a:xfrm flipV="1">
            <a:off x="5588148" y="3824655"/>
            <a:ext cx="530291" cy="15826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46C273-D583-4136-BF16-74B350FEF1A7}"/>
              </a:ext>
            </a:extLst>
          </p:cNvPr>
          <p:cNvCxnSpPr/>
          <p:nvPr/>
        </p:nvCxnSpPr>
        <p:spPr>
          <a:xfrm>
            <a:off x="7155353" y="3771900"/>
            <a:ext cx="793424" cy="3450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00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EEA1-6A48-44EA-969F-7507FDCE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Network</a:t>
            </a:r>
          </a:p>
        </p:txBody>
      </p:sp>
      <p:pic>
        <p:nvPicPr>
          <p:cNvPr id="4" name="Graphic 3" descr="Wireless router outline">
            <a:extLst>
              <a:ext uri="{FF2B5EF4-FFF2-40B4-BE49-F238E27FC236}">
                <a16:creationId xmlns:a16="http://schemas.microsoft.com/office/drawing/2014/main" id="{2D47E94D-1965-46A4-86B5-5AD08EB50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2898" y="2862792"/>
            <a:ext cx="848762" cy="848762"/>
          </a:xfrm>
          <a:prstGeom prst="rect">
            <a:avLst/>
          </a:prstGeom>
        </p:spPr>
      </p:pic>
      <p:pic>
        <p:nvPicPr>
          <p:cNvPr id="5" name="Graphic 4" descr="Laptop outline">
            <a:extLst>
              <a:ext uri="{FF2B5EF4-FFF2-40B4-BE49-F238E27FC236}">
                <a16:creationId xmlns:a16="http://schemas.microsoft.com/office/drawing/2014/main" id="{E6AE6729-76CE-4DB4-A733-76E07E73D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3340" y="2436425"/>
            <a:ext cx="622833" cy="622833"/>
          </a:xfrm>
          <a:prstGeom prst="rect">
            <a:avLst/>
          </a:prstGeom>
        </p:spPr>
      </p:pic>
      <p:pic>
        <p:nvPicPr>
          <p:cNvPr id="6" name="Graphic 5" descr="Laptop outline">
            <a:extLst>
              <a:ext uri="{FF2B5EF4-FFF2-40B4-BE49-F238E27FC236}">
                <a16:creationId xmlns:a16="http://schemas.microsoft.com/office/drawing/2014/main" id="{8A7769FF-7F97-4A57-8F80-BC2903EC5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986" y="2960032"/>
            <a:ext cx="622833" cy="622833"/>
          </a:xfrm>
          <a:prstGeom prst="rect">
            <a:avLst/>
          </a:prstGeom>
        </p:spPr>
      </p:pic>
      <p:pic>
        <p:nvPicPr>
          <p:cNvPr id="7" name="Graphic 6" descr="Laptop outline">
            <a:extLst>
              <a:ext uri="{FF2B5EF4-FFF2-40B4-BE49-F238E27FC236}">
                <a16:creationId xmlns:a16="http://schemas.microsoft.com/office/drawing/2014/main" id="{86A30762-C6DD-429F-9F48-04AE307A5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6733" y="3666883"/>
            <a:ext cx="622833" cy="622833"/>
          </a:xfrm>
          <a:prstGeom prst="rect">
            <a:avLst/>
          </a:prstGeom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901860D-339B-4627-8751-1739897EE4C4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406173" y="2747842"/>
            <a:ext cx="516725" cy="539331"/>
          </a:xfrm>
          <a:prstGeom prst="curvedConnector3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E510841-4836-422D-92B4-858732D52CEF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1564819" y="3271449"/>
            <a:ext cx="1358079" cy="15724"/>
          </a:xfrm>
          <a:prstGeom prst="curvedConnector3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7661A4A8-AE06-4853-A3FE-E2CBC99EA653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 rot="5400000" flipH="1" flipV="1">
            <a:off x="2315669" y="3059654"/>
            <a:ext cx="379710" cy="83474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BF0ACD27-A405-4EC5-8F48-9499D81D390B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1253404" y="2747842"/>
            <a:ext cx="529937" cy="21219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1FFA3DF-D69B-473A-A8EB-1E944A7BA8A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1787642" y="3359767"/>
            <a:ext cx="607625" cy="6607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4910D77-5B72-4857-AB9E-57BDC33D7526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1317351" y="3518917"/>
            <a:ext cx="395435" cy="52333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 descr="Laptop outline">
            <a:extLst>
              <a:ext uri="{FF2B5EF4-FFF2-40B4-BE49-F238E27FC236}">
                <a16:creationId xmlns:a16="http://schemas.microsoft.com/office/drawing/2014/main" id="{E7BDE703-33EF-42D2-B604-B9C5A378A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9574" y="2499564"/>
            <a:ext cx="1314449" cy="1314449"/>
          </a:xfrm>
          <a:prstGeom prst="rect">
            <a:avLst/>
          </a:prstGeom>
        </p:spPr>
      </p:pic>
      <p:pic>
        <p:nvPicPr>
          <p:cNvPr id="73" name="Graphic 72" descr="Office worker female outline">
            <a:extLst>
              <a:ext uri="{FF2B5EF4-FFF2-40B4-BE49-F238E27FC236}">
                <a16:creationId xmlns:a16="http://schemas.microsoft.com/office/drawing/2014/main" id="{4B7AFF57-61F0-41DF-B953-B4163075A7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0585" y="2271323"/>
            <a:ext cx="1377417" cy="1377417"/>
          </a:xfrm>
          <a:prstGeom prst="rect">
            <a:avLst/>
          </a:prstGeom>
        </p:spPr>
      </p:pic>
      <p:sp>
        <p:nvSpPr>
          <p:cNvPr id="75" name="Arrow: Left 74">
            <a:extLst>
              <a:ext uri="{FF2B5EF4-FFF2-40B4-BE49-F238E27FC236}">
                <a16:creationId xmlns:a16="http://schemas.microsoft.com/office/drawing/2014/main" id="{50EA2E4D-1A1C-4383-8295-0B78E8CAD77A}"/>
              </a:ext>
            </a:extLst>
          </p:cNvPr>
          <p:cNvSpPr/>
          <p:nvPr/>
        </p:nvSpPr>
        <p:spPr>
          <a:xfrm rot="21367155">
            <a:off x="3969638" y="2933213"/>
            <a:ext cx="2095509" cy="429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Tunnel, publicly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DA5716E-3F9C-48ED-9C52-58DA16F6840C}"/>
              </a:ext>
            </a:extLst>
          </p:cNvPr>
          <p:cNvSpPr txBox="1"/>
          <p:nvPr/>
        </p:nvSpPr>
        <p:spPr>
          <a:xfrm>
            <a:off x="4953118" y="4056890"/>
            <a:ext cx="224828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Computer now looks like it’s on the private network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FB9CC9AC-CAC0-4D67-A053-9D9AFB96E215}"/>
              </a:ext>
            </a:extLst>
          </p:cNvPr>
          <p:cNvSpPr/>
          <p:nvPr/>
        </p:nvSpPr>
        <p:spPr>
          <a:xfrm rot="17651591">
            <a:off x="6295001" y="3810791"/>
            <a:ext cx="400221" cy="6941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2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Surfshark VPN Review 2022: VPN Speed, Pricing &amp;amp;amp; more">
            <a:extLst>
              <a:ext uri="{FF2B5EF4-FFF2-40B4-BE49-F238E27FC236}">
                <a16:creationId xmlns:a16="http://schemas.microsoft.com/office/drawing/2014/main" id="{E0F4526D-FC0B-4BF3-B014-B4F2E0B0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777" y="1628219"/>
            <a:ext cx="1525465" cy="163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0E29D6-ECBF-493C-B727-0FE9F2EE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wonder where you’ve seen this before…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5AB64-A87A-4ACC-B9B0-2E1482108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3" y="2000250"/>
            <a:ext cx="3810459" cy="2343151"/>
          </a:xfrm>
        </p:spPr>
        <p:txBody>
          <a:bodyPr/>
          <a:lstStyle/>
          <a:p>
            <a:r>
              <a:rPr lang="en-US" dirty="0"/>
              <a:t>I wonder…</a:t>
            </a:r>
          </a:p>
        </p:txBody>
      </p:sp>
      <p:pic>
        <p:nvPicPr>
          <p:cNvPr id="1026" name="Picture 2" descr="How to quit GlobalProtect (mac)">
            <a:extLst>
              <a:ext uri="{FF2B5EF4-FFF2-40B4-BE49-F238E27FC236}">
                <a16:creationId xmlns:a16="http://schemas.microsoft.com/office/drawing/2014/main" id="{FB7F097F-C2EE-48CA-BDF2-812E39A70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7" t="15557" r="22590" b="8547"/>
          <a:stretch/>
        </p:blipFill>
        <p:spPr bwMode="auto">
          <a:xfrm>
            <a:off x="6773466" y="2925893"/>
            <a:ext cx="2083777" cy="213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Best VPN Services for 2022 | PCMag">
            <a:extLst>
              <a:ext uri="{FF2B5EF4-FFF2-40B4-BE49-F238E27FC236}">
                <a16:creationId xmlns:a16="http://schemas.microsoft.com/office/drawing/2014/main" id="{7C85AD04-4A94-4501-8754-7183D1484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3" r="10410"/>
          <a:stretch/>
        </p:blipFill>
        <p:spPr bwMode="auto">
          <a:xfrm>
            <a:off x="5046785" y="1628218"/>
            <a:ext cx="2284993" cy="168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igh-Speed, Secure &amp;amp;amp; Anonymous VPN Service | ExpressVPN">
            <a:extLst>
              <a:ext uri="{FF2B5EF4-FFF2-40B4-BE49-F238E27FC236}">
                <a16:creationId xmlns:a16="http://schemas.microsoft.com/office/drawing/2014/main" id="{2139A927-FAC5-4F1C-9D68-B38936CD4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305" y="3283195"/>
            <a:ext cx="1777512" cy="177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77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CEF8-AF3D-4A2C-88B3-341839A2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VPNs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E84C2-B37E-4723-99AA-7387705D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you to tunnel to a remote router and make it look like you’re based there</a:t>
            </a:r>
          </a:p>
          <a:p>
            <a:r>
              <a:rPr lang="en-US" dirty="0"/>
              <a:t>The principle behind VPNs allowing you to access geographically locked data! </a:t>
            </a:r>
          </a:p>
        </p:txBody>
      </p:sp>
    </p:spTree>
    <p:extLst>
      <p:ext uri="{BB962C8B-B14F-4D97-AF65-F5344CB8AC3E}">
        <p14:creationId xmlns:p14="http://schemas.microsoft.com/office/powerpoint/2010/main" val="68770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1014-DCFF-4388-8D7C-1E7E24D6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Cool: DNS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B9773-CB8A-45E1-BA49-A9234E69AC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Depending on time, we’ll skip this~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B6B9-A56B-4089-AC7E-75452C68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B52B-B204-485A-BF80-56469E707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3" y="2000250"/>
            <a:ext cx="5139075" cy="2343151"/>
          </a:xfrm>
        </p:spPr>
        <p:txBody>
          <a:bodyPr/>
          <a:lstStyle/>
          <a:p>
            <a:r>
              <a:rPr lang="en-US" dirty="0"/>
              <a:t>Information that is structured according to network rules</a:t>
            </a:r>
          </a:p>
          <a:p>
            <a:r>
              <a:rPr lang="en-US" dirty="0"/>
              <a:t>Just 1’s and 0’s, living their best life</a:t>
            </a:r>
          </a:p>
        </p:txBody>
      </p:sp>
      <p:pic>
        <p:nvPicPr>
          <p:cNvPr id="5" name="Graphic 4" descr="Document outline">
            <a:extLst>
              <a:ext uri="{FF2B5EF4-FFF2-40B4-BE49-F238E27FC236}">
                <a16:creationId xmlns:a16="http://schemas.microsoft.com/office/drawing/2014/main" id="{414DF20F-ED25-4B26-B3E8-32CFBD189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2400" y="2282595"/>
            <a:ext cx="1778459" cy="177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2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09F6-3878-4CE0-9029-FCC9D997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E1398-E6DD-4627-B7DC-E15338439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name like “google.com” is an alias for </a:t>
            </a:r>
            <a:r>
              <a:rPr lang="en-US" dirty="0" err="1"/>
              <a:t>google’s</a:t>
            </a:r>
            <a:r>
              <a:rPr lang="en-US" dirty="0"/>
              <a:t> IP</a:t>
            </a:r>
          </a:p>
          <a:p>
            <a:r>
              <a:rPr lang="en-US" dirty="0"/>
              <a:t>How do we go from typing in “google.com” to getting it’s IP address?</a:t>
            </a:r>
          </a:p>
        </p:txBody>
      </p:sp>
    </p:spTree>
    <p:extLst>
      <p:ext uri="{BB962C8B-B14F-4D97-AF65-F5344CB8AC3E}">
        <p14:creationId xmlns:p14="http://schemas.microsoft.com/office/powerpoint/2010/main" val="177042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E724-296D-44CC-9CF2-165C5A9E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— Domain Name System</a:t>
            </a:r>
          </a:p>
        </p:txBody>
      </p:sp>
      <p:pic>
        <p:nvPicPr>
          <p:cNvPr id="5" name="Graphic 4" descr="Server outline">
            <a:extLst>
              <a:ext uri="{FF2B5EF4-FFF2-40B4-BE49-F238E27FC236}">
                <a16:creationId xmlns:a16="http://schemas.microsoft.com/office/drawing/2014/main" id="{D185F2BE-E411-4532-84EB-66C03DFA2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2770" y="2571750"/>
            <a:ext cx="914400" cy="914400"/>
          </a:xfrm>
          <a:prstGeom prst="rect">
            <a:avLst/>
          </a:prstGeom>
        </p:spPr>
      </p:pic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6C65BA6E-C323-4DF7-BEF6-80F581E93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234" y="2571750"/>
            <a:ext cx="914400" cy="914400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6D25C80-99CB-403A-95C6-ECDE4FE36EDF}"/>
              </a:ext>
            </a:extLst>
          </p:cNvPr>
          <p:cNvSpPr/>
          <p:nvPr/>
        </p:nvSpPr>
        <p:spPr>
          <a:xfrm>
            <a:off x="2241176" y="2871377"/>
            <a:ext cx="779930" cy="257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C182B3-799C-4801-934B-4FB47C1CC171}"/>
              </a:ext>
            </a:extLst>
          </p:cNvPr>
          <p:cNvSpPr txBox="1"/>
          <p:nvPr/>
        </p:nvSpPr>
        <p:spPr>
          <a:xfrm>
            <a:off x="2236693" y="3858184"/>
            <a:ext cx="243840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DNS recursive resolver</a:t>
            </a:r>
          </a:p>
          <a:p>
            <a:r>
              <a:rPr lang="en-US" dirty="0"/>
              <a:t>- Assigned to you by router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85AD9-F3D9-4B72-B105-6C841B16A9D2}"/>
              </a:ext>
            </a:extLst>
          </p:cNvPr>
          <p:cNvSpPr txBox="1"/>
          <p:nvPr/>
        </p:nvSpPr>
        <p:spPr>
          <a:xfrm>
            <a:off x="1667435" y="2384612"/>
            <a:ext cx="121920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Google.com?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9287557-9178-4B2E-81C1-14D80E8EF0BD}"/>
              </a:ext>
            </a:extLst>
          </p:cNvPr>
          <p:cNvSpPr/>
          <p:nvPr/>
        </p:nvSpPr>
        <p:spPr>
          <a:xfrm rot="18563195">
            <a:off x="2937265" y="3532234"/>
            <a:ext cx="533005" cy="146796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5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E724-296D-44CC-9CF2-165C5A9E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— Domain Name System</a:t>
            </a:r>
          </a:p>
        </p:txBody>
      </p:sp>
      <p:pic>
        <p:nvPicPr>
          <p:cNvPr id="5" name="Graphic 4" descr="Server outline">
            <a:extLst>
              <a:ext uri="{FF2B5EF4-FFF2-40B4-BE49-F238E27FC236}">
                <a16:creationId xmlns:a16="http://schemas.microsoft.com/office/drawing/2014/main" id="{D185F2BE-E411-4532-84EB-66C03DFA2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2770" y="2571750"/>
            <a:ext cx="914400" cy="914400"/>
          </a:xfrm>
          <a:prstGeom prst="rect">
            <a:avLst/>
          </a:prstGeom>
        </p:spPr>
      </p:pic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6C65BA6E-C323-4DF7-BEF6-80F581E93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234" y="2571750"/>
            <a:ext cx="914400" cy="914400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6D25C80-99CB-403A-95C6-ECDE4FE36EDF}"/>
              </a:ext>
            </a:extLst>
          </p:cNvPr>
          <p:cNvSpPr/>
          <p:nvPr/>
        </p:nvSpPr>
        <p:spPr>
          <a:xfrm>
            <a:off x="2241176" y="2871377"/>
            <a:ext cx="779930" cy="257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C182B3-799C-4801-934B-4FB47C1CC171}"/>
              </a:ext>
            </a:extLst>
          </p:cNvPr>
          <p:cNvSpPr txBox="1"/>
          <p:nvPr/>
        </p:nvSpPr>
        <p:spPr>
          <a:xfrm>
            <a:off x="2739324" y="3705819"/>
            <a:ext cx="1913359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First, looks in cache</a:t>
            </a:r>
          </a:p>
          <a:p>
            <a:r>
              <a:rPr lang="en-US" dirty="0"/>
              <a:t>If not in cache…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85AD9-F3D9-4B72-B105-6C841B16A9D2}"/>
              </a:ext>
            </a:extLst>
          </p:cNvPr>
          <p:cNvSpPr txBox="1"/>
          <p:nvPr/>
        </p:nvSpPr>
        <p:spPr>
          <a:xfrm>
            <a:off x="2977931" y="2297510"/>
            <a:ext cx="121920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Google.com?</a:t>
            </a:r>
          </a:p>
        </p:txBody>
      </p:sp>
      <p:pic>
        <p:nvPicPr>
          <p:cNvPr id="24" name="Graphic 23" descr="Server outline">
            <a:extLst>
              <a:ext uri="{FF2B5EF4-FFF2-40B4-BE49-F238E27FC236}">
                <a16:creationId xmlns:a16="http://schemas.microsoft.com/office/drawing/2014/main" id="{0931CC88-53DA-4EFB-94FA-A93838230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2769" y="2571749"/>
            <a:ext cx="914400" cy="914400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0AD0F751-21AC-421F-835B-6559F12659E5}"/>
              </a:ext>
            </a:extLst>
          </p:cNvPr>
          <p:cNvSpPr/>
          <p:nvPr/>
        </p:nvSpPr>
        <p:spPr>
          <a:xfrm>
            <a:off x="2241175" y="2871376"/>
            <a:ext cx="779930" cy="257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970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E724-296D-44CC-9CF2-165C5A9E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— Domain Name System</a:t>
            </a:r>
          </a:p>
        </p:txBody>
      </p:sp>
      <p:pic>
        <p:nvPicPr>
          <p:cNvPr id="5" name="Graphic 4" descr="Server outline">
            <a:extLst>
              <a:ext uri="{FF2B5EF4-FFF2-40B4-BE49-F238E27FC236}">
                <a16:creationId xmlns:a16="http://schemas.microsoft.com/office/drawing/2014/main" id="{D185F2BE-E411-4532-84EB-66C03DFA2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2770" y="2571750"/>
            <a:ext cx="914400" cy="91440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663840F4-A18B-4B3E-937B-70A1C2E22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2306" y="2314574"/>
            <a:ext cx="914400" cy="914400"/>
          </a:xfrm>
          <a:prstGeom prst="rect">
            <a:avLst/>
          </a:prstGeom>
        </p:spPr>
      </p:pic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6C65BA6E-C323-4DF7-BEF6-80F581E9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3234" y="2571750"/>
            <a:ext cx="914400" cy="914400"/>
          </a:xfrm>
          <a:prstGeom prst="rect">
            <a:avLst/>
          </a:prstGeom>
        </p:spPr>
      </p:pic>
      <p:pic>
        <p:nvPicPr>
          <p:cNvPr id="10" name="Graphic 9" descr="Database outline">
            <a:extLst>
              <a:ext uri="{FF2B5EF4-FFF2-40B4-BE49-F238E27FC236}">
                <a16:creationId xmlns:a16="http://schemas.microsoft.com/office/drawing/2014/main" id="{695F9721-899C-446F-9453-85B6B56DC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2306" y="3714749"/>
            <a:ext cx="914400" cy="914400"/>
          </a:xfrm>
          <a:prstGeom prst="rect">
            <a:avLst/>
          </a:prstGeom>
        </p:spPr>
      </p:pic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A7A7DE6B-63F7-488F-933D-EE67F1BD5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2306" y="1527441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098760E-D97E-4B70-9751-04B185107D9E}"/>
              </a:ext>
            </a:extLst>
          </p:cNvPr>
          <p:cNvSpPr/>
          <p:nvPr/>
        </p:nvSpPr>
        <p:spPr>
          <a:xfrm>
            <a:off x="5578129" y="3343835"/>
            <a:ext cx="62753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CE99C4-90A5-4FD0-8CC2-BFD887F6F6D0}"/>
              </a:ext>
            </a:extLst>
          </p:cNvPr>
          <p:cNvSpPr/>
          <p:nvPr/>
        </p:nvSpPr>
        <p:spPr>
          <a:xfrm>
            <a:off x="5578129" y="3469605"/>
            <a:ext cx="62753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410470-56CA-429A-82D0-D72D740A21CF}"/>
              </a:ext>
            </a:extLst>
          </p:cNvPr>
          <p:cNvSpPr/>
          <p:nvPr/>
        </p:nvSpPr>
        <p:spPr>
          <a:xfrm>
            <a:off x="5578129" y="3595375"/>
            <a:ext cx="62753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6D25C80-99CB-403A-95C6-ECDE4FE36EDF}"/>
              </a:ext>
            </a:extLst>
          </p:cNvPr>
          <p:cNvSpPr/>
          <p:nvPr/>
        </p:nvSpPr>
        <p:spPr>
          <a:xfrm>
            <a:off x="2241176" y="2871377"/>
            <a:ext cx="779930" cy="257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429DC4E-DA2C-490C-8B9F-DBC4931FF448}"/>
              </a:ext>
            </a:extLst>
          </p:cNvPr>
          <p:cNvSpPr/>
          <p:nvPr/>
        </p:nvSpPr>
        <p:spPr>
          <a:xfrm>
            <a:off x="4182034" y="2871377"/>
            <a:ext cx="914399" cy="257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282DB2-3129-4551-82B0-1067D948337C}"/>
              </a:ext>
            </a:extLst>
          </p:cNvPr>
          <p:cNvSpPr txBox="1"/>
          <p:nvPr/>
        </p:nvSpPr>
        <p:spPr>
          <a:xfrm>
            <a:off x="3238947" y="3867184"/>
            <a:ext cx="191335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Asks the DNS root servers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C772F0C-6314-47A0-8BBA-768DA9444548}"/>
              </a:ext>
            </a:extLst>
          </p:cNvPr>
          <p:cNvSpPr/>
          <p:nvPr/>
        </p:nvSpPr>
        <p:spPr>
          <a:xfrm rot="18563195">
            <a:off x="4816327" y="3504409"/>
            <a:ext cx="533005" cy="146796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DBA01F-AEB4-4140-AF07-253AB70D6F16}"/>
              </a:ext>
            </a:extLst>
          </p:cNvPr>
          <p:cNvSpPr txBox="1"/>
          <p:nvPr/>
        </p:nvSpPr>
        <p:spPr>
          <a:xfrm>
            <a:off x="4134420" y="2334183"/>
            <a:ext cx="121920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Google.com?</a:t>
            </a:r>
          </a:p>
        </p:txBody>
      </p:sp>
    </p:spTree>
    <p:extLst>
      <p:ext uri="{BB962C8B-B14F-4D97-AF65-F5344CB8AC3E}">
        <p14:creationId xmlns:p14="http://schemas.microsoft.com/office/powerpoint/2010/main" val="15918389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E724-296D-44CC-9CF2-165C5A9E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— Domain Name System</a:t>
            </a:r>
          </a:p>
        </p:txBody>
      </p:sp>
      <p:pic>
        <p:nvPicPr>
          <p:cNvPr id="5" name="Graphic 4" descr="Server outline">
            <a:extLst>
              <a:ext uri="{FF2B5EF4-FFF2-40B4-BE49-F238E27FC236}">
                <a16:creationId xmlns:a16="http://schemas.microsoft.com/office/drawing/2014/main" id="{D185F2BE-E411-4532-84EB-66C03DFA2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2770" y="2571750"/>
            <a:ext cx="914400" cy="91440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663840F4-A18B-4B3E-937B-70A1C2E22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2306" y="2314574"/>
            <a:ext cx="914400" cy="914400"/>
          </a:xfrm>
          <a:prstGeom prst="rect">
            <a:avLst/>
          </a:prstGeom>
        </p:spPr>
      </p:pic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6C65BA6E-C323-4DF7-BEF6-80F581E9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3234" y="2571750"/>
            <a:ext cx="914400" cy="914400"/>
          </a:xfrm>
          <a:prstGeom prst="rect">
            <a:avLst/>
          </a:prstGeom>
        </p:spPr>
      </p:pic>
      <p:pic>
        <p:nvPicPr>
          <p:cNvPr id="10" name="Graphic 9" descr="Database outline">
            <a:extLst>
              <a:ext uri="{FF2B5EF4-FFF2-40B4-BE49-F238E27FC236}">
                <a16:creationId xmlns:a16="http://schemas.microsoft.com/office/drawing/2014/main" id="{695F9721-899C-446F-9453-85B6B56DC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2306" y="3714749"/>
            <a:ext cx="914400" cy="914400"/>
          </a:xfrm>
          <a:prstGeom prst="rect">
            <a:avLst/>
          </a:prstGeom>
        </p:spPr>
      </p:pic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A7A7DE6B-63F7-488F-933D-EE67F1BD5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2306" y="1527441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098760E-D97E-4B70-9751-04B185107D9E}"/>
              </a:ext>
            </a:extLst>
          </p:cNvPr>
          <p:cNvSpPr/>
          <p:nvPr/>
        </p:nvSpPr>
        <p:spPr>
          <a:xfrm>
            <a:off x="5578129" y="3343835"/>
            <a:ext cx="62753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CE99C4-90A5-4FD0-8CC2-BFD887F6F6D0}"/>
              </a:ext>
            </a:extLst>
          </p:cNvPr>
          <p:cNvSpPr/>
          <p:nvPr/>
        </p:nvSpPr>
        <p:spPr>
          <a:xfrm>
            <a:off x="5578129" y="3469605"/>
            <a:ext cx="62753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410470-56CA-429A-82D0-D72D740A21CF}"/>
              </a:ext>
            </a:extLst>
          </p:cNvPr>
          <p:cNvSpPr/>
          <p:nvPr/>
        </p:nvSpPr>
        <p:spPr>
          <a:xfrm>
            <a:off x="5578129" y="3595375"/>
            <a:ext cx="62753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Cloud outline">
            <a:extLst>
              <a:ext uri="{FF2B5EF4-FFF2-40B4-BE49-F238E27FC236}">
                <a16:creationId xmlns:a16="http://schemas.microsoft.com/office/drawing/2014/main" id="{F18DD4D3-92B8-4C22-9D83-7861C6E8D8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71841" y="2273150"/>
            <a:ext cx="1196455" cy="1196455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6D25C80-99CB-403A-95C6-ECDE4FE36EDF}"/>
              </a:ext>
            </a:extLst>
          </p:cNvPr>
          <p:cNvSpPr/>
          <p:nvPr/>
        </p:nvSpPr>
        <p:spPr>
          <a:xfrm>
            <a:off x="2241176" y="2871377"/>
            <a:ext cx="779930" cy="257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429DC4E-DA2C-490C-8B9F-DBC4931FF448}"/>
              </a:ext>
            </a:extLst>
          </p:cNvPr>
          <p:cNvSpPr/>
          <p:nvPr/>
        </p:nvSpPr>
        <p:spPr>
          <a:xfrm>
            <a:off x="4182034" y="2871377"/>
            <a:ext cx="914399" cy="257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C4AB331-3546-47C4-842E-E4868CA6656E}"/>
              </a:ext>
            </a:extLst>
          </p:cNvPr>
          <p:cNvSpPr/>
          <p:nvPr/>
        </p:nvSpPr>
        <p:spPr>
          <a:xfrm>
            <a:off x="6170192" y="2871376"/>
            <a:ext cx="914399" cy="257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A34ABF-4049-4217-8ABE-93AC6383C11C}"/>
              </a:ext>
            </a:extLst>
          </p:cNvPr>
          <p:cNvSpPr txBox="1"/>
          <p:nvPr/>
        </p:nvSpPr>
        <p:spPr>
          <a:xfrm>
            <a:off x="6183637" y="2447747"/>
            <a:ext cx="121920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Google.com?</a:t>
            </a:r>
          </a:p>
        </p:txBody>
      </p:sp>
    </p:spTree>
    <p:extLst>
      <p:ext uri="{BB962C8B-B14F-4D97-AF65-F5344CB8AC3E}">
        <p14:creationId xmlns:p14="http://schemas.microsoft.com/office/powerpoint/2010/main" val="3421184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E724-296D-44CC-9CF2-165C5A9E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— Domain Name System</a:t>
            </a:r>
          </a:p>
        </p:txBody>
      </p:sp>
      <p:pic>
        <p:nvPicPr>
          <p:cNvPr id="5" name="Graphic 4" descr="Server outline">
            <a:extLst>
              <a:ext uri="{FF2B5EF4-FFF2-40B4-BE49-F238E27FC236}">
                <a16:creationId xmlns:a16="http://schemas.microsoft.com/office/drawing/2014/main" id="{D185F2BE-E411-4532-84EB-66C03DFA2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2770" y="2571750"/>
            <a:ext cx="914400" cy="91440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663840F4-A18B-4B3E-937B-70A1C2E22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2306" y="2314574"/>
            <a:ext cx="914400" cy="914400"/>
          </a:xfrm>
          <a:prstGeom prst="rect">
            <a:avLst/>
          </a:prstGeom>
        </p:spPr>
      </p:pic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6C65BA6E-C323-4DF7-BEF6-80F581E9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3234" y="2571750"/>
            <a:ext cx="914400" cy="914400"/>
          </a:xfrm>
          <a:prstGeom prst="rect">
            <a:avLst/>
          </a:prstGeom>
        </p:spPr>
      </p:pic>
      <p:pic>
        <p:nvPicPr>
          <p:cNvPr id="10" name="Graphic 9" descr="Database outline">
            <a:extLst>
              <a:ext uri="{FF2B5EF4-FFF2-40B4-BE49-F238E27FC236}">
                <a16:creationId xmlns:a16="http://schemas.microsoft.com/office/drawing/2014/main" id="{695F9721-899C-446F-9453-85B6B56DC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2306" y="3714749"/>
            <a:ext cx="914400" cy="914400"/>
          </a:xfrm>
          <a:prstGeom prst="rect">
            <a:avLst/>
          </a:prstGeom>
        </p:spPr>
      </p:pic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A7A7DE6B-63F7-488F-933D-EE67F1BD5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2306" y="1527441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098760E-D97E-4B70-9751-04B185107D9E}"/>
              </a:ext>
            </a:extLst>
          </p:cNvPr>
          <p:cNvSpPr/>
          <p:nvPr/>
        </p:nvSpPr>
        <p:spPr>
          <a:xfrm>
            <a:off x="5578129" y="3343835"/>
            <a:ext cx="62753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CE99C4-90A5-4FD0-8CC2-BFD887F6F6D0}"/>
              </a:ext>
            </a:extLst>
          </p:cNvPr>
          <p:cNvSpPr/>
          <p:nvPr/>
        </p:nvSpPr>
        <p:spPr>
          <a:xfrm>
            <a:off x="5578129" y="3469605"/>
            <a:ext cx="62753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410470-56CA-429A-82D0-D72D740A21CF}"/>
              </a:ext>
            </a:extLst>
          </p:cNvPr>
          <p:cNvSpPr/>
          <p:nvPr/>
        </p:nvSpPr>
        <p:spPr>
          <a:xfrm>
            <a:off x="5578129" y="3595375"/>
            <a:ext cx="62753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Cloud outline">
            <a:extLst>
              <a:ext uri="{FF2B5EF4-FFF2-40B4-BE49-F238E27FC236}">
                <a16:creationId xmlns:a16="http://schemas.microsoft.com/office/drawing/2014/main" id="{F18DD4D3-92B8-4C22-9D83-7861C6E8D8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71841" y="2273150"/>
            <a:ext cx="1196455" cy="1196455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6D25C80-99CB-403A-95C6-ECDE4FE36EDF}"/>
              </a:ext>
            </a:extLst>
          </p:cNvPr>
          <p:cNvSpPr/>
          <p:nvPr/>
        </p:nvSpPr>
        <p:spPr>
          <a:xfrm rot="10800000">
            <a:off x="2241176" y="2871377"/>
            <a:ext cx="779930" cy="257305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429DC4E-DA2C-490C-8B9F-DBC4931FF448}"/>
              </a:ext>
            </a:extLst>
          </p:cNvPr>
          <p:cNvSpPr/>
          <p:nvPr/>
        </p:nvSpPr>
        <p:spPr>
          <a:xfrm rot="10800000">
            <a:off x="4182034" y="2871377"/>
            <a:ext cx="914399" cy="257305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C4AB331-3546-47C4-842E-E4868CA6656E}"/>
              </a:ext>
            </a:extLst>
          </p:cNvPr>
          <p:cNvSpPr/>
          <p:nvPr/>
        </p:nvSpPr>
        <p:spPr>
          <a:xfrm rot="10800000">
            <a:off x="6170192" y="2871376"/>
            <a:ext cx="914399" cy="257305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BD6FCF-DBA6-455C-883F-72DC137463E9}"/>
              </a:ext>
            </a:extLst>
          </p:cNvPr>
          <p:cNvSpPr txBox="1"/>
          <p:nvPr/>
        </p:nvSpPr>
        <p:spPr>
          <a:xfrm>
            <a:off x="1570434" y="2346014"/>
            <a:ext cx="145885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142.250.188.206!</a:t>
            </a:r>
          </a:p>
        </p:txBody>
      </p:sp>
    </p:spTree>
    <p:extLst>
      <p:ext uri="{BB962C8B-B14F-4D97-AF65-F5344CB8AC3E}">
        <p14:creationId xmlns:p14="http://schemas.microsoft.com/office/powerpoint/2010/main" val="9360832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9910-9880-4014-BFAF-F06931E3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7A5AE-1558-4887-99FF-1F80FD4EA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</a:t>
            </a:r>
          </a:p>
          <a:p>
            <a:r>
              <a:rPr lang="en-US" dirty="0"/>
              <a:t>Aka</a:t>
            </a:r>
          </a:p>
          <a:p>
            <a:pPr lvl="1"/>
            <a:r>
              <a:rPr lang="en-US" dirty="0"/>
              <a:t>Mac, </a:t>
            </a:r>
            <a:r>
              <a:rPr lang="en-US" dirty="0" err="1"/>
              <a:t>linux</a:t>
            </a:r>
            <a:r>
              <a:rPr lang="en-US" dirty="0"/>
              <a:t>: dig google.com</a:t>
            </a:r>
          </a:p>
          <a:p>
            <a:pPr lvl="1"/>
            <a:r>
              <a:rPr lang="en-US" dirty="0"/>
              <a:t>Windows: </a:t>
            </a:r>
            <a:r>
              <a:rPr lang="en-US" dirty="0" err="1"/>
              <a:t>nslookup</a:t>
            </a:r>
            <a:r>
              <a:rPr lang="en-US" dirty="0"/>
              <a:t> google.com</a:t>
            </a:r>
          </a:p>
        </p:txBody>
      </p:sp>
    </p:spTree>
    <p:extLst>
      <p:ext uri="{BB962C8B-B14F-4D97-AF65-F5344CB8AC3E}">
        <p14:creationId xmlns:p14="http://schemas.microsoft.com/office/powerpoint/2010/main" val="3081627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E724-296D-44CC-9CF2-165C5A9E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— Domain Name System</a:t>
            </a:r>
          </a:p>
        </p:txBody>
      </p:sp>
      <p:pic>
        <p:nvPicPr>
          <p:cNvPr id="5" name="Graphic 4" descr="Server outline">
            <a:extLst>
              <a:ext uri="{FF2B5EF4-FFF2-40B4-BE49-F238E27FC236}">
                <a16:creationId xmlns:a16="http://schemas.microsoft.com/office/drawing/2014/main" id="{D185F2BE-E411-4532-84EB-66C03DFA2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2770" y="2571750"/>
            <a:ext cx="914400" cy="91440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663840F4-A18B-4B3E-937B-70A1C2E22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2306" y="2314574"/>
            <a:ext cx="914400" cy="914400"/>
          </a:xfrm>
          <a:prstGeom prst="rect">
            <a:avLst/>
          </a:prstGeom>
        </p:spPr>
      </p:pic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6C65BA6E-C323-4DF7-BEF6-80F581E9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3234" y="2571750"/>
            <a:ext cx="914400" cy="914400"/>
          </a:xfrm>
          <a:prstGeom prst="rect">
            <a:avLst/>
          </a:prstGeom>
        </p:spPr>
      </p:pic>
      <p:pic>
        <p:nvPicPr>
          <p:cNvPr id="10" name="Graphic 9" descr="Database outline">
            <a:extLst>
              <a:ext uri="{FF2B5EF4-FFF2-40B4-BE49-F238E27FC236}">
                <a16:creationId xmlns:a16="http://schemas.microsoft.com/office/drawing/2014/main" id="{695F9721-899C-446F-9453-85B6B56DC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2306" y="3714749"/>
            <a:ext cx="914400" cy="914400"/>
          </a:xfrm>
          <a:prstGeom prst="rect">
            <a:avLst/>
          </a:prstGeom>
        </p:spPr>
      </p:pic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A7A7DE6B-63F7-488F-933D-EE67F1BD5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2306" y="1527441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098760E-D97E-4B70-9751-04B185107D9E}"/>
              </a:ext>
            </a:extLst>
          </p:cNvPr>
          <p:cNvSpPr/>
          <p:nvPr/>
        </p:nvSpPr>
        <p:spPr>
          <a:xfrm>
            <a:off x="5578129" y="3343835"/>
            <a:ext cx="62753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CE99C4-90A5-4FD0-8CC2-BFD887F6F6D0}"/>
              </a:ext>
            </a:extLst>
          </p:cNvPr>
          <p:cNvSpPr/>
          <p:nvPr/>
        </p:nvSpPr>
        <p:spPr>
          <a:xfrm>
            <a:off x="5578129" y="3469605"/>
            <a:ext cx="62753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410470-56CA-429A-82D0-D72D740A21CF}"/>
              </a:ext>
            </a:extLst>
          </p:cNvPr>
          <p:cNvSpPr/>
          <p:nvPr/>
        </p:nvSpPr>
        <p:spPr>
          <a:xfrm>
            <a:off x="5578129" y="3595375"/>
            <a:ext cx="62753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Cloud outline">
            <a:extLst>
              <a:ext uri="{FF2B5EF4-FFF2-40B4-BE49-F238E27FC236}">
                <a16:creationId xmlns:a16="http://schemas.microsoft.com/office/drawing/2014/main" id="{F18DD4D3-92B8-4C22-9D83-7861C6E8D8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71841" y="2273150"/>
            <a:ext cx="1196455" cy="1196455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6D25C80-99CB-403A-95C6-ECDE4FE36EDF}"/>
              </a:ext>
            </a:extLst>
          </p:cNvPr>
          <p:cNvSpPr/>
          <p:nvPr/>
        </p:nvSpPr>
        <p:spPr>
          <a:xfrm rot="10800000">
            <a:off x="2241176" y="2871377"/>
            <a:ext cx="779930" cy="257305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429DC4E-DA2C-490C-8B9F-DBC4931FF448}"/>
              </a:ext>
            </a:extLst>
          </p:cNvPr>
          <p:cNvSpPr/>
          <p:nvPr/>
        </p:nvSpPr>
        <p:spPr>
          <a:xfrm rot="10800000">
            <a:off x="4182034" y="2871377"/>
            <a:ext cx="914399" cy="257305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C4AB331-3546-47C4-842E-E4868CA6656E}"/>
              </a:ext>
            </a:extLst>
          </p:cNvPr>
          <p:cNvSpPr/>
          <p:nvPr/>
        </p:nvSpPr>
        <p:spPr>
          <a:xfrm rot="10800000">
            <a:off x="6170192" y="2871376"/>
            <a:ext cx="914399" cy="257305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B8BD4A-00A4-4400-9B65-66A4ABBFECBF}"/>
              </a:ext>
            </a:extLst>
          </p:cNvPr>
          <p:cNvSpPr/>
          <p:nvPr/>
        </p:nvSpPr>
        <p:spPr>
          <a:xfrm>
            <a:off x="5096433" y="1398494"/>
            <a:ext cx="1073759" cy="34155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84E65D-9102-45A6-836A-39127BDA774E}"/>
              </a:ext>
            </a:extLst>
          </p:cNvPr>
          <p:cNvSpPr/>
          <p:nvPr/>
        </p:nvSpPr>
        <p:spPr>
          <a:xfrm>
            <a:off x="5152306" y="2314574"/>
            <a:ext cx="914399" cy="9144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aryland Fire and Rescue Institue / University of Maryland">
            <a:extLst>
              <a:ext uri="{FF2B5EF4-FFF2-40B4-BE49-F238E27FC236}">
                <a16:creationId xmlns:a16="http://schemas.microsoft.com/office/drawing/2014/main" id="{61489315-19EC-4FF5-81F2-4A72FC8E1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90" y="3389554"/>
            <a:ext cx="1474618" cy="147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8F9BE9A-5963-4437-B835-1AF5E62E2572}"/>
              </a:ext>
            </a:extLst>
          </p:cNvPr>
          <p:cNvSpPr/>
          <p:nvPr/>
        </p:nvSpPr>
        <p:spPr>
          <a:xfrm rot="19833245">
            <a:off x="3868336" y="3401024"/>
            <a:ext cx="1250971" cy="170251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5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85E9-B0AB-4E78-A918-B3B85CFA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Yeah!! Go UMD!!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8FE7-2266-4E2C-9D9C-46CC9F0E4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research is done using traffic we get from DNS</a:t>
            </a:r>
          </a:p>
          <a:p>
            <a:r>
              <a:rPr lang="en-US" dirty="0"/>
              <a:t>Dr. Dave Levin is one of the professors who’s invested in it</a:t>
            </a:r>
          </a:p>
        </p:txBody>
      </p:sp>
    </p:spTree>
    <p:extLst>
      <p:ext uri="{BB962C8B-B14F-4D97-AF65-F5344CB8AC3E}">
        <p14:creationId xmlns:p14="http://schemas.microsoft.com/office/powerpoint/2010/main" val="250403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60B0-8610-48D4-848E-EF64548D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lot more to learn!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1BA5-A0B7-43A9-9D5E-2FF53550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3" y="2000250"/>
            <a:ext cx="7514035" cy="26288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DNS specifics</a:t>
            </a:r>
          </a:p>
          <a:p>
            <a:r>
              <a:rPr lang="en-US" dirty="0"/>
              <a:t>Different types of packet/connection protocols</a:t>
            </a:r>
          </a:p>
          <a:p>
            <a:pPr lvl="1"/>
            <a:r>
              <a:rPr lang="en-US" dirty="0"/>
              <a:t>TCP and the TCP handshake</a:t>
            </a:r>
          </a:p>
          <a:p>
            <a:pPr lvl="1"/>
            <a:r>
              <a:rPr lang="en-US" dirty="0"/>
              <a:t>UDP</a:t>
            </a:r>
          </a:p>
          <a:p>
            <a:r>
              <a:rPr lang="en-US" dirty="0"/>
              <a:t>Network encryption — TLS handshake</a:t>
            </a:r>
          </a:p>
          <a:p>
            <a:r>
              <a:rPr lang="en-US" dirty="0"/>
              <a:t>How tunneling works</a:t>
            </a:r>
          </a:p>
          <a:p>
            <a:r>
              <a:rPr lang="en-US" dirty="0"/>
              <a:t>Firewalls in general</a:t>
            </a:r>
          </a:p>
          <a:p>
            <a:r>
              <a:rPr lang="en-US" dirty="0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104302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1551-B41F-4938-A6E9-5F3C17CD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7BAB-0A7A-4C2A-804E-89B1651DF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bytes at the beginning of the message</a:t>
            </a:r>
          </a:p>
          <a:p>
            <a:r>
              <a:rPr lang="en-US" dirty="0"/>
              <a:t>Meta information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A3EB82-953D-45F1-A790-46EFE426563A}"/>
              </a:ext>
            </a:extLst>
          </p:cNvPr>
          <p:cNvSpPr/>
          <p:nvPr/>
        </p:nvSpPr>
        <p:spPr>
          <a:xfrm>
            <a:off x="7448060" y="914400"/>
            <a:ext cx="101600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780282-B369-4051-8B0E-F9695B7BF9AB}"/>
              </a:ext>
            </a:extLst>
          </p:cNvPr>
          <p:cNvSpPr/>
          <p:nvPr/>
        </p:nvSpPr>
        <p:spPr>
          <a:xfrm>
            <a:off x="7448061" y="1828800"/>
            <a:ext cx="1016000" cy="4068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F0723-50F2-4259-AA6C-766AA3730E4D}"/>
              </a:ext>
            </a:extLst>
          </p:cNvPr>
          <p:cNvSpPr/>
          <p:nvPr/>
        </p:nvSpPr>
        <p:spPr>
          <a:xfrm>
            <a:off x="7448061" y="2235688"/>
            <a:ext cx="1016000" cy="25649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65AAFC-637F-47E8-A3E7-42965206454F}"/>
              </a:ext>
            </a:extLst>
          </p:cNvPr>
          <p:cNvSpPr/>
          <p:nvPr/>
        </p:nvSpPr>
        <p:spPr>
          <a:xfrm rot="16200000">
            <a:off x="5344746" y="2697288"/>
            <a:ext cx="3886201" cy="32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Packet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1F1E5AE-B5B4-4249-923A-C47F6BA847FF}"/>
              </a:ext>
            </a:extLst>
          </p:cNvPr>
          <p:cNvSpPr/>
          <p:nvPr/>
        </p:nvSpPr>
        <p:spPr>
          <a:xfrm rot="19644560">
            <a:off x="6042097" y="1904401"/>
            <a:ext cx="1416424" cy="155876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0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3572"/>
            <a:ext cx="3761187" cy="5147072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2966695"/>
            <a:ext cx="1371718" cy="2176805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2415073"/>
            <a:ext cx="2182534" cy="2728427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2134131"/>
            <a:ext cx="3112413" cy="3009369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2499307"/>
            <a:ext cx="2039659" cy="2644193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6F82C-4EFC-45D4-869D-01005BBC1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2601"/>
            <a:ext cx="6858000" cy="27141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/>
            <a:r>
              <a:rPr lang="en-US" sz="5400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4169B-9A1F-48AD-BA37-3D957DC40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9659" y="3414251"/>
            <a:ext cx="5064681" cy="8185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>
              <a:spcAft>
                <a:spcPts val="600"/>
              </a:spcAft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7158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1551-B41F-4938-A6E9-5F3C17CD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4" y="514351"/>
            <a:ext cx="6014399" cy="1314449"/>
          </a:xfrm>
        </p:spPr>
        <p:txBody>
          <a:bodyPr/>
          <a:lstStyle/>
          <a:p>
            <a:r>
              <a:rPr lang="en-US" dirty="0"/>
              <a:t>Big Idea: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7BAB-0A7A-4C2A-804E-89B1651DF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4" y="2000250"/>
            <a:ext cx="4771752" cy="2343151"/>
          </a:xfrm>
        </p:spPr>
        <p:txBody>
          <a:bodyPr/>
          <a:lstStyle/>
          <a:p>
            <a:r>
              <a:rPr lang="en-US" dirty="0"/>
              <a:t>Data doesn’t affect routing of info!</a:t>
            </a:r>
          </a:p>
          <a:p>
            <a:r>
              <a:rPr lang="en-US" dirty="0"/>
              <a:t>Can send anything over an IP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A3EB82-953D-45F1-A790-46EFE426563A}"/>
              </a:ext>
            </a:extLst>
          </p:cNvPr>
          <p:cNvSpPr/>
          <p:nvPr/>
        </p:nvSpPr>
        <p:spPr>
          <a:xfrm>
            <a:off x="7448060" y="914400"/>
            <a:ext cx="101600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780282-B369-4051-8B0E-F9695B7BF9AB}"/>
              </a:ext>
            </a:extLst>
          </p:cNvPr>
          <p:cNvSpPr/>
          <p:nvPr/>
        </p:nvSpPr>
        <p:spPr>
          <a:xfrm>
            <a:off x="7448061" y="1828800"/>
            <a:ext cx="1016000" cy="4068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F0723-50F2-4259-AA6C-766AA3730E4D}"/>
              </a:ext>
            </a:extLst>
          </p:cNvPr>
          <p:cNvSpPr/>
          <p:nvPr/>
        </p:nvSpPr>
        <p:spPr>
          <a:xfrm>
            <a:off x="7448061" y="2235688"/>
            <a:ext cx="1016000" cy="25649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65AAFC-637F-47E8-A3E7-42965206454F}"/>
              </a:ext>
            </a:extLst>
          </p:cNvPr>
          <p:cNvSpPr/>
          <p:nvPr/>
        </p:nvSpPr>
        <p:spPr>
          <a:xfrm rot="16200000">
            <a:off x="5344746" y="2697288"/>
            <a:ext cx="3886201" cy="32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Packet</a:t>
            </a:r>
          </a:p>
        </p:txBody>
      </p:sp>
      <p:pic>
        <p:nvPicPr>
          <p:cNvPr id="2050" name="Picture 2" descr="How the Cat Gets Its Stripes: It&amp;#39;s Genetics, Not a Folk Tale - The New York  Times">
            <a:extLst>
              <a:ext uri="{FF2B5EF4-FFF2-40B4-BE49-F238E27FC236}">
                <a16:creationId xmlns:a16="http://schemas.microsoft.com/office/drawing/2014/main" id="{25933D80-C3E0-4B25-AD48-99A9CE19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014" y="4158272"/>
            <a:ext cx="555381" cy="55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Binary with solid fill">
            <a:extLst>
              <a:ext uri="{FF2B5EF4-FFF2-40B4-BE49-F238E27FC236}">
                <a16:creationId xmlns:a16="http://schemas.microsoft.com/office/drawing/2014/main" id="{251FF1D9-66BA-4F3C-A7DB-3464ED04E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4273" y="2355360"/>
            <a:ext cx="574431" cy="574431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EB786C3-D710-4C08-9CE7-7D0CD57B3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979" y="2988650"/>
            <a:ext cx="621450" cy="42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F3CD65E-AF04-44CF-B4CB-39D9108C1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2" y="3632836"/>
            <a:ext cx="514351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7CA7E4-3CA4-4964-80CC-811EEE55C7A0}"/>
              </a:ext>
            </a:extLst>
          </p:cNvPr>
          <p:cNvSpPr txBox="1"/>
          <p:nvPr/>
        </p:nvSpPr>
        <p:spPr>
          <a:xfrm>
            <a:off x="5853724" y="2032194"/>
            <a:ext cx="1062890" cy="64633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Doesn’t matter!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4979B29-864A-42EA-9486-AEDFFE4ECB9B}"/>
              </a:ext>
            </a:extLst>
          </p:cNvPr>
          <p:cNvCxnSpPr>
            <a:stCxn id="15" idx="2"/>
          </p:cNvCxnSpPr>
          <p:nvPr/>
        </p:nvCxnSpPr>
        <p:spPr>
          <a:xfrm rot="16200000" flipH="1">
            <a:off x="6443417" y="2620277"/>
            <a:ext cx="946395" cy="1062890"/>
          </a:xfrm>
          <a:prstGeom prst="curved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59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64080D6-34DE-4277-97CC-2FB381284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E8386A-A588-406B-81AF-A9C1E3D9D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31A5FD-53BB-4288-AA6C-9DF627345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300" y="1035051"/>
            <a:ext cx="6430967" cy="1962149"/>
          </a:xfrm>
        </p:spPr>
        <p:txBody>
          <a:bodyPr>
            <a:normAutofit/>
          </a:bodyPr>
          <a:lstStyle/>
          <a:p>
            <a:r>
              <a:rPr lang="en-US" dirty="0"/>
              <a:t>DEMO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23AB9-55DD-43B3-8EF4-3AF082C80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6532" y="2997200"/>
            <a:ext cx="5240734" cy="1041400"/>
          </a:xfrm>
        </p:spPr>
        <p:txBody>
          <a:bodyPr>
            <a:normAutofit/>
          </a:bodyPr>
          <a:lstStyle/>
          <a:p>
            <a:r>
              <a:rPr lang="en-US" dirty="0"/>
              <a:t>Let’s trace a packet along the network!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E57A5-6B87-4850-9B0C-ACDE43232A53}"/>
              </a:ext>
            </a:extLst>
          </p:cNvPr>
          <p:cNvSpPr txBox="1"/>
          <p:nvPr/>
        </p:nvSpPr>
        <p:spPr>
          <a:xfrm>
            <a:off x="624253" y="1035051"/>
            <a:ext cx="2936631" cy="120032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on </a:t>
            </a:r>
            <a:r>
              <a:rPr lang="en-US" b="1" dirty="0"/>
              <a:t>windows</a:t>
            </a:r>
            <a:r>
              <a:rPr lang="en-US" dirty="0"/>
              <a:t>, on your favorite terminal, run:</a:t>
            </a:r>
          </a:p>
          <a:p>
            <a:endParaRPr lang="en-US" dirty="0"/>
          </a:p>
          <a:p>
            <a:r>
              <a:rPr lang="en-US" b="1" dirty="0"/>
              <a:t>tracert google.com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F103D8-9112-41AB-88D7-D2C04404372E}"/>
              </a:ext>
            </a:extLst>
          </p:cNvPr>
          <p:cNvSpPr txBox="1"/>
          <p:nvPr/>
        </p:nvSpPr>
        <p:spPr>
          <a:xfrm>
            <a:off x="624253" y="2752059"/>
            <a:ext cx="2936631" cy="120032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on </a:t>
            </a:r>
            <a:r>
              <a:rPr lang="en-US" b="1" dirty="0"/>
              <a:t>mac or </a:t>
            </a:r>
            <a:r>
              <a:rPr lang="en-US" b="1" dirty="0" err="1"/>
              <a:t>linux</a:t>
            </a:r>
            <a:r>
              <a:rPr lang="en-US" dirty="0"/>
              <a:t>, on your favorite terminal, run:</a:t>
            </a:r>
          </a:p>
          <a:p>
            <a:endParaRPr lang="en-US" dirty="0"/>
          </a:p>
          <a:p>
            <a:r>
              <a:rPr lang="en-US" b="1" dirty="0"/>
              <a:t>traceroute google.com</a:t>
            </a:r>
          </a:p>
        </p:txBody>
      </p:sp>
    </p:spTree>
    <p:extLst>
      <p:ext uri="{BB962C8B-B14F-4D97-AF65-F5344CB8AC3E}">
        <p14:creationId xmlns:p14="http://schemas.microsoft.com/office/powerpoint/2010/main" val="567659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1551-B41F-4938-A6E9-5F3C17CD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4" y="514351"/>
            <a:ext cx="6014399" cy="1314449"/>
          </a:xfrm>
        </p:spPr>
        <p:txBody>
          <a:bodyPr/>
          <a:lstStyle/>
          <a:p>
            <a:r>
              <a:rPr lang="en-US" dirty="0"/>
              <a:t>Packet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7BAB-0A7A-4C2A-804E-89B1651DF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4" y="2000250"/>
            <a:ext cx="4771752" cy="2343151"/>
          </a:xfrm>
        </p:spPr>
        <p:txBody>
          <a:bodyPr/>
          <a:lstStyle/>
          <a:p>
            <a:r>
              <a:rPr lang="en-US" dirty="0"/>
              <a:t>Data can have structure too!</a:t>
            </a:r>
          </a:p>
          <a:p>
            <a:r>
              <a:rPr lang="en-US" dirty="0"/>
              <a:t>Often has its own meta info</a:t>
            </a:r>
          </a:p>
          <a:p>
            <a:r>
              <a:rPr lang="en-US" dirty="0"/>
              <a:t>IP Header has info about what type of packet is being sent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A3EB82-953D-45F1-A790-46EFE426563A}"/>
              </a:ext>
            </a:extLst>
          </p:cNvPr>
          <p:cNvSpPr/>
          <p:nvPr/>
        </p:nvSpPr>
        <p:spPr>
          <a:xfrm>
            <a:off x="7448060" y="914400"/>
            <a:ext cx="101600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780282-B369-4051-8B0E-F9695B7BF9AB}"/>
              </a:ext>
            </a:extLst>
          </p:cNvPr>
          <p:cNvSpPr/>
          <p:nvPr/>
        </p:nvSpPr>
        <p:spPr>
          <a:xfrm>
            <a:off x="7448061" y="1828800"/>
            <a:ext cx="1016000" cy="4068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F0723-50F2-4259-AA6C-766AA3730E4D}"/>
              </a:ext>
            </a:extLst>
          </p:cNvPr>
          <p:cNvSpPr/>
          <p:nvPr/>
        </p:nvSpPr>
        <p:spPr>
          <a:xfrm>
            <a:off x="7448061" y="2235688"/>
            <a:ext cx="1016000" cy="25649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65AAFC-637F-47E8-A3E7-42965206454F}"/>
              </a:ext>
            </a:extLst>
          </p:cNvPr>
          <p:cNvSpPr/>
          <p:nvPr/>
        </p:nvSpPr>
        <p:spPr>
          <a:xfrm rot="16200000">
            <a:off x="5344746" y="2697288"/>
            <a:ext cx="3886201" cy="32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0C008-3F60-47A6-A72F-3FFA19374B60}"/>
              </a:ext>
            </a:extLst>
          </p:cNvPr>
          <p:cNvSpPr/>
          <p:nvPr/>
        </p:nvSpPr>
        <p:spPr>
          <a:xfrm>
            <a:off x="7529340" y="2642576"/>
            <a:ext cx="853440" cy="235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Header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FCFAE0-8164-4971-A72D-7300E8F5123A}"/>
              </a:ext>
            </a:extLst>
          </p:cNvPr>
          <p:cNvSpPr/>
          <p:nvPr/>
        </p:nvSpPr>
        <p:spPr>
          <a:xfrm>
            <a:off x="7529340" y="2877707"/>
            <a:ext cx="853440" cy="1798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Data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3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3074</TotalTime>
  <Words>2546</Words>
  <Application>Microsoft Office PowerPoint</Application>
  <PresentationFormat>On-screen Show (16:9)</PresentationFormat>
  <Paragraphs>294</Paragraphs>
  <Slides>60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Abadi Extra Light</vt:lpstr>
      <vt:lpstr>Bradley Hand ITC</vt:lpstr>
      <vt:lpstr>Corbel</vt:lpstr>
      <vt:lpstr>Arial</vt:lpstr>
      <vt:lpstr>Parallax</vt:lpstr>
      <vt:lpstr>IP Networking Basics</vt:lpstr>
      <vt:lpstr>What’s an internet?</vt:lpstr>
      <vt:lpstr>How can machines talk with one another?</vt:lpstr>
      <vt:lpstr>What is IP?</vt:lpstr>
      <vt:lpstr>Packets</vt:lpstr>
      <vt:lpstr>IP Header</vt:lpstr>
      <vt:lpstr>Big Idea: Encapsulation</vt:lpstr>
      <vt:lpstr>DEMO TIME</vt:lpstr>
      <vt:lpstr>Packet Types</vt:lpstr>
      <vt:lpstr>Ports</vt:lpstr>
      <vt:lpstr>Motivation</vt:lpstr>
      <vt:lpstr>Ports</vt:lpstr>
      <vt:lpstr>Note: ports are NOT part of the IP header</vt:lpstr>
      <vt:lpstr>Types of Ports</vt:lpstr>
      <vt:lpstr>DEMO TIME</vt:lpstr>
      <vt:lpstr>Receiving</vt:lpstr>
      <vt:lpstr>Receiving</vt:lpstr>
      <vt:lpstr>Sending</vt:lpstr>
      <vt:lpstr>Sending</vt:lpstr>
      <vt:lpstr>Sending</vt:lpstr>
      <vt:lpstr>Let’s see what port they come from!</vt:lpstr>
      <vt:lpstr>IP Exhaustion and NAT</vt:lpstr>
      <vt:lpstr>IP(v4) Addresses</vt:lpstr>
      <vt:lpstr>How many IP Addresses are there?</vt:lpstr>
      <vt:lpstr>IPv6 Addresses</vt:lpstr>
      <vt:lpstr>Are we using IPv6?</vt:lpstr>
      <vt:lpstr>Your Router!</vt:lpstr>
      <vt:lpstr>What your router does</vt:lpstr>
      <vt:lpstr>Public and Private Addresses</vt:lpstr>
      <vt:lpstr>Sending a packet</vt:lpstr>
      <vt:lpstr>Sending a packet</vt:lpstr>
      <vt:lpstr>Sending a packet</vt:lpstr>
      <vt:lpstr>Sending a packet</vt:lpstr>
      <vt:lpstr>Sending a packet</vt:lpstr>
      <vt:lpstr>Sending a packet</vt:lpstr>
      <vt:lpstr>Sending a packet</vt:lpstr>
      <vt:lpstr>Sending a packet</vt:lpstr>
      <vt:lpstr>Sending a packet</vt:lpstr>
      <vt:lpstr>Public and Private Addresses</vt:lpstr>
      <vt:lpstr>NAT — Network Address Translation</vt:lpstr>
      <vt:lpstr>(QUICK) DEMO TIME</vt:lpstr>
      <vt:lpstr>Some Mechanics of NAT</vt:lpstr>
      <vt:lpstr>Fun facts</vt:lpstr>
      <vt:lpstr>Application: Virtual Private Network</vt:lpstr>
      <vt:lpstr>You’re a company, and you have sensitive info</vt:lpstr>
      <vt:lpstr>Virtual Private Network</vt:lpstr>
      <vt:lpstr>I wonder where you’ve seen this before…</vt:lpstr>
      <vt:lpstr>Commercial VPNs</vt:lpstr>
      <vt:lpstr>Cool: DNS</vt:lpstr>
      <vt:lpstr>Domain Names</vt:lpstr>
      <vt:lpstr>DNS — Domain Name System</vt:lpstr>
      <vt:lpstr>DNS — Domain Name System</vt:lpstr>
      <vt:lpstr>DNS — Domain Name System</vt:lpstr>
      <vt:lpstr>DNS — Domain Name System</vt:lpstr>
      <vt:lpstr>DNS — Domain Name System</vt:lpstr>
      <vt:lpstr>DEMO</vt:lpstr>
      <vt:lpstr>DNS — Domain Name System</vt:lpstr>
      <vt:lpstr>Yeah!! Go UMD!!</vt:lpstr>
      <vt:lpstr>A lot more to learn!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Networking Basics</dc:title>
  <dc:creator>Svetlana Semenova</dc:creator>
  <cp:lastModifiedBy>Svetlana Yevgeniyevna Semenova</cp:lastModifiedBy>
  <cp:revision>25</cp:revision>
  <dcterms:modified xsi:type="dcterms:W3CDTF">2022-03-03T01:56:57Z</dcterms:modified>
</cp:coreProperties>
</file>