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1" r:id="rId6"/>
    <p:sldId id="259" r:id="rId7"/>
    <p:sldId id="262" r:id="rId8"/>
    <p:sldId id="260" r:id="rId9"/>
    <p:sldId id="263" r:id="rId10"/>
    <p:sldId id="264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2"/>
    <p:restoredTop sz="94696"/>
  </p:normalViewPr>
  <p:slideViewPr>
    <p:cSldViewPr snapToGrid="0" snapToObjects="1">
      <p:cViewPr varScale="1">
        <p:scale>
          <a:sx n="88" d="100"/>
          <a:sy n="88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0692-B84C-7944-A8B1-CDC81000306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A15-D08D-0C42-855D-04B368E9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6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0692-B84C-7944-A8B1-CDC81000306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A15-D08D-0C42-855D-04B368E9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9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0692-B84C-7944-A8B1-CDC81000306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A15-D08D-0C42-855D-04B368E9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0692-B84C-7944-A8B1-CDC81000306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A15-D08D-0C42-855D-04B368E9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6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0692-B84C-7944-A8B1-CDC81000306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A15-D08D-0C42-855D-04B368E9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2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0692-B84C-7944-A8B1-CDC81000306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A15-D08D-0C42-855D-04B368E9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4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0692-B84C-7944-A8B1-CDC81000306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A15-D08D-0C42-855D-04B368E9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4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0692-B84C-7944-A8B1-CDC81000306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A15-D08D-0C42-855D-04B368E9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0692-B84C-7944-A8B1-CDC81000306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A15-D08D-0C42-855D-04B368E9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7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0692-B84C-7944-A8B1-CDC81000306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A15-D08D-0C42-855D-04B368E9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5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0692-B84C-7944-A8B1-CDC81000306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A15-D08D-0C42-855D-04B368E9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8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F0692-B84C-7944-A8B1-CDC81000306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4A15-D08D-0C42-855D-04B368E9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MarkLogic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0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6228" y="1758040"/>
            <a:ext cx="3270340" cy="77456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6233" y="584772"/>
            <a:ext cx="3270340" cy="91780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1774" y="2923063"/>
            <a:ext cx="3893306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virtual-</a:t>
            </a:r>
            <a:r>
              <a:rPr lang="en-US" b="1" u="sng" dirty="0" smtClean="0"/>
              <a:t>machine-deployment-</a:t>
            </a:r>
            <a:r>
              <a:rPr lang="en-US" b="1" u="sng" dirty="0" err="1" smtClean="0"/>
              <a:t>singlenode</a:t>
            </a:r>
            <a:r>
              <a:rPr lang="en-US" b="1" u="sng" dirty="0" err="1" smtClean="0"/>
              <a:t>.json</a:t>
            </a:r>
            <a:endParaRPr lang="en-US" b="1" u="sng" dirty="0" smtClean="0"/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2"/>
                </a:solidFill>
              </a:rPr>
              <a:t>virtualMachineDeployment</a:t>
            </a:r>
            <a:endParaRPr lang="en-US" sz="1200" dirty="0" smtClean="0">
              <a:solidFill>
                <a:schemeClr val="accent2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4"/>
                </a:solidFill>
              </a:rPr>
              <a:t>virtualMachineDataDiskExtensionDeployment</a:t>
            </a:r>
            <a:endParaRPr lang="en-US" sz="1200" dirty="0" smtClean="0">
              <a:solidFill>
                <a:schemeClr val="accent4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1"/>
                </a:solidFill>
              </a:rPr>
              <a:t>virtualMachineFirstNodeConfigExtensionDeployment</a:t>
            </a:r>
            <a:endParaRPr lang="en-US" sz="1200" dirty="0" smtClean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6228" y="665073"/>
            <a:ext cx="32703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v</a:t>
            </a:r>
            <a:r>
              <a:rPr lang="en-US" b="1" u="sng" dirty="0" smtClean="0">
                <a:solidFill>
                  <a:schemeClr val="accent2"/>
                </a:solidFill>
              </a:rPr>
              <a:t>irtual-machine-</a:t>
            </a:r>
            <a:r>
              <a:rPr lang="en-US" b="1" u="sng" dirty="0" err="1" smtClean="0">
                <a:solidFill>
                  <a:schemeClr val="accent2"/>
                </a:solidFill>
              </a:rPr>
              <a:t>password.json</a:t>
            </a:r>
            <a:endParaRPr lang="en-US" u="sng" dirty="0">
              <a:solidFill>
                <a:schemeClr val="accent2"/>
              </a:solidFill>
            </a:endParaRPr>
          </a:p>
          <a:p>
            <a:pPr marL="171450" indent="-1714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2"/>
                </a:solidFill>
              </a:rPr>
              <a:t>Deploys </a:t>
            </a:r>
            <a:r>
              <a:rPr lang="en-US" sz="1200" dirty="0" smtClean="0">
                <a:solidFill>
                  <a:schemeClr val="accent2"/>
                </a:solidFill>
              </a:rPr>
              <a:t>multiple VM’s with password as authentication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6228" y="1799525"/>
            <a:ext cx="3270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v</a:t>
            </a:r>
            <a:r>
              <a:rPr lang="en-US" b="1" u="sng" dirty="0" smtClean="0">
                <a:solidFill>
                  <a:schemeClr val="accent2"/>
                </a:solidFill>
              </a:rPr>
              <a:t>irtual-machine-</a:t>
            </a:r>
            <a:r>
              <a:rPr lang="en-US" b="1" u="sng" dirty="0" err="1" smtClean="0">
                <a:solidFill>
                  <a:schemeClr val="accent2"/>
                </a:solidFill>
              </a:rPr>
              <a:t>sshkey.</a:t>
            </a:r>
            <a:r>
              <a:rPr lang="en-US" b="1" u="sng" dirty="0" err="1" smtClean="0">
                <a:solidFill>
                  <a:schemeClr val="accent2"/>
                </a:solidFill>
              </a:rPr>
              <a:t>json</a:t>
            </a:r>
            <a:endParaRPr lang="en-US" b="1" u="sng" dirty="0" smtClean="0">
              <a:solidFill>
                <a:schemeClr val="accent2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2"/>
                </a:solidFill>
              </a:rPr>
              <a:t>Deploys multiple VM’s with </a:t>
            </a:r>
            <a:r>
              <a:rPr lang="en-US" sz="1200" dirty="0" err="1" smtClean="0">
                <a:solidFill>
                  <a:schemeClr val="accent2"/>
                </a:solidFill>
              </a:rPr>
              <a:t>ssh</a:t>
            </a:r>
            <a:r>
              <a:rPr lang="en-US" sz="1200" dirty="0" smtClean="0">
                <a:solidFill>
                  <a:schemeClr val="accent2"/>
                </a:solidFill>
              </a:rPr>
              <a:t> key as authentication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6220" y="5627939"/>
            <a:ext cx="3270348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/>
                </a:solidFill>
              </a:rPr>
              <a:t>e</a:t>
            </a:r>
            <a:r>
              <a:rPr lang="en-US" b="1" u="sng" dirty="0" smtClean="0">
                <a:solidFill>
                  <a:schemeClr val="accent1"/>
                </a:solidFill>
              </a:rPr>
              <a:t>xtension-multi-index-0.json</a:t>
            </a: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1"/>
                </a:solidFill>
              </a:rPr>
              <a:t>Deploys first node </a:t>
            </a:r>
            <a:r>
              <a:rPr lang="en-US" sz="1200" dirty="0" err="1" smtClean="0">
                <a:solidFill>
                  <a:schemeClr val="accent1"/>
                </a:solidFill>
              </a:rPr>
              <a:t>config</a:t>
            </a:r>
            <a:r>
              <a:rPr lang="en-US" sz="1200" dirty="0" smtClean="0">
                <a:solidFill>
                  <a:schemeClr val="accent1"/>
                </a:solidFill>
              </a:rPr>
              <a:t> extension on master node (ml0)</a:t>
            </a:r>
            <a:endParaRPr lang="en-US" sz="1200" dirty="0" smtClean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6220" y="4246535"/>
            <a:ext cx="3270340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4"/>
                </a:solidFill>
              </a:rPr>
              <a:t>e</a:t>
            </a:r>
            <a:r>
              <a:rPr lang="en-US" b="1" u="sng" dirty="0" smtClean="0">
                <a:solidFill>
                  <a:schemeClr val="accent4"/>
                </a:solidFill>
              </a:rPr>
              <a:t>xtension-multi-index-0.</a:t>
            </a:r>
            <a:r>
              <a:rPr lang="en-US" b="1" u="sng" dirty="0" smtClean="0">
                <a:solidFill>
                  <a:schemeClr val="accent4"/>
                </a:solidFill>
              </a:rPr>
              <a:t>json</a:t>
            </a:r>
            <a:endParaRPr lang="en-US" b="1" u="sng" dirty="0" smtClean="0">
              <a:solidFill>
                <a:schemeClr val="accent4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4"/>
                </a:solidFill>
              </a:rPr>
              <a:t>Deploys Data disk mount extension on all the VM’s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6221" y="5718697"/>
            <a:ext cx="3270348" cy="527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r 13"/>
          <p:cNvSpPr/>
          <p:nvPr/>
        </p:nvSpPr>
        <p:spPr>
          <a:xfrm flipH="1">
            <a:off x="4830635" y="1459518"/>
            <a:ext cx="191307" cy="206238"/>
          </a:xfrm>
          <a:prstGeom prst="flowChar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20293" y="4335580"/>
            <a:ext cx="2114212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4"/>
                </a:solidFill>
              </a:rPr>
              <a:t>d</a:t>
            </a:r>
            <a:r>
              <a:rPr lang="en-US" b="1" u="sng" dirty="0" smtClean="0">
                <a:solidFill>
                  <a:schemeClr val="accent4"/>
                </a:solidFill>
              </a:rPr>
              <a:t>ata-disk-</a:t>
            </a:r>
            <a:r>
              <a:rPr lang="en-US" b="1" u="sng" dirty="0" err="1" smtClean="0">
                <a:solidFill>
                  <a:schemeClr val="accent4"/>
                </a:solidFill>
              </a:rPr>
              <a:t>mount.sh</a:t>
            </a:r>
            <a:endParaRPr lang="en-US" b="1" u="sng" dirty="0" smtClean="0">
              <a:solidFill>
                <a:schemeClr val="accent4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4"/>
                </a:solidFill>
              </a:rPr>
              <a:t>Data disk mount script</a:t>
            </a:r>
            <a:endParaRPr lang="en-US" sz="1200" dirty="0" smtClean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20293" y="5643772"/>
            <a:ext cx="2114212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/>
                </a:solidFill>
              </a:rPr>
              <a:t>s</a:t>
            </a:r>
            <a:r>
              <a:rPr lang="en-US" b="1" u="sng" dirty="0" smtClean="0">
                <a:solidFill>
                  <a:schemeClr val="accent1"/>
                </a:solidFill>
              </a:rPr>
              <a:t>etup-first-</a:t>
            </a:r>
            <a:r>
              <a:rPr lang="en-US" b="1" u="sng" dirty="0" err="1" smtClean="0">
                <a:solidFill>
                  <a:schemeClr val="accent1"/>
                </a:solidFill>
              </a:rPr>
              <a:t>node.sh</a:t>
            </a:r>
            <a:endParaRPr lang="en-US" b="1" u="sng" dirty="0" smtClean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1"/>
                </a:solidFill>
              </a:rPr>
              <a:t>First node </a:t>
            </a:r>
            <a:r>
              <a:rPr lang="en-US" sz="1200" dirty="0" err="1" smtClean="0">
                <a:solidFill>
                  <a:schemeClr val="accent1"/>
                </a:solidFill>
              </a:rPr>
              <a:t>config</a:t>
            </a:r>
            <a:r>
              <a:rPr lang="en-US" sz="1200" dirty="0" smtClean="0">
                <a:solidFill>
                  <a:schemeClr val="accent1"/>
                </a:solidFill>
              </a:rPr>
              <a:t> script on master node (ml0)</a:t>
            </a:r>
            <a:endParaRPr lang="en-US" sz="1200" dirty="0" smtClean="0">
              <a:solidFill>
                <a:schemeClr val="accent1"/>
              </a:solidFill>
            </a:endParaRPr>
          </a:p>
        </p:txBody>
      </p:sp>
      <p:cxnSp>
        <p:nvCxnSpPr>
          <p:cNvPr id="18" name="Elbow Connector 17"/>
          <p:cNvCxnSpPr/>
          <p:nvPr/>
        </p:nvCxnSpPr>
        <p:spPr>
          <a:xfrm flipV="1">
            <a:off x="3062514" y="1562639"/>
            <a:ext cx="1768121" cy="1345910"/>
          </a:xfrm>
          <a:prstGeom prst="bentConnector3">
            <a:avLst>
              <a:gd name="adj1" fmla="val 74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 flipH="1" flipV="1">
            <a:off x="5033702" y="926992"/>
            <a:ext cx="425113" cy="639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6" idx="1"/>
          </p:cNvCxnSpPr>
          <p:nvPr/>
        </p:nvCxnSpPr>
        <p:spPr>
          <a:xfrm rot="16200000" flipH="1">
            <a:off x="5006476" y="1585568"/>
            <a:ext cx="479565" cy="639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</p:cNvCxnSpPr>
          <p:nvPr/>
        </p:nvCxnSpPr>
        <p:spPr>
          <a:xfrm flipV="1">
            <a:off x="8836560" y="4612579"/>
            <a:ext cx="783733" cy="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836568" y="5997271"/>
            <a:ext cx="783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946574" y="4108878"/>
            <a:ext cx="1619646" cy="503701"/>
          </a:xfrm>
          <a:prstGeom prst="bentConnector3">
            <a:avLst>
              <a:gd name="adj1" fmla="val -18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3062514" y="4108878"/>
            <a:ext cx="2503706" cy="1904226"/>
          </a:xfrm>
          <a:prstGeom prst="bentConnector3">
            <a:avLst>
              <a:gd name="adj1" fmla="val 14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11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Architecture </a:t>
            </a:r>
            <a:r>
              <a:rPr lang="mr-IN" dirty="0" smtClean="0"/>
              <a:t>–</a:t>
            </a:r>
            <a:r>
              <a:rPr lang="en-US" dirty="0" smtClean="0"/>
              <a:t> External Load Balancer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43" y="868147"/>
            <a:ext cx="6147959" cy="5663281"/>
          </a:xfrm>
        </p:spPr>
      </p:pic>
    </p:spTree>
    <p:extLst>
      <p:ext uri="{BB962C8B-B14F-4D97-AF65-F5344CB8AC3E}">
        <p14:creationId xmlns:p14="http://schemas.microsoft.com/office/powerpoint/2010/main" val="177431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Architecture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Internal </a:t>
            </a:r>
            <a:r>
              <a:rPr lang="en-US" dirty="0"/>
              <a:t>Load Balancer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0" y="1230447"/>
            <a:ext cx="6328228" cy="5003900"/>
          </a:xfrm>
        </p:spPr>
      </p:pic>
    </p:spTree>
    <p:extLst>
      <p:ext uri="{BB962C8B-B14F-4D97-AF65-F5344CB8AC3E}">
        <p14:creationId xmlns:p14="http://schemas.microsoft.com/office/powerpoint/2010/main" val="1708411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8629"/>
            <a:ext cx="10515600" cy="5538334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/>
              <a:t>Thank You!!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0038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857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Template Architecture</a:t>
            </a:r>
            <a:endParaRPr lang="en-US" sz="28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08407" y="1400629"/>
            <a:ext cx="111642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MarkLogic</a:t>
            </a:r>
            <a:r>
              <a:rPr lang="en-US" dirty="0" smtClean="0"/>
              <a:t> template is divided into three sections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Shared 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Network 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Virtual Machines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Each of these sections will deploy the respective resources</a:t>
            </a:r>
          </a:p>
          <a:p>
            <a:endParaRPr lang="en-US" dirty="0"/>
          </a:p>
          <a:p>
            <a:r>
              <a:rPr lang="en-US" dirty="0" smtClean="0"/>
              <a:t>All the deployments start from the a main template (</a:t>
            </a:r>
            <a:r>
              <a:rPr lang="en-US" dirty="0" err="1" smtClean="0"/>
              <a:t>mainTemplate.json</a:t>
            </a:r>
            <a:r>
              <a:rPr lang="en-US" dirty="0" smtClean="0"/>
              <a:t>), which in turn calls all the sub templates.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8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171" y="624114"/>
            <a:ext cx="2032000" cy="57246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r>
              <a:rPr lang="en-US" b="1" u="sng" dirty="0" err="1" smtClean="0"/>
              <a:t>mainTemplate.json</a:t>
            </a:r>
            <a:endParaRPr lang="en-US" b="1" u="sng" dirty="0" smtClean="0"/>
          </a:p>
          <a:p>
            <a:endParaRPr lang="en-US" b="1" u="sng" dirty="0"/>
          </a:p>
          <a:p>
            <a:pPr marL="171450" indent="-171450">
              <a:buFont typeface="Courier New" charset="0"/>
              <a:buChar char="o"/>
            </a:pPr>
            <a:r>
              <a:rPr lang="en-US" sz="1200" dirty="0">
                <a:solidFill>
                  <a:schemeClr val="accent6"/>
                </a:solidFill>
              </a:rPr>
              <a:t>s</a:t>
            </a:r>
            <a:r>
              <a:rPr lang="en-US" sz="1200" dirty="0" smtClean="0">
                <a:solidFill>
                  <a:schemeClr val="accent6"/>
                </a:solidFill>
              </a:rPr>
              <a:t>hared-resources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200" dirty="0">
                <a:solidFill>
                  <a:schemeClr val="accent5"/>
                </a:solidFill>
              </a:rPr>
              <a:t>n</a:t>
            </a:r>
            <a:r>
              <a:rPr lang="en-US" sz="1200" dirty="0" smtClean="0">
                <a:solidFill>
                  <a:schemeClr val="accent5"/>
                </a:solidFill>
              </a:rPr>
              <a:t>etwork-resources</a:t>
            </a:r>
          </a:p>
          <a:p>
            <a:pPr marL="171450" indent="-171450">
              <a:buFont typeface="Courier New" charset="0"/>
              <a:buChar char="o"/>
            </a:pPr>
            <a:r>
              <a:rPr lang="en-US" sz="1200" dirty="0">
                <a:solidFill>
                  <a:schemeClr val="accent4"/>
                </a:solidFill>
              </a:rPr>
              <a:t>v</a:t>
            </a:r>
            <a:r>
              <a:rPr lang="en-US" sz="1200" dirty="0" smtClean="0">
                <a:solidFill>
                  <a:schemeClr val="accent4"/>
                </a:solidFill>
              </a:rPr>
              <a:t>irtual-machines</a:t>
            </a:r>
          </a:p>
          <a:p>
            <a:pPr marL="171450" indent="-171450">
              <a:buFont typeface="Courier New" charset="0"/>
              <a:buChar char="o"/>
            </a:pPr>
            <a:endParaRPr lang="en-US" sz="1200" dirty="0"/>
          </a:p>
          <a:p>
            <a:pPr marL="171450" indent="-171450">
              <a:buFont typeface="Courier New" charset="0"/>
              <a:buChar char="o"/>
            </a:pPr>
            <a:endParaRPr lang="en-US" sz="1200" dirty="0" smtClean="0"/>
          </a:p>
          <a:p>
            <a:pPr marL="171450" indent="-171450">
              <a:buFont typeface="Courier New" charset="0"/>
              <a:buChar char="o"/>
            </a:pPr>
            <a:endParaRPr lang="en-US" sz="1200" dirty="0"/>
          </a:p>
          <a:p>
            <a:pPr marL="171450" indent="-171450">
              <a:buFont typeface="Courier New" charset="0"/>
              <a:buChar char="o"/>
            </a:pPr>
            <a:endParaRPr lang="en-US" sz="1200" dirty="0" smtClean="0"/>
          </a:p>
          <a:p>
            <a:pPr marL="171450" indent="-171450">
              <a:buFont typeface="Courier New" charset="0"/>
              <a:buChar char="o"/>
            </a:pPr>
            <a:endParaRPr lang="en-US" sz="1200" dirty="0"/>
          </a:p>
          <a:p>
            <a:pPr marL="171450" indent="-171450">
              <a:buFont typeface="Courier New" charset="0"/>
              <a:buChar char="o"/>
            </a:pPr>
            <a:endParaRPr lang="en-US" sz="1200" dirty="0" smtClean="0"/>
          </a:p>
          <a:p>
            <a:pPr marL="171450" indent="-171450">
              <a:buFont typeface="Courier New" charset="0"/>
              <a:buChar char="o"/>
            </a:pPr>
            <a:endParaRPr lang="en-US" sz="1200" dirty="0" smtClean="0"/>
          </a:p>
          <a:p>
            <a:pPr marL="171450" indent="-171450">
              <a:buFont typeface="Courier New" charset="0"/>
              <a:buChar char="o"/>
            </a:pPr>
            <a:endParaRPr lang="en-US" sz="1200" dirty="0" smtClean="0"/>
          </a:p>
          <a:p>
            <a:pPr marL="171450" indent="-171450">
              <a:buFont typeface="Courier New" charset="0"/>
              <a:buChar char="o"/>
            </a:pPr>
            <a:endParaRPr lang="en-US" sz="1200" dirty="0"/>
          </a:p>
          <a:p>
            <a:pPr marL="171450" indent="-171450">
              <a:buFont typeface="Courier New" charset="0"/>
              <a:buChar char="o"/>
            </a:pPr>
            <a:endParaRPr lang="en-US" sz="1200" dirty="0" smtClean="0"/>
          </a:p>
          <a:p>
            <a:pPr marL="171450" indent="-171450">
              <a:buFont typeface="Courier New" charset="0"/>
              <a:buChar char="o"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12115" y="769258"/>
            <a:ext cx="2989943" cy="1107996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shared-</a:t>
            </a:r>
            <a:r>
              <a:rPr lang="en-US" b="1" u="sng" dirty="0" err="1"/>
              <a:t>resources.json</a:t>
            </a:r>
            <a:endParaRPr lang="en-US" b="1" u="sng" dirty="0"/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2"/>
                </a:solidFill>
              </a:rPr>
              <a:t>osDiskStorageAccountDeployment</a:t>
            </a:r>
            <a:endParaRPr lang="en-US" sz="1200" dirty="0">
              <a:solidFill>
                <a:schemeClr val="accent2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2"/>
                </a:solidFill>
              </a:rPr>
              <a:t>dataDiskStorageAccountDeployment</a:t>
            </a:r>
            <a:endParaRPr lang="en-US" sz="1200" dirty="0">
              <a:solidFill>
                <a:schemeClr val="accent2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1"/>
                </a:solidFill>
              </a:rPr>
              <a:t>virtualNetworkSubnetDeployment</a:t>
            </a:r>
            <a:endParaRPr lang="en-US" sz="1200" dirty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6"/>
                </a:solidFill>
              </a:rPr>
              <a:t>availabilitySetDeployment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12115" y="2218008"/>
            <a:ext cx="3294742" cy="1292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u="sng" dirty="0"/>
              <a:t>network-</a:t>
            </a:r>
            <a:r>
              <a:rPr lang="en-US" b="1" u="sng" dirty="0" err="1"/>
              <a:t>resources.json</a:t>
            </a:r>
            <a:endParaRPr lang="en-US" b="1" u="sng" dirty="0"/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2"/>
                </a:solidFill>
              </a:rPr>
              <a:t>clusterPublicIPsDeployment</a:t>
            </a:r>
            <a:endParaRPr lang="en-US" sz="1200" dirty="0">
              <a:solidFill>
                <a:schemeClr val="accent2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4"/>
                </a:solidFill>
              </a:rPr>
              <a:t>externalLoadBalancerPublicIPDeployment</a:t>
            </a:r>
            <a:endParaRPr lang="en-US" sz="1200" dirty="0">
              <a:solidFill>
                <a:schemeClr val="accent4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1"/>
                </a:solidFill>
              </a:rPr>
              <a:t>loadBalancerDeployment</a:t>
            </a:r>
            <a:endParaRPr lang="en-US" sz="1200" dirty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6"/>
                </a:solidFill>
              </a:rPr>
              <a:t>nodeNetworkSecurityGroup</a:t>
            </a:r>
            <a:endParaRPr lang="en-US" sz="1200" dirty="0">
              <a:solidFill>
                <a:schemeClr val="accent6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rgbClr val="C00000"/>
                </a:solidFill>
              </a:rPr>
              <a:t>nodeNetworkInterfaces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2115" y="3851424"/>
            <a:ext cx="4368800" cy="1107996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virtual-machine-deployment-</a:t>
            </a:r>
            <a:r>
              <a:rPr lang="en-US" b="1" u="sng" dirty="0" err="1"/>
              <a:t>cluster.json</a:t>
            </a:r>
            <a:endParaRPr lang="en-US" b="1" u="sng" dirty="0"/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2"/>
                </a:solidFill>
              </a:rPr>
              <a:t>virtualMachineDeployment</a:t>
            </a:r>
            <a:endParaRPr lang="en-US" sz="1200" dirty="0">
              <a:solidFill>
                <a:schemeClr val="accent2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4"/>
                </a:solidFill>
              </a:rPr>
              <a:t>virtualMachineDataDiskExtensionDeployment</a:t>
            </a:r>
            <a:endParaRPr lang="en-US" sz="1200" dirty="0">
              <a:solidFill>
                <a:schemeClr val="accent4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1"/>
                </a:solidFill>
              </a:rPr>
              <a:t>virtualMachineFirstNodeConfigExtensionDeployment</a:t>
            </a:r>
            <a:endParaRPr lang="en-US" sz="1200" dirty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6"/>
                </a:solidFill>
              </a:rPr>
              <a:t>virtualMachineAdditionalNodesConfigExtensionDeployment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97601" y="5300174"/>
            <a:ext cx="4383314" cy="1107996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virtual-machine-deployment-</a:t>
            </a:r>
            <a:r>
              <a:rPr lang="en-US" b="1" u="sng" dirty="0" err="1"/>
              <a:t>cluster.json</a:t>
            </a:r>
            <a:endParaRPr lang="en-US" b="1" u="sng" dirty="0"/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2"/>
                </a:solidFill>
              </a:rPr>
              <a:t>virtualMachineDeployment</a:t>
            </a:r>
            <a:endParaRPr lang="en-US" sz="1200" dirty="0">
              <a:solidFill>
                <a:schemeClr val="accent2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4"/>
                </a:solidFill>
              </a:rPr>
              <a:t>virtualMachineDataDiskExtensionDeployment</a:t>
            </a:r>
            <a:endParaRPr lang="en-US" sz="1200" dirty="0">
              <a:solidFill>
                <a:schemeClr val="accent4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1"/>
                </a:solidFill>
              </a:rPr>
              <a:t>virtualMachineFirstNodeConfigExtensionDeployment</a:t>
            </a:r>
            <a:endParaRPr lang="en-US" sz="1200" dirty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>
                <a:solidFill>
                  <a:schemeClr val="accent6"/>
                </a:solidFill>
              </a:rPr>
              <a:t>virtualMachineAdditionalNodesConfigExtensionDeployment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1" name="Or 10"/>
          <p:cNvSpPr/>
          <p:nvPr/>
        </p:nvSpPr>
        <p:spPr>
          <a:xfrm flipH="1">
            <a:off x="5106407" y="4959420"/>
            <a:ext cx="191307" cy="206238"/>
          </a:xfrm>
          <a:prstGeom prst="flowChar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endCxn id="7" idx="1"/>
          </p:cNvCxnSpPr>
          <p:nvPr/>
        </p:nvCxnSpPr>
        <p:spPr>
          <a:xfrm flipV="1">
            <a:off x="2714171" y="1323256"/>
            <a:ext cx="3497944" cy="553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714171" y="2877039"/>
            <a:ext cx="3483430" cy="2580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1" idx="6"/>
          </p:cNvCxnSpPr>
          <p:nvPr/>
        </p:nvCxnSpPr>
        <p:spPr>
          <a:xfrm>
            <a:off x="2714171" y="4405422"/>
            <a:ext cx="2392236" cy="6571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0"/>
            <a:endCxn id="9" idx="1"/>
          </p:cNvCxnSpPr>
          <p:nvPr/>
        </p:nvCxnSpPr>
        <p:spPr>
          <a:xfrm rot="5400000" flipH="1" flipV="1">
            <a:off x="5430088" y="4177394"/>
            <a:ext cx="553998" cy="1010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4"/>
            <a:endCxn id="10" idx="1"/>
          </p:cNvCxnSpPr>
          <p:nvPr/>
        </p:nvCxnSpPr>
        <p:spPr>
          <a:xfrm rot="16200000" flipH="1">
            <a:off x="5355573" y="5012144"/>
            <a:ext cx="688514" cy="9955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5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Shared Resources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Shared resources section will deploy resources that are shared across the deployment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7680" y="3245470"/>
            <a:ext cx="3299791" cy="23083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Storage Accounts</a:t>
            </a:r>
          </a:p>
          <a:p>
            <a:pPr algn="ctr"/>
            <a:endParaRPr lang="en-US" b="1" dirty="0"/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OS Disk storage account (Standard storage)</a:t>
            </a:r>
          </a:p>
          <a:p>
            <a:pPr marL="285750" indent="-285750">
              <a:buFont typeface="Courier New" charset="0"/>
              <a:buChar char="o"/>
            </a:pPr>
            <a:endParaRPr lang="en-US" dirty="0"/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Data Disk storage account (Standard or Premium storage)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698" y="3245470"/>
            <a:ext cx="3299791" cy="23083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Virtual Network</a:t>
            </a:r>
          </a:p>
          <a:p>
            <a:pPr algn="ctr"/>
            <a:endParaRPr lang="en-US" b="1" dirty="0"/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Virtual network with one subnet (new)</a:t>
            </a:r>
          </a:p>
          <a:p>
            <a:pPr marL="285750" indent="-285750">
              <a:buFont typeface="Courier New" charset="0"/>
              <a:buChar char="o"/>
            </a:pPr>
            <a:endParaRPr lang="en-US" dirty="0"/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Use existing Virtual network and subnet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9716" y="3245470"/>
            <a:ext cx="3299791" cy="23083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Availability Set</a:t>
            </a:r>
          </a:p>
          <a:p>
            <a:endParaRPr lang="en-US" dirty="0"/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Availability where all the nodes in the cluster reside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9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0231" y="1999410"/>
            <a:ext cx="2577884" cy="73866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70229" y="4974868"/>
            <a:ext cx="2577883" cy="79050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49949" y="2722534"/>
            <a:ext cx="2982810" cy="152400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70230" y="3755751"/>
            <a:ext cx="2577883" cy="9478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70231" y="784657"/>
            <a:ext cx="2577884" cy="7465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49949" y="2900402"/>
            <a:ext cx="29828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shared-</a:t>
            </a:r>
            <a:r>
              <a:rPr lang="en-US" b="1" u="sng" dirty="0" err="1" smtClean="0"/>
              <a:t>resources.json</a:t>
            </a:r>
            <a:endParaRPr lang="en-US" b="1" u="sng" dirty="0" smtClean="0"/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2"/>
                </a:solidFill>
              </a:rPr>
              <a:t>osDiskStorageAccountDeployment</a:t>
            </a:r>
            <a:endParaRPr lang="en-US" sz="1200" dirty="0" smtClean="0">
              <a:solidFill>
                <a:schemeClr val="accent2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2"/>
                </a:solidFill>
              </a:rPr>
              <a:t>dataDiskStorageAccountDeployment</a:t>
            </a:r>
            <a:endParaRPr lang="en-US" sz="1200" dirty="0" smtClean="0">
              <a:solidFill>
                <a:schemeClr val="accent2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1"/>
                </a:solidFill>
              </a:rPr>
              <a:t>virtualNetworkSubnetDeployment</a:t>
            </a:r>
            <a:endParaRPr lang="en-US" sz="1200" dirty="0" smtClean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6"/>
                </a:solidFill>
              </a:rPr>
              <a:t>availabilitySetDeployment</a:t>
            </a:r>
            <a:endParaRPr lang="en-US" sz="1200" dirty="0" smtClean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7646" y="784657"/>
            <a:ext cx="2263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/>
                </a:solidFill>
              </a:rPr>
              <a:t>storage-</a:t>
            </a:r>
            <a:r>
              <a:rPr lang="en-US" b="1" u="sng" dirty="0" err="1" smtClean="0">
                <a:solidFill>
                  <a:schemeClr val="accent2"/>
                </a:solidFill>
              </a:rPr>
              <a:t>account.json</a:t>
            </a:r>
            <a:endParaRPr lang="en-US" u="sng" dirty="0">
              <a:solidFill>
                <a:schemeClr val="accent2"/>
              </a:solidFill>
            </a:endParaRPr>
          </a:p>
          <a:p>
            <a:pPr marL="171450" indent="-1714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2"/>
                </a:solidFill>
              </a:rPr>
              <a:t>Deploys either premium or </a:t>
            </a:r>
            <a:r>
              <a:rPr lang="en-US" sz="1200" dirty="0">
                <a:solidFill>
                  <a:schemeClr val="accent2"/>
                </a:solidFill>
              </a:rPr>
              <a:t>s</a:t>
            </a:r>
            <a:r>
              <a:rPr lang="en-US" sz="1200" dirty="0" smtClean="0">
                <a:solidFill>
                  <a:schemeClr val="accent2"/>
                </a:solidFill>
              </a:rPr>
              <a:t>tandard storage account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231" y="2011611"/>
            <a:ext cx="2577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>
                <a:solidFill>
                  <a:schemeClr val="accent1"/>
                </a:solidFill>
              </a:rPr>
              <a:t>v</a:t>
            </a:r>
            <a:r>
              <a:rPr lang="en-US" b="1" u="sng" dirty="0" err="1" smtClean="0">
                <a:solidFill>
                  <a:schemeClr val="accent1"/>
                </a:solidFill>
              </a:rPr>
              <a:t>net-new.json</a:t>
            </a:r>
            <a:endParaRPr lang="en-US" b="1" u="sng" dirty="0" smtClean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1"/>
                </a:solidFill>
              </a:rPr>
              <a:t>Deploys a virtual network and a subnet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70228" y="3784870"/>
            <a:ext cx="2577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 smtClean="0">
                <a:solidFill>
                  <a:schemeClr val="accent1"/>
                </a:solidFill>
              </a:rPr>
              <a:t>vnet-existing.json</a:t>
            </a:r>
            <a:endParaRPr lang="en-US" b="1" u="sng" dirty="0" smtClean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1"/>
                </a:solidFill>
              </a:rPr>
              <a:t>Deploys nothing, but used when user selects to use existing virtual network &amp; subnet</a:t>
            </a:r>
            <a:endParaRPr lang="en-US" sz="1200" dirty="0" smtClean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0227" y="5000787"/>
            <a:ext cx="2577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92D050"/>
                </a:solidFill>
              </a:rPr>
              <a:t>availability-</a:t>
            </a:r>
            <a:r>
              <a:rPr lang="en-US" b="1" u="sng" dirty="0" err="1" smtClean="0">
                <a:solidFill>
                  <a:srgbClr val="92D050"/>
                </a:solidFill>
              </a:rPr>
              <a:t>set.json</a:t>
            </a:r>
            <a:endParaRPr lang="en-US" b="1" u="sng" dirty="0" smtClean="0">
              <a:solidFill>
                <a:srgbClr val="92D050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rgbClr val="92D050"/>
                </a:solidFill>
              </a:rPr>
              <a:t>Deploys availability set where all the VM’s in the cluster reside</a:t>
            </a:r>
            <a:endParaRPr lang="en-US" sz="1200" dirty="0" smtClean="0">
              <a:solidFill>
                <a:srgbClr val="92D050"/>
              </a:solidFill>
            </a:endParaRPr>
          </a:p>
          <a:p>
            <a:endParaRPr lang="en-US" b="1" u="sng" dirty="0">
              <a:solidFill>
                <a:srgbClr val="92D050"/>
              </a:solidFill>
            </a:endParaRPr>
          </a:p>
        </p:txBody>
      </p:sp>
      <p:sp>
        <p:nvSpPr>
          <p:cNvPr id="2" name="Or 1"/>
          <p:cNvSpPr/>
          <p:nvPr/>
        </p:nvSpPr>
        <p:spPr>
          <a:xfrm>
            <a:off x="6241143" y="3376250"/>
            <a:ext cx="217715" cy="216568"/>
          </a:xfrm>
          <a:prstGeom prst="flowChar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8" idx="3"/>
            <a:endCxn id="2" idx="2"/>
          </p:cNvCxnSpPr>
          <p:nvPr/>
        </p:nvCxnSpPr>
        <p:spPr>
          <a:xfrm flipV="1">
            <a:off x="4332759" y="3484534"/>
            <a:ext cx="19083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10" idx="1"/>
          </p:cNvCxnSpPr>
          <p:nvPr/>
        </p:nvCxnSpPr>
        <p:spPr>
          <a:xfrm flipV="1">
            <a:off x="3875314" y="1157909"/>
            <a:ext cx="3594917" cy="1564625"/>
          </a:xfrm>
          <a:prstGeom prst="bentConnector3">
            <a:avLst>
              <a:gd name="adj1" fmla="val 74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" idx="0"/>
            <a:endCxn id="4" idx="1"/>
          </p:cNvCxnSpPr>
          <p:nvPr/>
        </p:nvCxnSpPr>
        <p:spPr>
          <a:xfrm rot="5400000" flipH="1" flipV="1">
            <a:off x="6406362" y="2312381"/>
            <a:ext cx="1007508" cy="11202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" idx="4"/>
            <a:endCxn id="9" idx="1"/>
          </p:cNvCxnSpPr>
          <p:nvPr/>
        </p:nvCxnSpPr>
        <p:spPr>
          <a:xfrm rot="16200000" flipH="1">
            <a:off x="6591674" y="3351144"/>
            <a:ext cx="636882" cy="1120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7" idx="1"/>
          </p:cNvCxnSpPr>
          <p:nvPr/>
        </p:nvCxnSpPr>
        <p:spPr>
          <a:xfrm>
            <a:off x="3875314" y="4246535"/>
            <a:ext cx="3594915" cy="1123584"/>
          </a:xfrm>
          <a:prstGeom prst="bentConnector3">
            <a:avLst>
              <a:gd name="adj1" fmla="val 235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30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Network Resources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Network resources section will deploy all network resources that are part of over all deployment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985631"/>
            <a:ext cx="2898183" cy="20313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Public IP’s</a:t>
            </a:r>
          </a:p>
          <a:p>
            <a:pPr algn="ctr"/>
            <a:endParaRPr lang="en-US" b="1" dirty="0"/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Public IP’s for all the nodes</a:t>
            </a:r>
          </a:p>
          <a:p>
            <a:pPr marL="285750" indent="-285750">
              <a:buFont typeface="Courier New" charset="0"/>
              <a:buChar char="o"/>
            </a:pPr>
            <a:endParaRPr lang="en-US" dirty="0"/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Public IP for external load balancer (if applicable)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52991" y="3003860"/>
            <a:ext cx="2898183" cy="147732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Load Balancer</a:t>
            </a:r>
          </a:p>
          <a:p>
            <a:pPr algn="ctr"/>
            <a:endParaRPr lang="en-US" b="1" dirty="0"/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Either external or internal load balancer based on user selection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67782" y="3003860"/>
            <a:ext cx="2898183" cy="20313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Network Security Group</a:t>
            </a:r>
          </a:p>
          <a:p>
            <a:pPr algn="ctr"/>
            <a:endParaRPr lang="en-US" b="1" dirty="0"/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Network security group for that has all the allowed inbound and outbound rules to allow traffic to virtual machine.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52990" y="4867410"/>
            <a:ext cx="2898183" cy="147732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Network Interface</a:t>
            </a:r>
          </a:p>
          <a:p>
            <a:pPr algn="ctr"/>
            <a:endParaRPr lang="en-US" b="1" dirty="0" smtClean="0"/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Network interfaces for all the nodes in the cluster</a:t>
            </a:r>
            <a:endParaRPr lang="en-US" dirty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603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0221" y="1622165"/>
            <a:ext cx="3270340" cy="6583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70221" y="5231777"/>
            <a:ext cx="3270340" cy="54161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32234" y="2722534"/>
            <a:ext cx="3200525" cy="15240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70217" y="3647010"/>
            <a:ext cx="3270344" cy="5995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70226" y="448897"/>
            <a:ext cx="3270340" cy="91780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2232" y="2722534"/>
            <a:ext cx="32005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network</a:t>
            </a:r>
            <a:r>
              <a:rPr lang="en-US" b="1" u="sng" dirty="0" smtClean="0"/>
              <a:t>-</a:t>
            </a:r>
            <a:r>
              <a:rPr lang="en-US" b="1" u="sng" dirty="0" err="1" smtClean="0"/>
              <a:t>resources.json</a:t>
            </a:r>
            <a:endParaRPr lang="en-US" b="1" u="sng" dirty="0" smtClean="0"/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2"/>
                </a:solidFill>
              </a:rPr>
              <a:t>clusterPublicIPsDeployment</a:t>
            </a:r>
            <a:endParaRPr lang="en-US" sz="1200" dirty="0" smtClean="0">
              <a:solidFill>
                <a:schemeClr val="accent2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4"/>
                </a:solidFill>
              </a:rPr>
              <a:t>externalLoadBalancerPublicIP</a:t>
            </a:r>
            <a:r>
              <a:rPr lang="en-US" sz="1200" dirty="0" err="1" smtClean="0">
                <a:solidFill>
                  <a:schemeClr val="accent4"/>
                </a:solidFill>
              </a:rPr>
              <a:t>Deployment</a:t>
            </a:r>
            <a:endParaRPr lang="en-US" sz="1200" dirty="0" smtClean="0">
              <a:solidFill>
                <a:schemeClr val="accent4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1"/>
                </a:solidFill>
              </a:rPr>
              <a:t>loadBalancerDeployment</a:t>
            </a:r>
            <a:endParaRPr lang="en-US" sz="1200" dirty="0" smtClean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6"/>
                </a:solidFill>
              </a:rPr>
              <a:t>nodeNetworkSecurityGroup</a:t>
            </a:r>
            <a:endParaRPr lang="en-US" sz="1200" dirty="0" smtClean="0">
              <a:solidFill>
                <a:schemeClr val="accent6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rgbClr val="C00000"/>
                </a:solidFill>
              </a:rPr>
              <a:t>nodeNetworkInterfaces</a:t>
            </a:r>
            <a:endParaRPr lang="en-US" sz="1200" dirty="0" smtClean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70221" y="529198"/>
            <a:ext cx="32703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>
                <a:solidFill>
                  <a:schemeClr val="accent2"/>
                </a:solidFill>
              </a:rPr>
              <a:t>p</a:t>
            </a:r>
            <a:r>
              <a:rPr lang="en-US" b="1" u="sng" dirty="0" err="1" smtClean="0">
                <a:solidFill>
                  <a:schemeClr val="accent2"/>
                </a:solidFill>
              </a:rPr>
              <a:t>ublicip-multi</a:t>
            </a:r>
            <a:r>
              <a:rPr lang="en-US" b="1" u="sng" dirty="0" err="1" smtClean="0">
                <a:solidFill>
                  <a:schemeClr val="accent2"/>
                </a:solidFill>
              </a:rPr>
              <a:t>.json</a:t>
            </a:r>
            <a:endParaRPr lang="en-US" u="sng" dirty="0">
              <a:solidFill>
                <a:schemeClr val="accent2"/>
              </a:solidFill>
            </a:endParaRPr>
          </a:p>
          <a:p>
            <a:pPr marL="171450" indent="-1714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2"/>
                </a:solidFill>
              </a:rPr>
              <a:t>Deploys </a:t>
            </a:r>
            <a:r>
              <a:rPr lang="en-US" sz="1200" dirty="0" smtClean="0">
                <a:solidFill>
                  <a:schemeClr val="accent2"/>
                </a:solidFill>
              </a:rPr>
              <a:t>multiple public IP’s for </a:t>
            </a:r>
            <a:r>
              <a:rPr lang="en-US" sz="1200" dirty="0" err="1" smtClean="0">
                <a:solidFill>
                  <a:schemeClr val="accent2"/>
                </a:solidFill>
              </a:rPr>
              <a:t>MarkLogic</a:t>
            </a:r>
            <a:r>
              <a:rPr lang="en-US" sz="1200" dirty="0" smtClean="0">
                <a:solidFill>
                  <a:schemeClr val="accent2"/>
                </a:solidFill>
              </a:rPr>
              <a:t> based on user selected cluster size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70221" y="1663650"/>
            <a:ext cx="3270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>
                <a:solidFill>
                  <a:schemeClr val="accent4"/>
                </a:solidFill>
              </a:rPr>
              <a:t>p</a:t>
            </a:r>
            <a:r>
              <a:rPr lang="en-US" b="1" u="sng" dirty="0" err="1" smtClean="0">
                <a:solidFill>
                  <a:schemeClr val="accent4"/>
                </a:solidFill>
              </a:rPr>
              <a:t>ublicip.</a:t>
            </a:r>
            <a:r>
              <a:rPr lang="en-US" b="1" u="sng" dirty="0" err="1" smtClean="0">
                <a:solidFill>
                  <a:schemeClr val="accent4"/>
                </a:solidFill>
              </a:rPr>
              <a:t>json</a:t>
            </a:r>
            <a:endParaRPr lang="en-US" b="1" u="sng" dirty="0" smtClean="0">
              <a:solidFill>
                <a:schemeClr val="accent4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4"/>
                </a:solidFill>
              </a:rPr>
              <a:t>Deploys public IP for external Load balancer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70213" y="3657616"/>
            <a:ext cx="3270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>
                <a:solidFill>
                  <a:schemeClr val="accent1"/>
                </a:solidFill>
              </a:rPr>
              <a:t>l</a:t>
            </a:r>
            <a:r>
              <a:rPr lang="en-US" b="1" u="sng" dirty="0" err="1" smtClean="0">
                <a:solidFill>
                  <a:schemeClr val="accent1"/>
                </a:solidFill>
              </a:rPr>
              <a:t>oadbalancer-external</a:t>
            </a:r>
            <a:r>
              <a:rPr lang="en-US" b="1" u="sng" dirty="0" err="1" smtClean="0">
                <a:solidFill>
                  <a:schemeClr val="accent1"/>
                </a:solidFill>
              </a:rPr>
              <a:t>.json</a:t>
            </a:r>
            <a:endParaRPr lang="en-US" b="1" u="sng" dirty="0" smtClean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1"/>
                </a:solidFill>
              </a:rPr>
              <a:t>Deploys external load balancer.</a:t>
            </a:r>
            <a:endParaRPr lang="en-US" sz="1200" dirty="0" smtClean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221" y="5219394"/>
            <a:ext cx="3270340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92D050"/>
                </a:solidFill>
              </a:rPr>
              <a:t>n</a:t>
            </a:r>
            <a:r>
              <a:rPr lang="en-US" b="1" u="sng" dirty="0" smtClean="0">
                <a:solidFill>
                  <a:srgbClr val="92D050"/>
                </a:solidFill>
              </a:rPr>
              <a:t>etwork-security</a:t>
            </a:r>
            <a:r>
              <a:rPr lang="en-US" b="1" u="sng" dirty="0" smtClean="0">
                <a:solidFill>
                  <a:srgbClr val="92D050"/>
                </a:solidFill>
              </a:rPr>
              <a:t>-</a:t>
            </a:r>
            <a:r>
              <a:rPr lang="en-US" b="1" u="sng" dirty="0" err="1" smtClean="0">
                <a:solidFill>
                  <a:srgbClr val="92D050"/>
                </a:solidFill>
              </a:rPr>
              <a:t>group</a:t>
            </a:r>
            <a:r>
              <a:rPr lang="en-US" b="1" u="sng" dirty="0" err="1" smtClean="0">
                <a:solidFill>
                  <a:srgbClr val="92D050"/>
                </a:solidFill>
              </a:rPr>
              <a:t>.json</a:t>
            </a:r>
            <a:endParaRPr lang="en-US" b="1" u="sng" dirty="0" smtClean="0">
              <a:solidFill>
                <a:srgbClr val="92D050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rgbClr val="92D050"/>
                </a:solidFill>
              </a:rPr>
              <a:t>Deploys network security </a:t>
            </a:r>
            <a:r>
              <a:rPr lang="en-US" sz="1200" dirty="0">
                <a:solidFill>
                  <a:srgbClr val="92D050"/>
                </a:solidFill>
              </a:rPr>
              <a:t>g</a:t>
            </a:r>
            <a:r>
              <a:rPr lang="en-US" sz="1200" dirty="0" smtClean="0">
                <a:solidFill>
                  <a:srgbClr val="92D050"/>
                </a:solidFill>
              </a:rPr>
              <a:t>roup</a:t>
            </a:r>
            <a:endParaRPr lang="en-US" sz="1200" dirty="0" smtClean="0">
              <a:solidFill>
                <a:srgbClr val="92D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0221" y="2608327"/>
            <a:ext cx="3270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>
                <a:solidFill>
                  <a:schemeClr val="accent4"/>
                </a:solidFill>
              </a:rPr>
              <a:t>p</a:t>
            </a:r>
            <a:r>
              <a:rPr lang="en-US" b="1" u="sng" dirty="0" err="1" smtClean="0">
                <a:solidFill>
                  <a:schemeClr val="accent4"/>
                </a:solidFill>
              </a:rPr>
              <a:t>ublicip-empty.</a:t>
            </a:r>
            <a:r>
              <a:rPr lang="en-US" b="1" u="sng" dirty="0" err="1" smtClean="0">
                <a:solidFill>
                  <a:schemeClr val="accent4"/>
                </a:solidFill>
              </a:rPr>
              <a:t>json</a:t>
            </a:r>
            <a:endParaRPr lang="en-US" b="1" u="sng" dirty="0" smtClean="0">
              <a:solidFill>
                <a:schemeClr val="accent4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4"/>
                </a:solidFill>
              </a:rPr>
              <a:t>Deploys nothing but used when internal load balancer is deployed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70221" y="2535963"/>
            <a:ext cx="3270340" cy="821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470213" y="4447214"/>
            <a:ext cx="3270340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 err="1">
                <a:solidFill>
                  <a:schemeClr val="accent1"/>
                </a:solidFill>
              </a:rPr>
              <a:t>l</a:t>
            </a:r>
            <a:r>
              <a:rPr lang="en-US" b="1" u="sng" dirty="0" err="1" smtClean="0">
                <a:solidFill>
                  <a:schemeClr val="accent1"/>
                </a:solidFill>
              </a:rPr>
              <a:t>oadbalancer-internal.</a:t>
            </a:r>
            <a:r>
              <a:rPr lang="en-US" b="1" u="sng" dirty="0" err="1" smtClean="0">
                <a:solidFill>
                  <a:schemeClr val="accent1"/>
                </a:solidFill>
              </a:rPr>
              <a:t>json</a:t>
            </a:r>
            <a:endParaRPr lang="en-US" b="1" u="sng" dirty="0" smtClean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1"/>
                </a:solidFill>
              </a:rPr>
              <a:t>Deploys internal load balancer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0214" y="4430010"/>
            <a:ext cx="3270348" cy="527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470213" y="5887019"/>
            <a:ext cx="3270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C00000"/>
                </a:solidFill>
              </a:rPr>
              <a:t>n</a:t>
            </a:r>
            <a:r>
              <a:rPr lang="en-US" b="1" u="sng" dirty="0" smtClean="0">
                <a:solidFill>
                  <a:srgbClr val="C00000"/>
                </a:solidFill>
              </a:rPr>
              <a:t>etwork-interface-</a:t>
            </a:r>
            <a:r>
              <a:rPr lang="en-US" b="1" u="sng" dirty="0" err="1" smtClean="0">
                <a:solidFill>
                  <a:srgbClr val="C00000"/>
                </a:solidFill>
              </a:rPr>
              <a:t>multi.</a:t>
            </a:r>
            <a:r>
              <a:rPr lang="en-US" b="1" u="sng" dirty="0" err="1" smtClean="0">
                <a:solidFill>
                  <a:srgbClr val="C00000"/>
                </a:solidFill>
              </a:rPr>
              <a:t>json</a:t>
            </a:r>
            <a:endParaRPr lang="en-US" b="1" u="sng" dirty="0" smtClean="0">
              <a:solidFill>
                <a:srgbClr val="C00000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rgbClr val="C00000"/>
                </a:solidFill>
              </a:rPr>
              <a:t>Deploys multiple network interfaces 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470213" y="5921940"/>
            <a:ext cx="3270348" cy="5805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endCxn id="8" idx="1"/>
          </p:cNvCxnSpPr>
          <p:nvPr/>
        </p:nvCxnSpPr>
        <p:spPr>
          <a:xfrm flipV="1">
            <a:off x="3744686" y="907802"/>
            <a:ext cx="3725540" cy="1814732"/>
          </a:xfrm>
          <a:prstGeom prst="bentConnector3">
            <a:avLst>
              <a:gd name="adj1" fmla="val 48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r 36"/>
          <p:cNvSpPr/>
          <p:nvPr/>
        </p:nvSpPr>
        <p:spPr>
          <a:xfrm>
            <a:off x="6284686" y="2379523"/>
            <a:ext cx="217714" cy="206238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>
            <a:endCxn id="37" idx="2"/>
          </p:cNvCxnSpPr>
          <p:nvPr/>
        </p:nvCxnSpPr>
        <p:spPr>
          <a:xfrm flipV="1">
            <a:off x="4332755" y="2482642"/>
            <a:ext cx="1951931" cy="4017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0"/>
            <a:endCxn id="11" idx="1"/>
          </p:cNvCxnSpPr>
          <p:nvPr/>
        </p:nvCxnSpPr>
        <p:spPr>
          <a:xfrm rot="5400000" flipH="1" flipV="1">
            <a:off x="6712445" y="1621747"/>
            <a:ext cx="438874" cy="1076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4"/>
            <a:endCxn id="26" idx="1"/>
          </p:cNvCxnSpPr>
          <p:nvPr/>
        </p:nvCxnSpPr>
        <p:spPr>
          <a:xfrm rot="16200000" flipH="1">
            <a:off x="6735933" y="2243371"/>
            <a:ext cx="391898" cy="1076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r 45"/>
          <p:cNvSpPr/>
          <p:nvPr/>
        </p:nvSpPr>
        <p:spPr>
          <a:xfrm>
            <a:off x="6393543" y="4240976"/>
            <a:ext cx="217714" cy="206238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/>
          <p:cNvCxnSpPr>
            <a:endCxn id="46" idx="2"/>
          </p:cNvCxnSpPr>
          <p:nvPr/>
        </p:nvCxnSpPr>
        <p:spPr>
          <a:xfrm>
            <a:off x="4367660" y="3354834"/>
            <a:ext cx="2025883" cy="989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6" idx="0"/>
            <a:endCxn id="7" idx="1"/>
          </p:cNvCxnSpPr>
          <p:nvPr/>
        </p:nvCxnSpPr>
        <p:spPr>
          <a:xfrm rot="5400000" flipH="1" flipV="1">
            <a:off x="6839207" y="3609967"/>
            <a:ext cx="294203" cy="967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6" idx="4"/>
            <a:endCxn id="31" idx="1"/>
          </p:cNvCxnSpPr>
          <p:nvPr/>
        </p:nvCxnSpPr>
        <p:spPr>
          <a:xfrm rot="16200000" flipH="1">
            <a:off x="6863016" y="4086598"/>
            <a:ext cx="246583" cy="967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13" idx="1"/>
          </p:cNvCxnSpPr>
          <p:nvPr/>
        </p:nvCxnSpPr>
        <p:spPr>
          <a:xfrm>
            <a:off x="4367660" y="3946774"/>
            <a:ext cx="3102561" cy="1549619"/>
          </a:xfrm>
          <a:prstGeom prst="bentConnector3">
            <a:avLst>
              <a:gd name="adj1" fmla="val 17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32" idx="1"/>
          </p:cNvCxnSpPr>
          <p:nvPr/>
        </p:nvCxnSpPr>
        <p:spPr>
          <a:xfrm>
            <a:off x="3889829" y="4240976"/>
            <a:ext cx="3580384" cy="1923042"/>
          </a:xfrm>
          <a:prstGeom prst="bentConnector3">
            <a:avLst>
              <a:gd name="adj1" fmla="val 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Virtual Machines (single node/cluster)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Virtual Machines section will deploy all virtual machines and the extensions that go on virtual machines.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877" y="3192649"/>
            <a:ext cx="3995977" cy="20313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Virtual Machines</a:t>
            </a:r>
          </a:p>
          <a:p>
            <a:pPr algn="ctr"/>
            <a:endParaRPr lang="en-US" b="1" dirty="0"/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Virtual machines with </a:t>
            </a:r>
            <a:r>
              <a:rPr lang="en-US" dirty="0" err="1" smtClean="0"/>
              <a:t>MarkLogic</a:t>
            </a:r>
            <a:r>
              <a:rPr lang="en-US" dirty="0" smtClean="0"/>
              <a:t> 8.0 image and 1 TB data disk. User can select VM size and cluster node count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52273" y="3161651"/>
            <a:ext cx="3961109" cy="20313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Extensions</a:t>
            </a:r>
          </a:p>
          <a:p>
            <a:endParaRPr lang="en-US" dirty="0" smtClean="0"/>
          </a:p>
          <a:p>
            <a:pPr marL="285750" indent="-285750">
              <a:buFont typeface="Courier New" charset="0"/>
              <a:buChar char="o"/>
            </a:pPr>
            <a:r>
              <a:rPr lang="en-US" dirty="0" smtClean="0"/>
              <a:t>Extensions to mount data disk, configure first node and configure additional nodes.</a:t>
            </a:r>
          </a:p>
          <a:p>
            <a:pPr marL="285750" indent="-285750">
              <a:buFont typeface="Courier New" charset="0"/>
              <a:buChar char="o"/>
            </a:pPr>
            <a:endParaRPr lang="en-US" dirty="0"/>
          </a:p>
          <a:p>
            <a:pPr marL="285750" indent="-285750">
              <a:buFont typeface="Courier New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7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6228" y="1758040"/>
            <a:ext cx="3270340" cy="77456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4338" y="2722534"/>
            <a:ext cx="3858421" cy="15240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66233" y="584772"/>
            <a:ext cx="3270340" cy="91780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4346" y="2722534"/>
            <a:ext cx="3893306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virtual-</a:t>
            </a:r>
            <a:r>
              <a:rPr lang="en-US" b="1" u="sng" dirty="0" smtClean="0"/>
              <a:t>machine-deployment-</a:t>
            </a:r>
            <a:r>
              <a:rPr lang="en-US" b="1" u="sng" dirty="0" err="1" smtClean="0"/>
              <a:t>cluster</a:t>
            </a:r>
            <a:r>
              <a:rPr lang="en-US" b="1" u="sng" dirty="0" err="1" smtClean="0"/>
              <a:t>.json</a:t>
            </a:r>
            <a:endParaRPr lang="en-US" b="1" u="sng" dirty="0" smtClean="0"/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2"/>
                </a:solidFill>
              </a:rPr>
              <a:t>virtualMachineDeployment</a:t>
            </a:r>
            <a:endParaRPr lang="en-US" sz="1200" dirty="0" smtClean="0">
              <a:solidFill>
                <a:schemeClr val="accent2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4"/>
                </a:solidFill>
              </a:rPr>
              <a:t>virtualMachineDataDiskExtensionDeployment</a:t>
            </a:r>
            <a:endParaRPr lang="en-US" sz="1200" dirty="0" smtClean="0">
              <a:solidFill>
                <a:schemeClr val="accent4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1"/>
                </a:solidFill>
              </a:rPr>
              <a:t>virtualMachineFirstNodeConfigExtensionDeployment</a:t>
            </a:r>
            <a:endParaRPr lang="en-US" sz="1200" dirty="0" smtClean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err="1" smtClean="0">
                <a:solidFill>
                  <a:schemeClr val="accent6"/>
                </a:solidFill>
              </a:rPr>
              <a:t>virtualMachineAdditionalNodesConfigExtensionDeployment</a:t>
            </a:r>
            <a:endParaRPr lang="en-US" sz="1200" dirty="0" smtClean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6228" y="665073"/>
            <a:ext cx="32703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v</a:t>
            </a:r>
            <a:r>
              <a:rPr lang="en-US" b="1" u="sng" dirty="0" smtClean="0">
                <a:solidFill>
                  <a:schemeClr val="accent2"/>
                </a:solidFill>
              </a:rPr>
              <a:t>irtual-machine-</a:t>
            </a:r>
            <a:r>
              <a:rPr lang="en-US" b="1" u="sng" dirty="0" err="1" smtClean="0">
                <a:solidFill>
                  <a:schemeClr val="accent2"/>
                </a:solidFill>
              </a:rPr>
              <a:t>password.json</a:t>
            </a:r>
            <a:endParaRPr lang="en-US" u="sng" dirty="0">
              <a:solidFill>
                <a:schemeClr val="accent2"/>
              </a:solidFill>
            </a:endParaRPr>
          </a:p>
          <a:p>
            <a:pPr marL="171450" indent="-1714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2"/>
                </a:solidFill>
              </a:rPr>
              <a:t>Deploys </a:t>
            </a:r>
            <a:r>
              <a:rPr lang="en-US" sz="1200" dirty="0" smtClean="0">
                <a:solidFill>
                  <a:schemeClr val="accent2"/>
                </a:solidFill>
              </a:rPr>
              <a:t>multiple VM’s with password as authentication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6228" y="1799525"/>
            <a:ext cx="3270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v</a:t>
            </a:r>
            <a:r>
              <a:rPr lang="en-US" b="1" u="sng" dirty="0" smtClean="0">
                <a:solidFill>
                  <a:schemeClr val="accent2"/>
                </a:solidFill>
              </a:rPr>
              <a:t>irtual-machine-</a:t>
            </a:r>
            <a:r>
              <a:rPr lang="en-US" b="1" u="sng" dirty="0" err="1" smtClean="0">
                <a:solidFill>
                  <a:schemeClr val="accent2"/>
                </a:solidFill>
              </a:rPr>
              <a:t>sshkey.</a:t>
            </a:r>
            <a:r>
              <a:rPr lang="en-US" b="1" u="sng" dirty="0" err="1" smtClean="0">
                <a:solidFill>
                  <a:schemeClr val="accent2"/>
                </a:solidFill>
              </a:rPr>
              <a:t>json</a:t>
            </a:r>
            <a:endParaRPr lang="en-US" b="1" u="sng" dirty="0" smtClean="0">
              <a:solidFill>
                <a:schemeClr val="accent2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2"/>
                </a:solidFill>
              </a:rPr>
              <a:t>Deploys multiple VM’s with </a:t>
            </a:r>
            <a:r>
              <a:rPr lang="en-US" sz="1200" dirty="0" err="1" smtClean="0">
                <a:solidFill>
                  <a:schemeClr val="accent2"/>
                </a:solidFill>
              </a:rPr>
              <a:t>ssh</a:t>
            </a:r>
            <a:r>
              <a:rPr lang="en-US" sz="1200" dirty="0" smtClean="0">
                <a:solidFill>
                  <a:schemeClr val="accent2"/>
                </a:solidFill>
              </a:rPr>
              <a:t> key as authentication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6220" y="4475127"/>
            <a:ext cx="3270348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/>
                </a:solidFill>
              </a:rPr>
              <a:t>e</a:t>
            </a:r>
            <a:r>
              <a:rPr lang="en-US" b="1" u="sng" dirty="0" smtClean="0">
                <a:solidFill>
                  <a:schemeClr val="accent1"/>
                </a:solidFill>
              </a:rPr>
              <a:t>xtension-multi-index-0.json</a:t>
            </a: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1"/>
                </a:solidFill>
              </a:rPr>
              <a:t>Deploys first node </a:t>
            </a:r>
            <a:r>
              <a:rPr lang="en-US" sz="1200" dirty="0" err="1" smtClean="0">
                <a:solidFill>
                  <a:schemeClr val="accent1"/>
                </a:solidFill>
              </a:rPr>
              <a:t>config</a:t>
            </a:r>
            <a:r>
              <a:rPr lang="en-US" sz="1200" dirty="0" smtClean="0">
                <a:solidFill>
                  <a:schemeClr val="accent1"/>
                </a:solidFill>
              </a:rPr>
              <a:t> extension on master node (ml0)</a:t>
            </a:r>
            <a:endParaRPr lang="en-US" sz="1200" dirty="0" smtClean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6220" y="3093723"/>
            <a:ext cx="3270340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4"/>
                </a:solidFill>
              </a:rPr>
              <a:t>e</a:t>
            </a:r>
            <a:r>
              <a:rPr lang="en-US" b="1" u="sng" dirty="0" smtClean="0">
                <a:solidFill>
                  <a:schemeClr val="accent4"/>
                </a:solidFill>
              </a:rPr>
              <a:t>xtension-multi-index-0.</a:t>
            </a:r>
            <a:r>
              <a:rPr lang="en-US" b="1" u="sng" dirty="0" smtClean="0">
                <a:solidFill>
                  <a:schemeClr val="accent4"/>
                </a:solidFill>
              </a:rPr>
              <a:t>json</a:t>
            </a:r>
            <a:endParaRPr lang="en-US" b="1" u="sng" dirty="0" smtClean="0">
              <a:solidFill>
                <a:schemeClr val="accent4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4"/>
                </a:solidFill>
              </a:rPr>
              <a:t>Deploys Data disk mount extension on all the VM’s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6228" y="5468897"/>
            <a:ext cx="3270340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6"/>
                </a:solidFill>
              </a:rPr>
              <a:t>e</a:t>
            </a:r>
            <a:r>
              <a:rPr lang="en-US" b="1" u="sng" dirty="0" smtClean="0">
                <a:solidFill>
                  <a:schemeClr val="accent6"/>
                </a:solidFill>
              </a:rPr>
              <a:t>xtension-multi-index-1.</a:t>
            </a:r>
            <a:r>
              <a:rPr lang="en-US" b="1" u="sng" dirty="0" smtClean="0">
                <a:solidFill>
                  <a:schemeClr val="accent6"/>
                </a:solidFill>
              </a:rPr>
              <a:t>json</a:t>
            </a:r>
            <a:endParaRPr lang="en-US" b="1" u="sng" dirty="0" smtClean="0">
              <a:solidFill>
                <a:schemeClr val="accent6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6"/>
                </a:solidFill>
              </a:rPr>
              <a:t>Deploys additional node </a:t>
            </a:r>
            <a:r>
              <a:rPr lang="en-US" sz="1200" dirty="0" err="1" smtClean="0">
                <a:solidFill>
                  <a:schemeClr val="accent6"/>
                </a:solidFill>
              </a:rPr>
              <a:t>config</a:t>
            </a:r>
            <a:r>
              <a:rPr lang="en-US" sz="1200" dirty="0" smtClean="0">
                <a:solidFill>
                  <a:schemeClr val="accent6"/>
                </a:solidFill>
              </a:rPr>
              <a:t> extension on additional nodes in cluster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66221" y="4565885"/>
            <a:ext cx="3270348" cy="527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r 20"/>
          <p:cNvSpPr/>
          <p:nvPr/>
        </p:nvSpPr>
        <p:spPr>
          <a:xfrm flipH="1">
            <a:off x="4830635" y="1459518"/>
            <a:ext cx="191307" cy="206238"/>
          </a:xfrm>
          <a:prstGeom prst="flowChar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620293" y="3182768"/>
            <a:ext cx="2114212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4"/>
                </a:solidFill>
              </a:rPr>
              <a:t>d</a:t>
            </a:r>
            <a:r>
              <a:rPr lang="en-US" b="1" u="sng" dirty="0" smtClean="0">
                <a:solidFill>
                  <a:schemeClr val="accent4"/>
                </a:solidFill>
              </a:rPr>
              <a:t>ata-disk-</a:t>
            </a:r>
            <a:r>
              <a:rPr lang="en-US" b="1" u="sng" dirty="0" err="1" smtClean="0">
                <a:solidFill>
                  <a:schemeClr val="accent4"/>
                </a:solidFill>
              </a:rPr>
              <a:t>mount.sh</a:t>
            </a:r>
            <a:endParaRPr lang="en-US" b="1" u="sng" dirty="0" smtClean="0">
              <a:solidFill>
                <a:schemeClr val="accent4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4"/>
                </a:solidFill>
              </a:rPr>
              <a:t>Data disk mount script</a:t>
            </a:r>
            <a:endParaRPr lang="en-US" sz="1200" dirty="0" smtClean="0">
              <a:solidFill>
                <a:schemeClr val="accent4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620293" y="4490960"/>
            <a:ext cx="2114212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/>
                </a:solidFill>
              </a:rPr>
              <a:t>s</a:t>
            </a:r>
            <a:r>
              <a:rPr lang="en-US" b="1" u="sng" dirty="0" smtClean="0">
                <a:solidFill>
                  <a:schemeClr val="accent1"/>
                </a:solidFill>
              </a:rPr>
              <a:t>etup-first-</a:t>
            </a:r>
            <a:r>
              <a:rPr lang="en-US" b="1" u="sng" dirty="0" err="1" smtClean="0">
                <a:solidFill>
                  <a:schemeClr val="accent1"/>
                </a:solidFill>
              </a:rPr>
              <a:t>node.sh</a:t>
            </a:r>
            <a:endParaRPr lang="en-US" b="1" u="sng" dirty="0" smtClean="0">
              <a:solidFill>
                <a:schemeClr val="accent1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1"/>
                </a:solidFill>
              </a:rPr>
              <a:t>First node </a:t>
            </a:r>
            <a:r>
              <a:rPr lang="en-US" sz="1200" dirty="0" err="1" smtClean="0">
                <a:solidFill>
                  <a:schemeClr val="accent1"/>
                </a:solidFill>
              </a:rPr>
              <a:t>config</a:t>
            </a:r>
            <a:r>
              <a:rPr lang="en-US" sz="1200" dirty="0" smtClean="0">
                <a:solidFill>
                  <a:schemeClr val="accent1"/>
                </a:solidFill>
              </a:rPr>
              <a:t> script on master node (ml0)</a:t>
            </a:r>
            <a:endParaRPr lang="en-US" sz="1200" dirty="0" smtClean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574598" y="5422730"/>
            <a:ext cx="236453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6"/>
                </a:solidFill>
              </a:rPr>
              <a:t>Setup-additional-</a:t>
            </a:r>
            <a:r>
              <a:rPr lang="en-US" b="1" u="sng" dirty="0" err="1" smtClean="0">
                <a:solidFill>
                  <a:schemeClr val="accent6"/>
                </a:solidFill>
              </a:rPr>
              <a:t>nodes.sh</a:t>
            </a:r>
            <a:endParaRPr lang="en-US" b="1" u="sng" dirty="0" smtClean="0">
              <a:solidFill>
                <a:schemeClr val="accent6"/>
              </a:solidFill>
            </a:endParaRPr>
          </a:p>
          <a:p>
            <a:pPr marL="285750" indent="-285750">
              <a:buFont typeface="Courier New" charset="0"/>
              <a:buChar char="o"/>
            </a:pPr>
            <a:r>
              <a:rPr lang="en-US" sz="1200" dirty="0" smtClean="0">
                <a:solidFill>
                  <a:schemeClr val="accent6"/>
                </a:solidFill>
              </a:rPr>
              <a:t>Additional nodes </a:t>
            </a:r>
            <a:r>
              <a:rPr lang="en-US" sz="1200" dirty="0" err="1" smtClean="0">
                <a:solidFill>
                  <a:schemeClr val="accent6"/>
                </a:solidFill>
              </a:rPr>
              <a:t>config</a:t>
            </a:r>
            <a:r>
              <a:rPr lang="en-US" sz="1200" dirty="0" smtClean="0">
                <a:solidFill>
                  <a:schemeClr val="accent6"/>
                </a:solidFill>
              </a:rPr>
              <a:t> script</a:t>
            </a:r>
            <a:endParaRPr lang="en-US" sz="1200" dirty="0" smtClean="0">
              <a:solidFill>
                <a:schemeClr val="accent6"/>
              </a:solidFill>
            </a:endParaRPr>
          </a:p>
        </p:txBody>
      </p:sp>
      <p:cxnSp>
        <p:nvCxnSpPr>
          <p:cNvPr id="91" name="Elbow Connector 90"/>
          <p:cNvCxnSpPr>
            <a:endCxn id="21" idx="6"/>
          </p:cNvCxnSpPr>
          <p:nvPr/>
        </p:nvCxnSpPr>
        <p:spPr>
          <a:xfrm flipV="1">
            <a:off x="3222171" y="1562637"/>
            <a:ext cx="1608464" cy="1159897"/>
          </a:xfrm>
          <a:prstGeom prst="bentConnector3">
            <a:avLst>
              <a:gd name="adj1" fmla="val 37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21" idx="0"/>
            <a:endCxn id="10" idx="1"/>
          </p:cNvCxnSpPr>
          <p:nvPr/>
        </p:nvCxnSpPr>
        <p:spPr>
          <a:xfrm rot="5400000" flipH="1" flipV="1">
            <a:off x="5033702" y="926992"/>
            <a:ext cx="425113" cy="639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21" idx="4"/>
            <a:endCxn id="4" idx="1"/>
          </p:cNvCxnSpPr>
          <p:nvPr/>
        </p:nvCxnSpPr>
        <p:spPr>
          <a:xfrm rot="16200000" flipH="1">
            <a:off x="5006476" y="1585568"/>
            <a:ext cx="479565" cy="639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" idx="3"/>
            <a:endCxn id="14" idx="1"/>
          </p:cNvCxnSpPr>
          <p:nvPr/>
        </p:nvCxnSpPr>
        <p:spPr>
          <a:xfrm flipV="1">
            <a:off x="4367652" y="3463055"/>
            <a:ext cx="1198568" cy="4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endCxn id="12" idx="1"/>
          </p:cNvCxnSpPr>
          <p:nvPr/>
        </p:nvCxnSpPr>
        <p:spPr>
          <a:xfrm>
            <a:off x="4194629" y="4292194"/>
            <a:ext cx="1371591" cy="552265"/>
          </a:xfrm>
          <a:prstGeom prst="bentConnector3">
            <a:avLst>
              <a:gd name="adj1" fmla="val -79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endCxn id="16" idx="1"/>
          </p:cNvCxnSpPr>
          <p:nvPr/>
        </p:nvCxnSpPr>
        <p:spPr>
          <a:xfrm>
            <a:off x="3222171" y="4292194"/>
            <a:ext cx="2344057" cy="1546035"/>
          </a:xfrm>
          <a:prstGeom prst="bentConnector3">
            <a:avLst>
              <a:gd name="adj1" fmla="val -15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4" idx="3"/>
            <a:endCxn id="87" idx="1"/>
          </p:cNvCxnSpPr>
          <p:nvPr/>
        </p:nvCxnSpPr>
        <p:spPr>
          <a:xfrm flipV="1">
            <a:off x="8836560" y="3459767"/>
            <a:ext cx="783733" cy="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2" idx="3"/>
          </p:cNvCxnSpPr>
          <p:nvPr/>
        </p:nvCxnSpPr>
        <p:spPr>
          <a:xfrm>
            <a:off x="8836568" y="4844459"/>
            <a:ext cx="783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6" idx="3"/>
            <a:endCxn id="89" idx="1"/>
          </p:cNvCxnSpPr>
          <p:nvPr/>
        </p:nvCxnSpPr>
        <p:spPr>
          <a:xfrm>
            <a:off x="8836568" y="5838229"/>
            <a:ext cx="738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69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532</Words>
  <Application>Microsoft Macintosh PowerPoint</Application>
  <PresentationFormat>Widescreen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Courier New</vt:lpstr>
      <vt:lpstr>Mangal</vt:lpstr>
      <vt:lpstr>Arial</vt:lpstr>
      <vt:lpstr>Office Theme</vt:lpstr>
      <vt:lpstr>MarkLogic</vt:lpstr>
      <vt:lpstr>PowerPoint Presentation</vt:lpstr>
      <vt:lpstr>PowerPoint Presentation</vt:lpstr>
      <vt:lpstr>Shared Resources</vt:lpstr>
      <vt:lpstr>PowerPoint Presentation</vt:lpstr>
      <vt:lpstr>Network Resources</vt:lpstr>
      <vt:lpstr>PowerPoint Presentation</vt:lpstr>
      <vt:lpstr>Virtual Machines (single node/cluster)</vt:lpstr>
      <vt:lpstr>PowerPoint Presentation</vt:lpstr>
      <vt:lpstr>PowerPoint Presentation</vt:lpstr>
      <vt:lpstr>Deployment Architecture – External Load Balancer</vt:lpstr>
      <vt:lpstr>Deployment Architecture – Internal Load Balancer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Dantuluri</dc:creator>
  <cp:lastModifiedBy>Uday Dantuluri</cp:lastModifiedBy>
  <cp:revision>24</cp:revision>
  <dcterms:created xsi:type="dcterms:W3CDTF">2016-12-02T23:23:21Z</dcterms:created>
  <dcterms:modified xsi:type="dcterms:W3CDTF">2016-12-05T20:17:56Z</dcterms:modified>
</cp:coreProperties>
</file>