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80" r:id="rId4"/>
    <p:sldId id="293" r:id="rId5"/>
    <p:sldId id="298" r:id="rId6"/>
    <p:sldId id="297" r:id="rId7"/>
    <p:sldId id="281" r:id="rId8"/>
    <p:sldId id="299" r:id="rId9"/>
    <p:sldId id="300" r:id="rId10"/>
    <p:sldId id="301" r:id="rId11"/>
    <p:sldId id="302" r:id="rId12"/>
  </p:sldIdLst>
  <p:sldSz cx="9144000" cy="6858000" type="screen4x3"/>
  <p:notesSz cx="6858000" cy="9144000"/>
  <p:embeddedFontLst>
    <p:embeddedFont>
      <p:font typeface="나눔고딕 Light" panose="020B0600000101010101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B116"/>
    <a:srgbClr val="665C4E"/>
    <a:srgbClr val="554C41"/>
    <a:srgbClr val="504542"/>
    <a:srgbClr val="989184"/>
    <a:srgbClr val="8A8274"/>
    <a:srgbClr val="F5DA67"/>
    <a:srgbClr val="F1CB27"/>
    <a:srgbClr val="665242"/>
    <a:srgbClr val="F9E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7" autoAdjust="0"/>
    <p:restoredTop sz="93116" autoAdjust="0"/>
  </p:normalViewPr>
  <p:slideViewPr>
    <p:cSldViewPr>
      <p:cViewPr varScale="1">
        <p:scale>
          <a:sx n="80" d="100"/>
          <a:sy n="80" d="100"/>
        </p:scale>
        <p:origin x="154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E7F4-5691-42DA-868C-AE1CAE67174A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0B48-B87B-4601-B9A1-E7DB716FB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65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85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51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77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8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8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111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8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84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87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47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3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B410-A7EA-4D7E-B04B-55BF82824488}" type="datetime1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6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7D2C-3300-4667-B48E-25153CB5DE74}" type="datetime1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6B6D-6851-45B7-B4FF-AFFE45965DC0}" type="datetime1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F2E4-63B5-4F32-B89C-FA639773278E}" type="datetime1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9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F0CF-58FC-4B3C-A21C-B4ABF217B5C5}" type="datetime1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7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AFE8-6D98-4A1E-B9A0-600BD9CF55D0}" type="datetime1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8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9AD1-4680-499E-BDAE-35DE22FE2B6F}" type="datetime1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8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A76E-0983-4F9A-9E28-B3B7B6094E46}" type="datetime1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1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3EC7-B0F4-4122-BA54-4854C946173A}" type="datetime1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4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3B2-67DA-4483-A7E5-A9B5B6034A05}" type="datetime1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3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364B-A2A6-463C-8B15-3581050BE7CF}" type="datetime1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1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E3E3E3"/>
            </a:gs>
            <a:gs pos="0">
              <a:schemeClr val="bg1"/>
            </a:gs>
            <a:gs pos="64000">
              <a:srgbClr val="EAEAEA"/>
            </a:gs>
            <a:gs pos="5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95174-ED13-499B-BEE3-63AE361BB010}" type="datetime1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1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1628800"/>
            <a:ext cx="7488832" cy="1461939"/>
          </a:xfrm>
          <a:prstGeom prst="rect">
            <a:avLst/>
          </a:prstGeom>
          <a:noFill/>
          <a:ln cmpd="sng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2017-2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학기 알고리즘 스터디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01600" stA="14000" endPos="36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ko-KR" altLang="ko-KR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01600" stA="14000" endPos="36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ko-KR" altLang="en-US" sz="25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플로이드</a:t>
            </a:r>
            <a:r>
              <a:rPr lang="en-US" altLang="ko-KR" sz="25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ko-KR" altLang="en-US" sz="25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워셜 </a:t>
            </a:r>
            <a:r>
              <a:rPr lang="en-US" altLang="ko-KR" sz="25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/ </a:t>
            </a:r>
            <a:r>
              <a:rPr lang="ko-KR" altLang="en-US" sz="25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이진 탐색</a:t>
            </a:r>
            <a:endParaRPr lang="ko-KR" altLang="ko-KR" sz="25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01600" stA="14000" endPos="36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9250" y="3451995"/>
            <a:ext cx="2621081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ln>
                  <a:solidFill>
                    <a:srgbClr val="989184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나눔고딕 Light" panose="020D0904000000000000" pitchFamily="50" charset="-127"/>
                <a:cs typeface="Times New Roman" panose="02020603050405020304" pitchFamily="18" charset="0"/>
              </a:rPr>
              <a:t>2017 / 09 / 05</a:t>
            </a:r>
            <a:endParaRPr lang="en-US" altLang="ko-KR" b="1" dirty="0">
              <a:ln>
                <a:solidFill>
                  <a:srgbClr val="989184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나눔고딕 Light" panose="020D0904000000000000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3491880" y="3212976"/>
            <a:ext cx="2088232" cy="0"/>
          </a:xfrm>
          <a:prstGeom prst="line">
            <a:avLst/>
          </a:prstGeom>
          <a:ln w="101600" cmpd="sng">
            <a:solidFill>
              <a:srgbClr val="F1CB2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778683"/>
            <a:ext cx="945615" cy="101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6DC3277-7D0F-430D-8A42-CEB6A374CBA7}"/>
              </a:ext>
            </a:extLst>
          </p:cNvPr>
          <p:cNvSpPr txBox="1"/>
          <p:nvPr/>
        </p:nvSpPr>
        <p:spPr>
          <a:xfrm>
            <a:off x="817849" y="1988840"/>
            <a:ext cx="81472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while(left &lt;= right)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{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     mid = (left + right) / 2;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     if (arr[mid] == target)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	return mid;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     else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     {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	if (arr[mid] &gt; target)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	    right = mid – 1;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	else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	    left = mid + 1;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     }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}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791" y="766445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의사 코드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466F46-8C2F-4303-A018-7AE249D4D3AA}"/>
              </a:ext>
            </a:extLst>
          </p:cNvPr>
          <p:cNvSpPr txBox="1"/>
          <p:nvPr/>
        </p:nvSpPr>
        <p:spPr>
          <a:xfrm>
            <a:off x="817849" y="1988840"/>
            <a:ext cx="81472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while(left &lt;= right)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{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     mid = left + ((right – left) / 2);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     if (arr[mid] == target)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	return mid;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     else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     {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	if (arr[mid] &gt; target)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	    right = mid – 1;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	else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	    left = mid + 1;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     }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11075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91" y="766445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코딩 방법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99A2E3-99D9-4C5A-9E62-554F18689E84}"/>
              </a:ext>
            </a:extLst>
          </p:cNvPr>
          <p:cNvSpPr txBox="1"/>
          <p:nvPr/>
        </p:nvSpPr>
        <p:spPr>
          <a:xfrm>
            <a:off x="611560" y="2492896"/>
            <a:ext cx="83889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배열 정렬</a:t>
            </a: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left &lt;- 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시작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index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/ right &lt;- 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마지막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index</a:t>
            </a:r>
          </a:p>
          <a:p>
            <a:pPr marL="457200" indent="-457200">
              <a:buAutoNum type="arabicPeriod"/>
            </a:pP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while (left &lt;= right) / mid &lt;= left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와 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right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의 중간 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index</a:t>
            </a:r>
          </a:p>
          <a:p>
            <a:pPr marL="457200" indent="-457200">
              <a:buAutoNum type="arabicPeriod"/>
            </a:pP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mid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값이 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target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과 같아지면 종료</a:t>
            </a: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target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&lt;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mid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값이면  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right = mid -1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    target &gt; mid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값이면 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left = mid + 1</a:t>
            </a:r>
          </a:p>
        </p:txBody>
      </p:sp>
    </p:spTree>
    <p:extLst>
      <p:ext uri="{BB962C8B-B14F-4D97-AF65-F5344CB8AC3E}">
        <p14:creationId xmlns:p14="http://schemas.microsoft.com/office/powerpoint/2010/main" val="272342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91" y="766445"/>
            <a:ext cx="5153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플로이드</a:t>
            </a:r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워셜</a:t>
            </a:r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알고리즘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2276872"/>
            <a:ext cx="81472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그래프에서 모든 정점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정점 사이의 최단거리를 구하는 알고리즘</a:t>
            </a: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음수 가중치가 있어도 가능</a:t>
            </a: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한 정점에서 모든 정점 사이의 최단거리 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: 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다익스트라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벨만 포드</a:t>
            </a: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시간복잡도 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: O(N^3)</a:t>
            </a:r>
          </a:p>
        </p:txBody>
      </p:sp>
    </p:spTree>
    <p:extLst>
      <p:ext uri="{BB962C8B-B14F-4D97-AF65-F5344CB8AC3E}">
        <p14:creationId xmlns:p14="http://schemas.microsoft.com/office/powerpoint/2010/main" val="17898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BFA31B-85DE-4BCC-8EA8-4831C2940B2C}"/>
              </a:ext>
            </a:extLst>
          </p:cNvPr>
          <p:cNvSpPr txBox="1"/>
          <p:nvPr/>
        </p:nvSpPr>
        <p:spPr>
          <a:xfrm>
            <a:off x="539552" y="2276872"/>
            <a:ext cx="8147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정점 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k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를 거치지 않는 경우 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=&gt; 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최단거리는 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D[i][j]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정점 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k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를 거쳐서 가는 경우 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=&gt; 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최단거리는 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D[i][k] + D[k][j]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둘 중에서 더 적은 값이 최종 최단거리</a:t>
            </a: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056B15-CEA8-457B-8E5C-A97FE0150F4C}"/>
              </a:ext>
            </a:extLst>
          </p:cNvPr>
          <p:cNvSpPr txBox="1"/>
          <p:nvPr/>
        </p:nvSpPr>
        <p:spPr>
          <a:xfrm>
            <a:off x="428791" y="766445"/>
            <a:ext cx="4982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정점 </a:t>
            </a:r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i =&gt; j</a:t>
            </a:r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로 이동할때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8688E3C-4624-47F8-89EE-6178E002D58C}"/>
              </a:ext>
            </a:extLst>
          </p:cNvPr>
          <p:cNvSpPr/>
          <p:nvPr/>
        </p:nvSpPr>
        <p:spPr>
          <a:xfrm>
            <a:off x="2041823" y="2924944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712178D-18EB-4039-B33D-CBE35B9E74F2}"/>
              </a:ext>
            </a:extLst>
          </p:cNvPr>
          <p:cNvSpPr/>
          <p:nvPr/>
        </p:nvSpPr>
        <p:spPr>
          <a:xfrm>
            <a:off x="4058047" y="4293096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D536016-426C-4D95-BEA9-B9FD4C0D7E93}"/>
              </a:ext>
            </a:extLst>
          </p:cNvPr>
          <p:cNvSpPr/>
          <p:nvPr/>
        </p:nvSpPr>
        <p:spPr>
          <a:xfrm>
            <a:off x="4130055" y="1905746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0EFEAA6-EB77-42C8-8352-6847B5D1D33D}"/>
              </a:ext>
            </a:extLst>
          </p:cNvPr>
          <p:cNvSpPr/>
          <p:nvPr/>
        </p:nvSpPr>
        <p:spPr>
          <a:xfrm>
            <a:off x="6002263" y="3645024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8824E74-B5B3-49E3-A478-8CF3D75A648C}"/>
              </a:ext>
            </a:extLst>
          </p:cNvPr>
          <p:cNvSpPr/>
          <p:nvPr/>
        </p:nvSpPr>
        <p:spPr>
          <a:xfrm>
            <a:off x="5768237" y="2254700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42E43F2-BCD4-4DDE-AD2E-B187B27A6649}"/>
              </a:ext>
            </a:extLst>
          </p:cNvPr>
          <p:cNvCxnSpPr>
            <a:stCxn id="2" idx="6"/>
          </p:cNvCxnSpPr>
          <p:nvPr/>
        </p:nvCxnSpPr>
        <p:spPr>
          <a:xfrm flipV="1">
            <a:off x="2617887" y="2254700"/>
            <a:ext cx="1440160" cy="958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0FFD79C-ACF4-47C9-87DB-B95EEE24CAD6}"/>
              </a:ext>
            </a:extLst>
          </p:cNvPr>
          <p:cNvCxnSpPr>
            <a:stCxn id="2" idx="6"/>
            <a:endCxn id="12" idx="1"/>
          </p:cNvCxnSpPr>
          <p:nvPr/>
        </p:nvCxnSpPr>
        <p:spPr>
          <a:xfrm>
            <a:off x="2617887" y="3212976"/>
            <a:ext cx="1524523" cy="1164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5A8FAB-FED0-4920-97A2-8F5EFDAD3DAA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>
            <a:off x="4706119" y="2193778"/>
            <a:ext cx="1062118" cy="348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C671ADE-D6F8-4B0E-A2BD-F0589210F87E}"/>
              </a:ext>
            </a:extLst>
          </p:cNvPr>
          <p:cNvCxnSpPr>
            <a:stCxn id="12" idx="6"/>
            <a:endCxn id="19" idx="2"/>
          </p:cNvCxnSpPr>
          <p:nvPr/>
        </p:nvCxnSpPr>
        <p:spPr>
          <a:xfrm flipV="1">
            <a:off x="4634111" y="3933056"/>
            <a:ext cx="136815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08CAEE-F809-4A36-BBF4-80FC0D649FD8}"/>
              </a:ext>
            </a:extLst>
          </p:cNvPr>
          <p:cNvCxnSpPr>
            <a:stCxn id="21" idx="4"/>
            <a:endCxn id="19" idx="0"/>
          </p:cNvCxnSpPr>
          <p:nvPr/>
        </p:nvCxnSpPr>
        <p:spPr>
          <a:xfrm>
            <a:off x="6056269" y="2830764"/>
            <a:ext cx="234026" cy="814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5091D32-48E3-42EB-83BD-6F39F4CE945A}"/>
              </a:ext>
            </a:extLst>
          </p:cNvPr>
          <p:cNvCxnSpPr>
            <a:stCxn id="2" idx="6"/>
            <a:endCxn id="21" idx="2"/>
          </p:cNvCxnSpPr>
          <p:nvPr/>
        </p:nvCxnSpPr>
        <p:spPr>
          <a:xfrm flipV="1">
            <a:off x="2617887" y="2542732"/>
            <a:ext cx="3150350" cy="670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0B0FA21-7BCB-4CD3-B664-16A02ABB0C6C}"/>
              </a:ext>
            </a:extLst>
          </p:cNvPr>
          <p:cNvCxnSpPr>
            <a:stCxn id="12" idx="0"/>
            <a:endCxn id="18" idx="4"/>
          </p:cNvCxnSpPr>
          <p:nvPr/>
        </p:nvCxnSpPr>
        <p:spPr>
          <a:xfrm flipV="1">
            <a:off x="4346079" y="2481810"/>
            <a:ext cx="72008" cy="1811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4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9E78ABB2-C2BE-41D5-936A-EE2E966CF6FE}"/>
              </a:ext>
            </a:extLst>
          </p:cNvPr>
          <p:cNvSpPr/>
          <p:nvPr/>
        </p:nvSpPr>
        <p:spPr>
          <a:xfrm>
            <a:off x="5448451" y="3738957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highlight>
                  <a:srgbClr val="FF0000"/>
                </a:highlight>
              </a:rPr>
              <a:t>1</a:t>
            </a:r>
            <a:endParaRPr lang="ko-KR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CA3CAA2-A724-46F6-830F-596A936F1256}"/>
              </a:ext>
            </a:extLst>
          </p:cNvPr>
          <p:cNvSpPr/>
          <p:nvPr/>
        </p:nvSpPr>
        <p:spPr>
          <a:xfrm>
            <a:off x="1619672" y="1052736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highlight>
                  <a:srgbClr val="FF0000"/>
                </a:highlight>
              </a:rPr>
              <a:t>4</a:t>
            </a:r>
            <a:endParaRPr lang="ko-KR" altLang="en-US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2AFF05F-643D-458F-9439-0C2D4661035F}"/>
              </a:ext>
            </a:extLst>
          </p:cNvPr>
          <p:cNvSpPr/>
          <p:nvPr/>
        </p:nvSpPr>
        <p:spPr>
          <a:xfrm>
            <a:off x="2915816" y="1988840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highlight>
                  <a:srgbClr val="FF0000"/>
                </a:highlight>
              </a:rPr>
              <a:t>3</a:t>
            </a:r>
            <a:endParaRPr lang="ko-KR" altLang="en-US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F060671-2559-4BF2-9342-A3DE11FEC036}"/>
              </a:ext>
            </a:extLst>
          </p:cNvPr>
          <p:cNvSpPr/>
          <p:nvPr/>
        </p:nvSpPr>
        <p:spPr>
          <a:xfrm>
            <a:off x="4139952" y="2924944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highlight>
                  <a:srgbClr val="FF0000"/>
                </a:highlight>
              </a:rPr>
              <a:t>2</a:t>
            </a:r>
            <a:endParaRPr lang="ko-KR" altLang="en-US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FDCE834-636C-4C41-A959-C17A5D5C4D39}"/>
              </a:ext>
            </a:extLst>
          </p:cNvPr>
          <p:cNvCxnSpPr>
            <a:cxnSpLocks/>
          </p:cNvCxnSpPr>
          <p:nvPr/>
        </p:nvCxnSpPr>
        <p:spPr>
          <a:xfrm flipH="1" flipV="1">
            <a:off x="4716016" y="3361777"/>
            <a:ext cx="732435" cy="51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C4810C9-9FB6-4832-BC79-72C1DAA2A700}"/>
              </a:ext>
            </a:extLst>
          </p:cNvPr>
          <p:cNvCxnSpPr/>
          <p:nvPr/>
        </p:nvCxnSpPr>
        <p:spPr>
          <a:xfrm flipH="1" flipV="1">
            <a:off x="3491880" y="2454248"/>
            <a:ext cx="732435" cy="51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7303134-EF1B-4849-852E-79628C899879}"/>
              </a:ext>
            </a:extLst>
          </p:cNvPr>
          <p:cNvCxnSpPr/>
          <p:nvPr/>
        </p:nvCxnSpPr>
        <p:spPr>
          <a:xfrm flipH="1" flipV="1">
            <a:off x="2222943" y="1542069"/>
            <a:ext cx="732435" cy="51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5F6C7603-9D23-4397-9747-4A0C1CB06F44}"/>
              </a:ext>
            </a:extLst>
          </p:cNvPr>
          <p:cNvCxnSpPr>
            <a:cxnSpLocks/>
            <a:endCxn id="20" idx="4"/>
          </p:cNvCxnSpPr>
          <p:nvPr/>
        </p:nvCxnSpPr>
        <p:spPr>
          <a:xfrm rot="10800000">
            <a:off x="1907705" y="1628800"/>
            <a:ext cx="3479807" cy="23711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532C0E3E-BF44-4636-9C72-A7B606E179F7}"/>
              </a:ext>
            </a:extLst>
          </p:cNvPr>
          <p:cNvCxnSpPr>
            <a:stCxn id="24" idx="2"/>
            <a:endCxn id="20" idx="4"/>
          </p:cNvCxnSpPr>
          <p:nvPr/>
        </p:nvCxnSpPr>
        <p:spPr>
          <a:xfrm rot="10800000">
            <a:off x="1907704" y="1628800"/>
            <a:ext cx="2232248" cy="15841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5E23CE-B820-4164-AAFE-093DBD81BC9A}"/>
              </a:ext>
            </a:extLst>
          </p:cNvPr>
          <p:cNvSpPr txBox="1"/>
          <p:nvPr/>
        </p:nvSpPr>
        <p:spPr>
          <a:xfrm>
            <a:off x="2518645" y="3219872"/>
            <a:ext cx="62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B2D7CA-3644-4858-ACA1-9AA03EFC1D6C}"/>
              </a:ext>
            </a:extLst>
          </p:cNvPr>
          <p:cNvSpPr txBox="1"/>
          <p:nvPr/>
        </p:nvSpPr>
        <p:spPr>
          <a:xfrm>
            <a:off x="5027555" y="3300953"/>
            <a:ext cx="62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A4AD99-AB9D-4E75-9B10-779BEAA5D68D}"/>
              </a:ext>
            </a:extLst>
          </p:cNvPr>
          <p:cNvSpPr txBox="1"/>
          <p:nvPr/>
        </p:nvSpPr>
        <p:spPr>
          <a:xfrm>
            <a:off x="3827343" y="2394158"/>
            <a:ext cx="62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4B53AE-7163-4114-BF82-91934C368B44}"/>
              </a:ext>
            </a:extLst>
          </p:cNvPr>
          <p:cNvSpPr txBox="1"/>
          <p:nvPr/>
        </p:nvSpPr>
        <p:spPr>
          <a:xfrm>
            <a:off x="2526809" y="1463105"/>
            <a:ext cx="62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155ED9-08D4-47B1-8CA3-A04D485F8766}"/>
              </a:ext>
            </a:extLst>
          </p:cNvPr>
          <p:cNvSpPr txBox="1"/>
          <p:nvPr/>
        </p:nvSpPr>
        <p:spPr>
          <a:xfrm>
            <a:off x="2526809" y="2420056"/>
            <a:ext cx="62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DD99F6-B15A-4871-A9EF-546E0A180FB7}"/>
              </a:ext>
            </a:extLst>
          </p:cNvPr>
          <p:cNvSpPr txBox="1"/>
          <p:nvPr/>
        </p:nvSpPr>
        <p:spPr>
          <a:xfrm>
            <a:off x="6413141" y="1118370"/>
            <a:ext cx="1907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1-&gt;2 : 2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1-&gt;4 : 10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2-&gt;3 : 2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2-&gt;4 : 5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3-&gt;4 : 2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3F3C988A-2EE5-4D74-A9F1-3077A16F2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23407"/>
              </p:ext>
            </p:extLst>
          </p:nvPr>
        </p:nvGraphicFramePr>
        <p:xfrm>
          <a:off x="599608" y="4634830"/>
          <a:ext cx="60960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9476129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858575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33215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590138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62791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5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1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INF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8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2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3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3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INF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62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4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78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4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3" grpId="0"/>
      <p:bldP spid="44" grpId="0"/>
      <p:bldP spid="45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BFA31B-85DE-4BCC-8EA8-4831C2940B2C}"/>
              </a:ext>
            </a:extLst>
          </p:cNvPr>
          <p:cNvSpPr txBox="1"/>
          <p:nvPr/>
        </p:nvSpPr>
        <p:spPr>
          <a:xfrm>
            <a:off x="539552" y="2420888"/>
            <a:ext cx="81472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for(int i=0; i&lt;N; i++)</a:t>
            </a:r>
          </a:p>
          <a:p>
            <a:r>
              <a:rPr lang="en-US" altLang="ko-KR" sz="24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     for(int j=0; j&lt;N; j++)</a:t>
            </a:r>
          </a:p>
          <a:p>
            <a:r>
              <a:rPr lang="en-US" altLang="ko-KR" sz="24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           for(int k=0; k&lt;N; k++)</a:t>
            </a:r>
          </a:p>
          <a:p>
            <a:r>
              <a:rPr lang="en-US" altLang="ko-KR" sz="24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	         D[j][k] = min(D[j][k], D[j][i] + D[i][k])</a:t>
            </a:r>
          </a:p>
          <a:p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056B15-CEA8-457B-8E5C-A97FE0150F4C}"/>
              </a:ext>
            </a:extLst>
          </p:cNvPr>
          <p:cNvSpPr txBox="1"/>
          <p:nvPr/>
        </p:nvSpPr>
        <p:spPr>
          <a:xfrm>
            <a:off x="428791" y="76644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의사코드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2A5F4-CD5E-49CB-B9FF-25CC9E2F3417}"/>
              </a:ext>
            </a:extLst>
          </p:cNvPr>
          <p:cNvSpPr txBox="1"/>
          <p:nvPr/>
        </p:nvSpPr>
        <p:spPr>
          <a:xfrm>
            <a:off x="3693046" y="247005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경</a:t>
            </a:r>
            <a:r>
              <a:rPr lang="ko-KR" altLang="en-US" sz="20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유지</a:t>
            </a:r>
            <a:endParaRPr lang="en-US" altLang="ko-KR" sz="2000" b="1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F8B31-0ADB-442B-9BC7-0F8C0D0DA27A}"/>
              </a:ext>
            </a:extLst>
          </p:cNvPr>
          <p:cNvSpPr txBox="1"/>
          <p:nvPr/>
        </p:nvSpPr>
        <p:spPr>
          <a:xfrm>
            <a:off x="4359425" y="281467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시</a:t>
            </a:r>
            <a:r>
              <a:rPr lang="ko-KR" altLang="en-US" sz="20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작점</a:t>
            </a:r>
            <a:endParaRPr lang="en-US" altLang="ko-KR" sz="2000" b="1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84EE2-768A-407D-A2F4-B5434AC42907}"/>
              </a:ext>
            </a:extLst>
          </p:cNvPr>
          <p:cNvSpPr txBox="1"/>
          <p:nvPr/>
        </p:nvSpPr>
        <p:spPr>
          <a:xfrm>
            <a:off x="5253980" y="318520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도</a:t>
            </a:r>
            <a:r>
              <a:rPr lang="ko-KR" altLang="en-US" sz="20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착점</a:t>
            </a:r>
            <a:endParaRPr lang="en-US" altLang="ko-KR" sz="2000" b="1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91" y="766445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코딩 방법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99A2E3-99D9-4C5A-9E62-554F18689E84}"/>
              </a:ext>
            </a:extLst>
          </p:cNvPr>
          <p:cNvSpPr txBox="1"/>
          <p:nvPr/>
        </p:nvSpPr>
        <p:spPr>
          <a:xfrm>
            <a:off x="1115616" y="2492896"/>
            <a:ext cx="81472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1. 2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차원 배열 선언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(0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으로 초기화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2. 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자기 자신 제외하고 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INF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값 입력</a:t>
            </a: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3. 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연결된 정점끼리 가중치 입력</a:t>
            </a: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4. For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문 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개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=&gt; 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D[j][k] = min(D[j][k], D[j][i] + D[i][k])</a:t>
            </a:r>
          </a:p>
          <a:p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		  </a:t>
            </a: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  <a:effectLst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if(D[j][k] &gt; D[j][i] + D[i][k])</a:t>
            </a:r>
          </a:p>
          <a:p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  <a:effectLst>
                  <a:reflection blurRad="165100" stA="22000" endPos="31000" dir="5400000" sy="-100000" algn="bl" rotWithShape="0"/>
                </a:effectLst>
                <a:latin typeface="+mj-ea"/>
                <a:cs typeface="Times New Roman" panose="02020603050405020304" pitchFamily="18" charset="0"/>
              </a:rPr>
              <a:t>			D[j][k] = D[j][i] + D[i][k]</a:t>
            </a:r>
          </a:p>
          <a:p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91" y="766445"/>
            <a:ext cx="553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이진 탐색</a:t>
            </a:r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(Binary Search)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2276872"/>
            <a:ext cx="8147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탐색범위를 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½</a:t>
            </a: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씩 줄여나가면서 탐색해나가는 알고리즘</a:t>
            </a: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정렬된 배열에서만 탐색가능</a:t>
            </a: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시간복잡도 </a:t>
            </a:r>
            <a:r>
              <a:rPr lang="en-US" altLang="ko-KR" sz="20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: O(logn)</a:t>
            </a:r>
          </a:p>
        </p:txBody>
      </p:sp>
    </p:spTree>
    <p:extLst>
      <p:ext uri="{BB962C8B-B14F-4D97-AF65-F5344CB8AC3E}">
        <p14:creationId xmlns:p14="http://schemas.microsoft.com/office/powerpoint/2010/main" val="11524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91" y="766445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탐색 과정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BACC66-88E4-4832-BD8F-08319A58D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74" y="1988840"/>
            <a:ext cx="4419983" cy="9602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78300E-B1EF-4C10-A399-7F85450A5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74" y="3620925"/>
            <a:ext cx="4419983" cy="8611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B0606F-A022-435C-8848-A1F3456EB0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74" y="5157192"/>
            <a:ext cx="4419983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5561</TotalTime>
  <Words>425</Words>
  <Application>Microsoft Office PowerPoint</Application>
  <PresentationFormat>화면 슬라이드 쇼(4:3)</PresentationFormat>
  <Paragraphs>141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 Light</vt:lpstr>
      <vt:lpstr>Arial</vt:lpstr>
      <vt:lpstr>Times New Roman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허규정</dc:creator>
  <cp:lastModifiedBy>허규정</cp:lastModifiedBy>
  <cp:revision>174</cp:revision>
  <dcterms:created xsi:type="dcterms:W3CDTF">2015-05-23T11:05:16Z</dcterms:created>
  <dcterms:modified xsi:type="dcterms:W3CDTF">2017-09-05T10:33:27Z</dcterms:modified>
</cp:coreProperties>
</file>