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80" r:id="rId4"/>
    <p:sldId id="303" r:id="rId5"/>
    <p:sldId id="304" r:id="rId6"/>
    <p:sldId id="305" r:id="rId7"/>
    <p:sldId id="31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embeddedFontLst>
    <p:embeddedFont>
      <p:font typeface="나눔고딕 Light" panose="020B0600000101010101" charset="-127"/>
      <p:regular r:id="rId18"/>
    </p:embeddedFont>
    <p:embeddedFont>
      <p:font typeface="함초롬바탕" panose="02030504000101010101" pitchFamily="18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80330" autoAdjust="0"/>
  </p:normalViewPr>
  <p:slideViewPr>
    <p:cSldViewPr>
      <p:cViewPr varScale="1">
        <p:scale>
          <a:sx n="91" d="100"/>
          <a:sy n="91" d="100"/>
        </p:scale>
        <p:origin x="105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1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0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628800"/>
            <a:ext cx="7488832" cy="1461939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2017-2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학기 알고리즘 스터디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위상정렬</a:t>
            </a:r>
            <a:endParaRPr lang="ko-KR" altLang="ko-KR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9250" y="3451995"/>
            <a:ext cx="262108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rgbClr val="989184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나눔고딕 Light" panose="020D0904000000000000" pitchFamily="50" charset="-127"/>
                <a:cs typeface="Times New Roman" panose="02020603050405020304" pitchFamily="18" charset="0"/>
              </a:rPr>
              <a:t>2017 / 09 / 11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8565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35212" y="268080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64314" y="379002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34103" y="479197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5571" y="379002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53079" y="479197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81191" y="2680806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직선 화살표 연결선 24"/>
          <p:cNvCxnSpPr>
            <a:stCxn id="17" idx="2"/>
            <a:endCxn id="15" idx="6"/>
          </p:cNvCxnSpPr>
          <p:nvPr/>
        </p:nvCxnSpPr>
        <p:spPr>
          <a:xfrm flipH="1">
            <a:off x="1902635" y="5244493"/>
            <a:ext cx="350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4"/>
            <a:endCxn id="16" idx="6"/>
          </p:cNvCxnSpPr>
          <p:nvPr/>
        </p:nvCxnSpPr>
        <p:spPr>
          <a:xfrm flipH="1">
            <a:off x="1034103" y="3585840"/>
            <a:ext cx="1681354" cy="656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6"/>
            <a:endCxn id="14" idx="2"/>
          </p:cNvCxnSpPr>
          <p:nvPr/>
        </p:nvCxnSpPr>
        <p:spPr>
          <a:xfrm>
            <a:off x="1034103" y="4242543"/>
            <a:ext cx="2030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2"/>
            <a:endCxn id="17" idx="0"/>
          </p:cNvCxnSpPr>
          <p:nvPr/>
        </p:nvCxnSpPr>
        <p:spPr>
          <a:xfrm flipH="1">
            <a:off x="2687345" y="4242543"/>
            <a:ext cx="376969" cy="54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6"/>
            <a:endCxn id="15" idx="0"/>
          </p:cNvCxnSpPr>
          <p:nvPr/>
        </p:nvCxnSpPr>
        <p:spPr>
          <a:xfrm>
            <a:off x="1034103" y="4242543"/>
            <a:ext cx="434266" cy="549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316528"/>
          <a:ext cx="4062687" cy="803148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05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05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991560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3545" y="2143213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481767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347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5" y="4696140"/>
            <a:ext cx="414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4989730"/>
          <a:ext cx="2668524" cy="377190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298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-6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47233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785787"/>
          <a:ext cx="4124835" cy="425958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8058" y="1069110"/>
            <a:ext cx="3554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우선순위 큐의 </a:t>
            </a:r>
            <a:r>
              <a:rPr lang="en-US" altLang="ko-KR" sz="1400" dirty="0"/>
              <a:t>top</a:t>
            </a:r>
            <a:r>
              <a:rPr lang="ko-KR" altLang="en-US" sz="1400" dirty="0"/>
              <a:t>이 </a:t>
            </a:r>
            <a:r>
              <a:rPr lang="en-US" altLang="ko-KR" sz="1400" dirty="0"/>
              <a:t>-1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order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을 삽입하고 </a:t>
            </a:r>
            <a:r>
              <a:rPr lang="en-US" altLang="ko-KR" sz="1400" dirty="0"/>
              <a:t>pop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과 연결된 정점인 </a:t>
            </a:r>
            <a:r>
              <a:rPr lang="en-US" altLang="ko-KR" sz="1400" dirty="0"/>
              <a:t>4</a:t>
            </a:r>
            <a:r>
              <a:rPr lang="ko-KR" altLang="en-US" sz="1400" dirty="0"/>
              <a:t>의 </a:t>
            </a:r>
            <a:r>
              <a:rPr lang="en-US" altLang="ko-KR" sz="1400" dirty="0"/>
              <a:t>indegree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 감소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4</a:t>
            </a:r>
            <a:r>
              <a:rPr lang="ko-KR" altLang="en-US" sz="1400" dirty="0"/>
              <a:t>의 </a:t>
            </a:r>
            <a:r>
              <a:rPr lang="en-US" altLang="ko-KR" sz="1400" dirty="0"/>
              <a:t>indegree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인지 확인</a:t>
            </a:r>
          </a:p>
        </p:txBody>
      </p:sp>
      <p:cxnSp>
        <p:nvCxnSpPr>
          <p:cNvPr id="4" name="직선 연결선 3"/>
          <p:cNvCxnSpPr>
            <a:stCxn id="5" idx="7"/>
            <a:endCxn id="5" idx="3"/>
          </p:cNvCxnSpPr>
          <p:nvPr/>
        </p:nvCxnSpPr>
        <p:spPr>
          <a:xfrm flipH="1">
            <a:off x="1162406" y="2813345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1"/>
            <a:endCxn id="5" idx="5"/>
          </p:cNvCxnSpPr>
          <p:nvPr/>
        </p:nvCxnSpPr>
        <p:spPr>
          <a:xfrm>
            <a:off x="1162406" y="2813345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8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62890"/>
            <a:ext cx="8229600" cy="910182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4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85758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14860" y="403991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84649" y="504186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6117" y="4039910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03625" y="504186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31737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직선 화살표 연결선 24"/>
          <p:cNvCxnSpPr>
            <a:stCxn id="17" idx="2"/>
            <a:endCxn id="15" idx="6"/>
          </p:cNvCxnSpPr>
          <p:nvPr/>
        </p:nvCxnSpPr>
        <p:spPr>
          <a:xfrm flipH="1">
            <a:off x="1953181" y="5494377"/>
            <a:ext cx="350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6"/>
            <a:endCxn id="14" idx="2"/>
          </p:cNvCxnSpPr>
          <p:nvPr/>
        </p:nvCxnSpPr>
        <p:spPr>
          <a:xfrm>
            <a:off x="1084649" y="4492427"/>
            <a:ext cx="2030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2"/>
            <a:endCxn id="17" idx="0"/>
          </p:cNvCxnSpPr>
          <p:nvPr/>
        </p:nvCxnSpPr>
        <p:spPr>
          <a:xfrm flipH="1">
            <a:off x="2737891" y="4492427"/>
            <a:ext cx="376969" cy="54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6"/>
            <a:endCxn id="15" idx="0"/>
          </p:cNvCxnSpPr>
          <p:nvPr/>
        </p:nvCxnSpPr>
        <p:spPr>
          <a:xfrm>
            <a:off x="1084649" y="4492427"/>
            <a:ext cx="434266" cy="549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308593"/>
          <a:ext cx="4062687" cy="803148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19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982227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3545" y="2072514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374660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4" y="4660156"/>
            <a:ext cx="419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4982423"/>
          <a:ext cx="2668524" cy="474726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413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-2</a:t>
                      </a:r>
                      <a:endParaRPr lang="ko-KR" altLang="en-US" sz="18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32619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771173"/>
          <a:ext cx="4124835" cy="425958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2488" y="1056888"/>
            <a:ext cx="3741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우선순위 큐의 </a:t>
            </a:r>
            <a:r>
              <a:rPr lang="en-US" altLang="ko-KR" sz="1200" dirty="0"/>
              <a:t>top</a:t>
            </a:r>
            <a:r>
              <a:rPr lang="ko-KR" altLang="en-US" sz="1200" dirty="0"/>
              <a:t>이 </a:t>
            </a:r>
            <a:r>
              <a:rPr lang="en-US" altLang="ko-KR" sz="1200" dirty="0"/>
              <a:t>-6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order</a:t>
            </a:r>
            <a:r>
              <a:rPr lang="ko-KR" altLang="en-US" sz="1200" dirty="0"/>
              <a:t>에 </a:t>
            </a:r>
            <a:r>
              <a:rPr lang="en-US" altLang="ko-KR" sz="1200" dirty="0"/>
              <a:t>6</a:t>
            </a:r>
            <a:r>
              <a:rPr lang="ko-KR" altLang="en-US" sz="1200" dirty="0"/>
              <a:t>을 삽입하고 </a:t>
            </a:r>
            <a:r>
              <a:rPr lang="en-US" altLang="ko-KR" sz="1200" dirty="0"/>
              <a:t>pop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 </a:t>
            </a:r>
            <a:r>
              <a:rPr lang="en-US" altLang="ko-KR" sz="1200" dirty="0"/>
              <a:t>6</a:t>
            </a:r>
            <a:r>
              <a:rPr lang="ko-KR" altLang="en-US" sz="1200" dirty="0"/>
              <a:t>과 연결된 정점인 </a:t>
            </a: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 감소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인지 확인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2</a:t>
            </a:r>
            <a:r>
              <a:rPr lang="ko-KR" altLang="en-US" sz="1200" dirty="0"/>
              <a:t>를 음수형태로 우선순위 큐에 삽입</a:t>
            </a:r>
          </a:p>
        </p:txBody>
      </p:sp>
      <p:cxnSp>
        <p:nvCxnSpPr>
          <p:cNvPr id="4" name="직선 연결선 3"/>
          <p:cNvCxnSpPr>
            <a:stCxn id="5" idx="1"/>
            <a:endCxn id="5" idx="5"/>
          </p:cNvCxnSpPr>
          <p:nvPr/>
        </p:nvCxnSpPr>
        <p:spPr>
          <a:xfrm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3"/>
            <a:endCxn id="5" idx="7"/>
          </p:cNvCxnSpPr>
          <p:nvPr/>
        </p:nvCxnSpPr>
        <p:spPr>
          <a:xfrm flipV="1"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8" idx="7"/>
            <a:endCxn id="18" idx="3"/>
          </p:cNvCxnSpPr>
          <p:nvPr/>
        </p:nvCxnSpPr>
        <p:spPr>
          <a:xfrm flipH="1"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8" idx="1"/>
            <a:endCxn id="18" idx="5"/>
          </p:cNvCxnSpPr>
          <p:nvPr/>
        </p:nvCxnSpPr>
        <p:spPr>
          <a:xfrm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0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5699"/>
            <a:ext cx="8229600" cy="786708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85758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14860" y="4039910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84649" y="504186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6117" y="403991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03625" y="504186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31737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직선 화살표 연결선 24"/>
          <p:cNvCxnSpPr>
            <a:stCxn id="17" idx="2"/>
            <a:endCxn id="15" idx="6"/>
          </p:cNvCxnSpPr>
          <p:nvPr/>
        </p:nvCxnSpPr>
        <p:spPr>
          <a:xfrm flipH="1">
            <a:off x="1953181" y="5494377"/>
            <a:ext cx="350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2"/>
            <a:endCxn id="17" idx="0"/>
          </p:cNvCxnSpPr>
          <p:nvPr/>
        </p:nvCxnSpPr>
        <p:spPr>
          <a:xfrm flipH="1">
            <a:off x="2737891" y="4492427"/>
            <a:ext cx="376969" cy="54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332752"/>
          <a:ext cx="4062687" cy="803148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19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1009039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3545" y="2072693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374481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5" y="4646434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5009300"/>
          <a:ext cx="2668524" cy="474726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4135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-5</a:t>
                      </a:r>
                      <a:endParaRPr lang="ko-KR" altLang="en-US" sz="18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47125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785679"/>
          <a:ext cx="4124835" cy="425958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2488" y="1056888"/>
            <a:ext cx="3741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우선순위 큐의 </a:t>
            </a:r>
            <a:r>
              <a:rPr lang="en-US" altLang="ko-KR" sz="1200" dirty="0"/>
              <a:t>top</a:t>
            </a:r>
            <a:r>
              <a:rPr lang="ko-KR" altLang="en-US" sz="1200" dirty="0"/>
              <a:t>이 </a:t>
            </a:r>
            <a:r>
              <a:rPr lang="en-US" altLang="ko-KR" sz="1200" dirty="0"/>
              <a:t>-2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order</a:t>
            </a:r>
            <a:r>
              <a:rPr lang="ko-KR" altLang="en-US" sz="1200" dirty="0"/>
              <a:t>에 </a:t>
            </a:r>
            <a:r>
              <a:rPr lang="en-US" altLang="ko-KR" sz="1200" dirty="0"/>
              <a:t>2</a:t>
            </a:r>
            <a:r>
              <a:rPr lang="ko-KR" altLang="en-US" sz="1200" dirty="0"/>
              <a:t>를 삽입하고 </a:t>
            </a:r>
            <a:r>
              <a:rPr lang="en-US" altLang="ko-KR" sz="1200" dirty="0"/>
              <a:t>pop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2</a:t>
            </a:r>
            <a:r>
              <a:rPr lang="ko-KR" altLang="en-US" sz="1200" dirty="0"/>
              <a:t>와 연결된 정점인 </a:t>
            </a:r>
            <a:r>
              <a:rPr lang="en-US" altLang="ko-KR" sz="1200" dirty="0"/>
              <a:t>5</a:t>
            </a:r>
            <a:r>
              <a:rPr lang="ko-KR" altLang="en-US" sz="1200" dirty="0"/>
              <a:t>와 </a:t>
            </a:r>
            <a:r>
              <a:rPr lang="en-US" altLang="ko-KR" sz="1200" dirty="0"/>
              <a:t>3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씩 감소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5</a:t>
            </a:r>
            <a:r>
              <a:rPr lang="ko-KR" altLang="en-US" sz="1200" dirty="0"/>
              <a:t>와 </a:t>
            </a:r>
            <a:r>
              <a:rPr lang="en-US" altLang="ko-KR" sz="1200" dirty="0"/>
              <a:t>3</a:t>
            </a:r>
            <a:r>
              <a:rPr lang="ko-KR" altLang="en-US" sz="1200" dirty="0"/>
              <a:t>이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인지 확인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5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5</a:t>
            </a:r>
            <a:r>
              <a:rPr lang="ko-KR" altLang="en-US" sz="1200" dirty="0"/>
              <a:t>를 음수형태로 우선순위 큐에 삽입</a:t>
            </a:r>
            <a:endParaRPr lang="en-US" altLang="ko-KR" sz="1200" dirty="0"/>
          </a:p>
        </p:txBody>
      </p:sp>
      <p:cxnSp>
        <p:nvCxnSpPr>
          <p:cNvPr id="4" name="직선 연결선 3"/>
          <p:cNvCxnSpPr>
            <a:stCxn id="5" idx="1"/>
            <a:endCxn id="5" idx="5"/>
          </p:cNvCxnSpPr>
          <p:nvPr/>
        </p:nvCxnSpPr>
        <p:spPr>
          <a:xfrm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7"/>
            <a:endCxn id="5" idx="3"/>
          </p:cNvCxnSpPr>
          <p:nvPr/>
        </p:nvCxnSpPr>
        <p:spPr>
          <a:xfrm flipH="1"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8" idx="7"/>
            <a:endCxn id="18" idx="3"/>
          </p:cNvCxnSpPr>
          <p:nvPr/>
        </p:nvCxnSpPr>
        <p:spPr>
          <a:xfrm flipH="1"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8" idx="1"/>
            <a:endCxn id="18" idx="5"/>
          </p:cNvCxnSpPr>
          <p:nvPr/>
        </p:nvCxnSpPr>
        <p:spPr>
          <a:xfrm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6" idx="7"/>
            <a:endCxn id="16" idx="3"/>
          </p:cNvCxnSpPr>
          <p:nvPr/>
        </p:nvCxnSpPr>
        <p:spPr>
          <a:xfrm flipH="1">
            <a:off x="343311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6" idx="5"/>
          </p:cNvCxnSpPr>
          <p:nvPr/>
        </p:nvCxnSpPr>
        <p:spPr>
          <a:xfrm>
            <a:off x="343311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6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-9253"/>
            <a:ext cx="8229600" cy="1009539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6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85758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14860" y="403991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84649" y="504186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6117" y="403991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03625" y="5041860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31737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직선 화살표 연결선 24"/>
          <p:cNvCxnSpPr>
            <a:stCxn id="17" idx="2"/>
            <a:endCxn id="15" idx="6"/>
          </p:cNvCxnSpPr>
          <p:nvPr/>
        </p:nvCxnSpPr>
        <p:spPr>
          <a:xfrm flipH="1">
            <a:off x="1953181" y="5494377"/>
            <a:ext cx="350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292676"/>
          <a:ext cx="4062687" cy="803148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19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976116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202421" y="2049660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383361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4" y="4668031"/>
            <a:ext cx="406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5021898"/>
          <a:ext cx="2668524" cy="474726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4135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-4</a:t>
                      </a:r>
                      <a:endParaRPr lang="ko-KR" altLang="en-US" sz="18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30614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776802"/>
          <a:ext cx="4124835" cy="425958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2488" y="1056888"/>
            <a:ext cx="3741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우선순위 큐의 </a:t>
            </a:r>
            <a:r>
              <a:rPr lang="en-US" altLang="ko-KR" sz="1200" dirty="0"/>
              <a:t>top</a:t>
            </a:r>
            <a:r>
              <a:rPr lang="ko-KR" altLang="en-US" sz="1200" dirty="0"/>
              <a:t>이 </a:t>
            </a:r>
            <a:r>
              <a:rPr lang="en-US" altLang="ko-KR" sz="1200" dirty="0"/>
              <a:t>-5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order</a:t>
            </a:r>
            <a:r>
              <a:rPr lang="ko-KR" altLang="en-US" sz="1200" dirty="0"/>
              <a:t>에 </a:t>
            </a:r>
            <a:r>
              <a:rPr lang="en-US" altLang="ko-KR" sz="1200" dirty="0"/>
              <a:t>5</a:t>
            </a:r>
            <a:r>
              <a:rPr lang="ko-KR" altLang="en-US" sz="1200" dirty="0"/>
              <a:t>를 삽입하고 </a:t>
            </a:r>
            <a:r>
              <a:rPr lang="en-US" altLang="ko-KR" sz="1200" dirty="0"/>
              <a:t>pop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5</a:t>
            </a:r>
            <a:r>
              <a:rPr lang="ko-KR" altLang="en-US" sz="1200" dirty="0"/>
              <a:t>와 연결된 정점인 </a:t>
            </a:r>
            <a:r>
              <a:rPr lang="en-US" altLang="ko-KR" sz="1200" dirty="0"/>
              <a:t>4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 감소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4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인지 확인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4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4</a:t>
            </a:r>
            <a:r>
              <a:rPr lang="ko-KR" altLang="en-US" sz="1200" dirty="0"/>
              <a:t>를 음수형태로 우선순위 큐에 삽입</a:t>
            </a:r>
            <a:endParaRPr lang="en-US" altLang="ko-KR" sz="1200" dirty="0"/>
          </a:p>
        </p:txBody>
      </p:sp>
      <p:cxnSp>
        <p:nvCxnSpPr>
          <p:cNvPr id="4" name="직선 연결선 3"/>
          <p:cNvCxnSpPr>
            <a:stCxn id="5" idx="7"/>
            <a:endCxn id="5" idx="3"/>
          </p:cNvCxnSpPr>
          <p:nvPr/>
        </p:nvCxnSpPr>
        <p:spPr>
          <a:xfrm flipH="1"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1"/>
            <a:endCxn id="5" idx="5"/>
          </p:cNvCxnSpPr>
          <p:nvPr/>
        </p:nvCxnSpPr>
        <p:spPr>
          <a:xfrm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8" idx="1"/>
            <a:endCxn id="18" idx="5"/>
          </p:cNvCxnSpPr>
          <p:nvPr/>
        </p:nvCxnSpPr>
        <p:spPr>
          <a:xfrm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8" idx="3"/>
            <a:endCxn id="18" idx="7"/>
          </p:cNvCxnSpPr>
          <p:nvPr/>
        </p:nvCxnSpPr>
        <p:spPr>
          <a:xfrm flipV="1"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6" idx="1"/>
            <a:endCxn id="16" idx="5"/>
          </p:cNvCxnSpPr>
          <p:nvPr/>
        </p:nvCxnSpPr>
        <p:spPr>
          <a:xfrm>
            <a:off x="343311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3"/>
            <a:endCxn id="16" idx="7"/>
          </p:cNvCxnSpPr>
          <p:nvPr/>
        </p:nvCxnSpPr>
        <p:spPr>
          <a:xfrm flipV="1">
            <a:off x="343311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4" idx="1"/>
            <a:endCxn id="14" idx="5"/>
          </p:cNvCxnSpPr>
          <p:nvPr/>
        </p:nvCxnSpPr>
        <p:spPr>
          <a:xfrm>
            <a:off x="3242054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3"/>
            <a:endCxn id="14" idx="7"/>
          </p:cNvCxnSpPr>
          <p:nvPr/>
        </p:nvCxnSpPr>
        <p:spPr>
          <a:xfrm flipV="1">
            <a:off x="3242054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0451"/>
            <a:ext cx="8229600" cy="790773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7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85758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14860" y="403991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84649" y="5041860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6117" y="403991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03625" y="504186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31737" y="2930690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269597"/>
          <a:ext cx="4062687" cy="803148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19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951255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3545" y="2046342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361417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4" y="4658766"/>
            <a:ext cx="412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5009467"/>
          <a:ext cx="2668524" cy="474726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4135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-3</a:t>
                      </a:r>
                      <a:endParaRPr lang="ko-KR" altLang="en-US" sz="18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27799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771173"/>
          <a:ext cx="4124835" cy="425958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2488" y="1056888"/>
            <a:ext cx="3741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우선순위 큐의 </a:t>
            </a:r>
            <a:r>
              <a:rPr lang="en-US" altLang="ko-KR" sz="1200" dirty="0"/>
              <a:t>top</a:t>
            </a:r>
            <a:r>
              <a:rPr lang="ko-KR" altLang="en-US" sz="1200" dirty="0"/>
              <a:t>이 </a:t>
            </a:r>
            <a:r>
              <a:rPr lang="en-US" altLang="ko-KR" sz="1200" dirty="0"/>
              <a:t>-4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order</a:t>
            </a:r>
            <a:r>
              <a:rPr lang="ko-KR" altLang="en-US" sz="1200" dirty="0"/>
              <a:t>에 </a:t>
            </a:r>
            <a:r>
              <a:rPr lang="en-US" altLang="ko-KR" sz="1200" dirty="0"/>
              <a:t>4</a:t>
            </a:r>
            <a:r>
              <a:rPr lang="ko-KR" altLang="en-US" sz="1200" dirty="0"/>
              <a:t>를 삽입하고 </a:t>
            </a:r>
            <a:r>
              <a:rPr lang="en-US" altLang="ko-KR" sz="1200" dirty="0"/>
              <a:t>pop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4</a:t>
            </a:r>
            <a:r>
              <a:rPr lang="ko-KR" altLang="en-US" sz="1200" dirty="0"/>
              <a:t>와 연결된 정점인 </a:t>
            </a:r>
            <a:r>
              <a:rPr lang="en-US" altLang="ko-KR" sz="1200" dirty="0"/>
              <a:t>3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 감소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3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인지 확인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3</a:t>
            </a:r>
            <a:r>
              <a:rPr lang="ko-KR" altLang="en-US" sz="1200" dirty="0"/>
              <a:t>의 </a:t>
            </a:r>
            <a:r>
              <a:rPr lang="en-US" altLang="ko-KR" sz="1200" dirty="0"/>
              <a:t>indegree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3</a:t>
            </a:r>
            <a:r>
              <a:rPr lang="ko-KR" altLang="en-US" sz="1200" dirty="0"/>
              <a:t>을 음수형태로 우선순위 큐에 삽입</a:t>
            </a:r>
            <a:endParaRPr lang="en-US" altLang="ko-KR" sz="1200" dirty="0"/>
          </a:p>
        </p:txBody>
      </p:sp>
      <p:cxnSp>
        <p:nvCxnSpPr>
          <p:cNvPr id="4" name="직선 연결선 3"/>
          <p:cNvCxnSpPr>
            <a:stCxn id="5" idx="1"/>
            <a:endCxn id="5" idx="5"/>
          </p:cNvCxnSpPr>
          <p:nvPr/>
        </p:nvCxnSpPr>
        <p:spPr>
          <a:xfrm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3"/>
            <a:endCxn id="5" idx="7"/>
          </p:cNvCxnSpPr>
          <p:nvPr/>
        </p:nvCxnSpPr>
        <p:spPr>
          <a:xfrm flipV="1">
            <a:off x="1212952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8" idx="1"/>
            <a:endCxn id="18" idx="5"/>
          </p:cNvCxnSpPr>
          <p:nvPr/>
        </p:nvCxnSpPr>
        <p:spPr>
          <a:xfrm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8" idx="3"/>
            <a:endCxn id="18" idx="7"/>
          </p:cNvCxnSpPr>
          <p:nvPr/>
        </p:nvCxnSpPr>
        <p:spPr>
          <a:xfrm flipV="1">
            <a:off x="2458931" y="306322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1"/>
            <a:endCxn id="14" idx="5"/>
          </p:cNvCxnSpPr>
          <p:nvPr/>
        </p:nvCxnSpPr>
        <p:spPr>
          <a:xfrm>
            <a:off x="3242054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3"/>
            <a:endCxn id="14" idx="7"/>
          </p:cNvCxnSpPr>
          <p:nvPr/>
        </p:nvCxnSpPr>
        <p:spPr>
          <a:xfrm flipV="1">
            <a:off x="3242054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6" idx="7"/>
            <a:endCxn id="16" idx="3"/>
          </p:cNvCxnSpPr>
          <p:nvPr/>
        </p:nvCxnSpPr>
        <p:spPr>
          <a:xfrm flipH="1">
            <a:off x="343311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  <a:endCxn id="16" idx="5"/>
          </p:cNvCxnSpPr>
          <p:nvPr/>
        </p:nvCxnSpPr>
        <p:spPr>
          <a:xfrm>
            <a:off x="343311" y="417244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1"/>
            <a:endCxn id="17" idx="5"/>
          </p:cNvCxnSpPr>
          <p:nvPr/>
        </p:nvCxnSpPr>
        <p:spPr>
          <a:xfrm>
            <a:off x="2430819" y="517439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3"/>
            <a:endCxn id="17" idx="7"/>
          </p:cNvCxnSpPr>
          <p:nvPr/>
        </p:nvCxnSpPr>
        <p:spPr>
          <a:xfrm flipV="1">
            <a:off x="2430819" y="5174399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8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1897"/>
            <a:ext cx="8229600" cy="796851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66610" y="3367413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95712" y="4476633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65501" y="5478583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6969" y="4476633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84477" y="5478583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12589" y="3367413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298033"/>
          <a:ext cx="4062687" cy="803148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19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976116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3545" y="2119116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422492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347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4" y="4648151"/>
            <a:ext cx="433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5014004"/>
          <a:ext cx="2668524" cy="474726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386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22806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771173"/>
          <a:ext cx="4124835" cy="425958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2488" y="1056888"/>
            <a:ext cx="3741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우선순위 큐의 </a:t>
            </a:r>
            <a:r>
              <a:rPr lang="en-US" altLang="ko-KR" sz="1200" dirty="0"/>
              <a:t>top</a:t>
            </a:r>
            <a:r>
              <a:rPr lang="ko-KR" altLang="en-US" sz="1200" dirty="0"/>
              <a:t>이 </a:t>
            </a:r>
            <a:r>
              <a:rPr lang="en-US" altLang="ko-KR" sz="1200" dirty="0"/>
              <a:t>-3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order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을 삽입하고 </a:t>
            </a:r>
            <a:r>
              <a:rPr lang="en-US" altLang="ko-KR" sz="1200" dirty="0"/>
              <a:t>pop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3</a:t>
            </a:r>
            <a:r>
              <a:rPr lang="ko-KR" altLang="en-US" sz="1200" dirty="0"/>
              <a:t>과 연결된 정점은 없음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우선순위 큐가 비었으므로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종료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1</a:t>
            </a:r>
            <a:r>
              <a:rPr lang="ko-KR" altLang="en-US" sz="1200" dirty="0"/>
              <a:t>부터 </a:t>
            </a:r>
            <a:r>
              <a:rPr lang="en-US" altLang="ko-KR" sz="1200" dirty="0"/>
              <a:t>6</a:t>
            </a:r>
            <a:r>
              <a:rPr lang="ko-KR" altLang="en-US" sz="1200" dirty="0"/>
              <a:t>까지 모든 가수가 발표자로 </a:t>
            </a:r>
            <a:r>
              <a:rPr lang="ko-KR" altLang="en-US" sz="1200" dirty="0" err="1"/>
              <a:t>들어가있으므로</a:t>
            </a:r>
            <a:r>
              <a:rPr lang="ko-KR" altLang="en-US" sz="1200" dirty="0"/>
              <a:t> 발표순서 출력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만약 </a:t>
            </a:r>
            <a:r>
              <a:rPr lang="en-US" altLang="ko-KR" sz="1200" dirty="0"/>
              <a:t>1</a:t>
            </a:r>
            <a:r>
              <a:rPr lang="ko-KR" altLang="en-US" sz="1200" dirty="0"/>
              <a:t>부터 </a:t>
            </a:r>
            <a:r>
              <a:rPr lang="en-US" altLang="ko-KR" sz="1200" dirty="0"/>
              <a:t>6</a:t>
            </a:r>
            <a:r>
              <a:rPr lang="ko-KR" altLang="en-US" sz="1200" dirty="0"/>
              <a:t>까지 모든 가수가 발표자로 들어가지 않았다면 </a:t>
            </a:r>
            <a:r>
              <a:rPr lang="en-US" altLang="ko-KR" sz="1200" dirty="0"/>
              <a:t>0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cxnSp>
        <p:nvCxnSpPr>
          <p:cNvPr id="4" name="직선 연결선 3"/>
          <p:cNvCxnSpPr>
            <a:stCxn id="5" idx="1"/>
            <a:endCxn id="5" idx="5"/>
          </p:cNvCxnSpPr>
          <p:nvPr/>
        </p:nvCxnSpPr>
        <p:spPr>
          <a:xfrm>
            <a:off x="1193804" y="349995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3"/>
            <a:endCxn id="5" idx="7"/>
          </p:cNvCxnSpPr>
          <p:nvPr/>
        </p:nvCxnSpPr>
        <p:spPr>
          <a:xfrm flipV="1">
            <a:off x="1193804" y="349995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8" idx="7"/>
            <a:endCxn id="18" idx="3"/>
          </p:cNvCxnSpPr>
          <p:nvPr/>
        </p:nvCxnSpPr>
        <p:spPr>
          <a:xfrm flipH="1">
            <a:off x="2439783" y="349995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8" idx="1"/>
            <a:endCxn id="18" idx="5"/>
          </p:cNvCxnSpPr>
          <p:nvPr/>
        </p:nvCxnSpPr>
        <p:spPr>
          <a:xfrm>
            <a:off x="2439783" y="349995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3"/>
            <a:endCxn id="14" idx="7"/>
          </p:cNvCxnSpPr>
          <p:nvPr/>
        </p:nvCxnSpPr>
        <p:spPr>
          <a:xfrm flipV="1">
            <a:off x="3222906" y="460917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1"/>
            <a:endCxn id="14" idx="5"/>
          </p:cNvCxnSpPr>
          <p:nvPr/>
        </p:nvCxnSpPr>
        <p:spPr>
          <a:xfrm>
            <a:off x="3222906" y="460917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6" idx="7"/>
            <a:endCxn id="16" idx="3"/>
          </p:cNvCxnSpPr>
          <p:nvPr/>
        </p:nvCxnSpPr>
        <p:spPr>
          <a:xfrm flipH="1">
            <a:off x="324163" y="460917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  <a:endCxn id="16" idx="5"/>
          </p:cNvCxnSpPr>
          <p:nvPr/>
        </p:nvCxnSpPr>
        <p:spPr>
          <a:xfrm>
            <a:off x="324163" y="460917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15" idx="3"/>
          </p:cNvCxnSpPr>
          <p:nvPr/>
        </p:nvCxnSpPr>
        <p:spPr>
          <a:xfrm flipH="1">
            <a:off x="1192695" y="561112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5" idx="1"/>
            <a:endCxn id="15" idx="5"/>
          </p:cNvCxnSpPr>
          <p:nvPr/>
        </p:nvCxnSpPr>
        <p:spPr>
          <a:xfrm>
            <a:off x="1192695" y="561112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7"/>
            <a:endCxn id="17" idx="3"/>
          </p:cNvCxnSpPr>
          <p:nvPr/>
        </p:nvCxnSpPr>
        <p:spPr>
          <a:xfrm flipH="1">
            <a:off x="2411671" y="561112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1"/>
            <a:endCxn id="17" idx="5"/>
          </p:cNvCxnSpPr>
          <p:nvPr/>
        </p:nvCxnSpPr>
        <p:spPr>
          <a:xfrm>
            <a:off x="2411671" y="5611122"/>
            <a:ext cx="614144" cy="639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796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위상정렬</a:t>
            </a:r>
            <a:r>
              <a:rPr lang="en-US" altLang="ko-KR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(Topological Sort)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276872"/>
            <a:ext cx="81472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여러 일들에 순서가 정해져 있을 때 순서에 맞게끔 나열하는 것</a:t>
            </a: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DAG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에서 방향성을 거스르지 않게 정점들을 나열하는 알고리즘</a:t>
            </a:r>
          </a:p>
          <a:p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DAG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란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Directed Acyclic Graph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의 </a:t>
            </a:r>
            <a:r>
              <a:rPr lang="ko-KR" altLang="en-US" sz="20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줄임말로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사이클이없는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방향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유향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그래프</a:t>
            </a: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시계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DC48B7C4-98B6-448B-A2B7-9AF16B5D2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5184576" cy="45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AEA73656-3757-4A31-A184-623CE615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70609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84CF6EC-5F0C-44D6-89B7-1242F96DB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059600" cy="21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796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위상정렬</a:t>
            </a:r>
            <a:r>
              <a:rPr lang="en-US" altLang="ko-KR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(Topological Sort)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032489"/>
            <a:ext cx="8147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① 들어오는 간선이 없는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(outdegree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가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인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정점을 큐에 모두 넣는다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②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 개수만큼 이 행동을 반복한다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큐의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front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원소를 빼서 그 정점에서 나가는 간선을 모두 삭제한다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이때 삭제하면서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outdegree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가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 된 새로운 정점이 생기면 그것들도 큐에 넣는다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③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이때 큐에서 빼는 정점 순서가 위상 정렬 결과다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796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위상정렬</a:t>
            </a:r>
            <a:r>
              <a:rPr lang="en-US" altLang="ko-KR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(Topological Sort)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032489"/>
            <a:ext cx="8147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도중에 루프를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번 돌기도 전에 큐가 </a:t>
            </a:r>
            <a:r>
              <a:rPr lang="ko-KR" altLang="en-US" sz="20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비어버리면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위상 정렬이 불가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즉 </a:t>
            </a:r>
            <a:r>
              <a:rPr lang="ko-KR" altLang="en-US" sz="20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싸이클이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생겼다는 의미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도중에 큐의 크기가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이상인 경우가 생긴다면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위상 정렬 결과가 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개 이상이라는 의미</a:t>
            </a: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1" y="1116978"/>
            <a:ext cx="1798596" cy="183421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193545" y="1638650"/>
          <a:ext cx="4062687" cy="754380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05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05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3546" y="1159148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73511" y="2675873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193545" y="3155375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990824" y="3155375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9926" y="4264595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89715" y="5266545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1183" y="4264595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08691" y="5266545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236803" y="3155375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>
            <a:stCxn id="11" idx="4"/>
            <a:endCxn id="15" idx="0"/>
          </p:cNvCxnSpPr>
          <p:nvPr/>
        </p:nvCxnSpPr>
        <p:spPr>
          <a:xfrm>
            <a:off x="1425090" y="4060409"/>
            <a:ext cx="1217867" cy="120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2"/>
            <a:endCxn id="13" idx="6"/>
          </p:cNvCxnSpPr>
          <p:nvPr/>
        </p:nvCxnSpPr>
        <p:spPr>
          <a:xfrm flipH="1">
            <a:off x="1858247" y="5719062"/>
            <a:ext cx="350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4"/>
            <a:endCxn id="14" idx="6"/>
          </p:cNvCxnSpPr>
          <p:nvPr/>
        </p:nvCxnSpPr>
        <p:spPr>
          <a:xfrm flipH="1">
            <a:off x="989715" y="4060409"/>
            <a:ext cx="1681354" cy="656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6"/>
            <a:endCxn id="12" idx="2"/>
          </p:cNvCxnSpPr>
          <p:nvPr/>
        </p:nvCxnSpPr>
        <p:spPr>
          <a:xfrm>
            <a:off x="989715" y="4717112"/>
            <a:ext cx="2030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5" idx="0"/>
          </p:cNvCxnSpPr>
          <p:nvPr/>
        </p:nvCxnSpPr>
        <p:spPr>
          <a:xfrm flipH="1">
            <a:off x="2642957" y="4717112"/>
            <a:ext cx="376969" cy="54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6"/>
            <a:endCxn id="13" idx="0"/>
          </p:cNvCxnSpPr>
          <p:nvPr/>
        </p:nvCxnSpPr>
        <p:spPr>
          <a:xfrm>
            <a:off x="989715" y="4717112"/>
            <a:ext cx="434266" cy="549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74960"/>
            <a:ext cx="8229600" cy="794846"/>
          </a:xfrm>
        </p:spPr>
        <p:txBody>
          <a:bodyPr>
            <a:normAutofit/>
          </a:bodyPr>
          <a:lstStyle/>
          <a:p>
            <a:r>
              <a:rPr lang="en-US" altLang="ko-KR" dirty="0"/>
              <a:t>Input Example – 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35212" y="2680806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64314" y="379002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34103" y="479197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5571" y="379002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53079" y="4791976"/>
            <a:ext cx="868532" cy="905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81191" y="2680806"/>
            <a:ext cx="868532" cy="90503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직선 화살표 연결선 21"/>
          <p:cNvCxnSpPr>
            <a:stCxn id="5" idx="4"/>
            <a:endCxn id="17" idx="0"/>
          </p:cNvCxnSpPr>
          <p:nvPr/>
        </p:nvCxnSpPr>
        <p:spPr>
          <a:xfrm>
            <a:off x="1469478" y="3585840"/>
            <a:ext cx="1217867" cy="120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2"/>
            <a:endCxn id="15" idx="6"/>
          </p:cNvCxnSpPr>
          <p:nvPr/>
        </p:nvCxnSpPr>
        <p:spPr>
          <a:xfrm flipH="1">
            <a:off x="1902635" y="5244493"/>
            <a:ext cx="350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4"/>
            <a:endCxn id="16" idx="6"/>
          </p:cNvCxnSpPr>
          <p:nvPr/>
        </p:nvCxnSpPr>
        <p:spPr>
          <a:xfrm flipH="1">
            <a:off x="1034103" y="3585840"/>
            <a:ext cx="1681354" cy="656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6"/>
            <a:endCxn id="14" idx="2"/>
          </p:cNvCxnSpPr>
          <p:nvPr/>
        </p:nvCxnSpPr>
        <p:spPr>
          <a:xfrm>
            <a:off x="1034103" y="4242543"/>
            <a:ext cx="2030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2"/>
            <a:endCxn id="17" idx="0"/>
          </p:cNvCxnSpPr>
          <p:nvPr/>
        </p:nvCxnSpPr>
        <p:spPr>
          <a:xfrm flipH="1">
            <a:off x="2687345" y="4242543"/>
            <a:ext cx="376969" cy="54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6"/>
            <a:endCxn id="15" idx="0"/>
          </p:cNvCxnSpPr>
          <p:nvPr/>
        </p:nvCxnSpPr>
        <p:spPr>
          <a:xfrm>
            <a:off x="1034103" y="4242543"/>
            <a:ext cx="434266" cy="549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193545" y="1345218"/>
          <a:ext cx="4062687" cy="754380"/>
        </p:xfrm>
        <a:graphic>
          <a:graphicData uri="http://schemas.openxmlformats.org/drawingml/2006/table">
            <a:tbl>
              <a:tblPr/>
              <a:tblGrid>
                <a:gridCol w="910487">
                  <a:extLst>
                    <a:ext uri="{9D8B030D-6E8A-4147-A177-3AD203B41FA5}">
                      <a16:colId xmlns:a16="http://schemas.microsoft.com/office/drawing/2014/main" val="371224342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1670175640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093866599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59990991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3814705702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671422392"/>
                    </a:ext>
                  </a:extLst>
                </a:gridCol>
                <a:gridCol w="523805">
                  <a:extLst>
                    <a:ext uri="{9D8B030D-6E8A-4147-A177-3AD203B41FA5}">
                      <a16:colId xmlns:a16="http://schemas.microsoft.com/office/drawing/2014/main" val="2207880462"/>
                    </a:ext>
                  </a:extLst>
                </a:gridCol>
              </a:tblGrid>
              <a:tr h="305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Index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01867"/>
                  </a:ext>
                </a:extLst>
              </a:tr>
              <a:tr h="305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Indegree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8271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193545" y="1022613"/>
            <a:ext cx="219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 </a:t>
            </a:r>
            <a:r>
              <a:rPr lang="ko-KR" altLang="en-US" sz="1600" dirty="0"/>
              <a:t>저장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3545" y="2058815"/>
            <a:ext cx="29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간선 정보 저장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벡터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193545" y="2356585"/>
          <a:ext cx="2668524" cy="2263140"/>
        </p:xfrm>
        <a:graphic>
          <a:graphicData uri="http://schemas.openxmlformats.org/drawingml/2006/table">
            <a:tbl>
              <a:tblPr/>
              <a:tblGrid>
                <a:gridCol w="1334389">
                  <a:extLst>
                    <a:ext uri="{9D8B030D-6E8A-4147-A177-3AD203B41FA5}">
                      <a16:colId xmlns:a16="http://schemas.microsoft.com/office/drawing/2014/main" val="24575971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877516938"/>
                    </a:ext>
                  </a:extLst>
                </a:gridCol>
              </a:tblGrid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Graph[1]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08543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Graph[2]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5   3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10572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Graph[3]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90276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Graph[4]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3035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Graph[5]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99841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Graph[6]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94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93544" y="4588268"/>
            <a:ext cx="406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정점 저장 </a:t>
            </a:r>
            <a:r>
              <a:rPr lang="en-US" altLang="ko-KR" sz="1600" dirty="0"/>
              <a:t>(</a:t>
            </a:r>
            <a:r>
              <a:rPr lang="ko-KR" altLang="en-US" sz="1600" dirty="0"/>
              <a:t>우선순위 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193545" y="4955665"/>
          <a:ext cx="2668524" cy="474726"/>
        </p:xfrm>
        <a:graphic>
          <a:graphicData uri="http://schemas.openxmlformats.org/drawingml/2006/table">
            <a:tbl>
              <a:tblPr/>
              <a:tblGrid>
                <a:gridCol w="1442212">
                  <a:extLst>
                    <a:ext uri="{9D8B030D-6E8A-4147-A177-3AD203B41FA5}">
                      <a16:colId xmlns:a16="http://schemas.microsoft.com/office/drawing/2014/main" val="3924483201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625062861"/>
                    </a:ext>
                  </a:extLst>
                </a:gridCol>
              </a:tblGrid>
              <a:tr h="450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priority_queue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-1</a:t>
                      </a:r>
                      <a:r>
                        <a:rPr lang="en-US" altLang="ko-KR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-6</a:t>
                      </a:r>
                      <a:endParaRPr lang="ko-KR" altLang="en-US" sz="18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431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93545" y="5435138"/>
            <a:ext cx="36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발표 순서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193545" y="5802535"/>
          <a:ext cx="4124835" cy="377190"/>
        </p:xfrm>
        <a:graphic>
          <a:graphicData uri="http://schemas.openxmlformats.org/drawingml/2006/table">
            <a:tbl>
              <a:tblPr/>
              <a:tblGrid>
                <a:gridCol w="1074189">
                  <a:extLst>
                    <a:ext uri="{9D8B030D-6E8A-4147-A177-3AD203B41FA5}">
                      <a16:colId xmlns:a16="http://schemas.microsoft.com/office/drawing/2014/main" val="244143912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3831503810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55029709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289184603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983113658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07232451"/>
                    </a:ext>
                  </a:extLst>
                </a:gridCol>
                <a:gridCol w="508441">
                  <a:extLst>
                    <a:ext uri="{9D8B030D-6E8A-4147-A177-3AD203B41FA5}">
                      <a16:colId xmlns:a16="http://schemas.microsoft.com/office/drawing/2014/main" val="1234636327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Order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3174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78058" y="1131108"/>
            <a:ext cx="3554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예제의 입력에 따라 </a:t>
            </a:r>
            <a:r>
              <a:rPr lang="en-US" altLang="ko-KR" sz="1600" dirty="0"/>
              <a:t>indegree</a:t>
            </a:r>
            <a:r>
              <a:rPr lang="ko-KR" altLang="en-US" sz="1600" dirty="0"/>
              <a:t>와 벡터에 간선의 정보를 저장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 </a:t>
            </a:r>
            <a:r>
              <a:rPr lang="en-US" altLang="ko-KR" sz="1600" dirty="0"/>
              <a:t>indegree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</a:t>
            </a:r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6</a:t>
            </a:r>
            <a:r>
              <a:rPr lang="ko-KR" altLang="en-US" sz="1600" dirty="0"/>
              <a:t>을 음수의 형태로 우선순위 큐에 저장</a:t>
            </a:r>
          </a:p>
        </p:txBody>
      </p:sp>
    </p:spTree>
    <p:extLst>
      <p:ext uri="{BB962C8B-B14F-4D97-AF65-F5344CB8AC3E}">
        <p14:creationId xmlns:p14="http://schemas.microsoft.com/office/powerpoint/2010/main" val="281048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1168</Words>
  <Application>Microsoft Office PowerPoint</Application>
  <PresentationFormat>화면 슬라이드 쇼(4:3)</PresentationFormat>
  <Paragraphs>439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Times New Roman</vt:lpstr>
      <vt:lpstr>나눔고딕 Light</vt:lpstr>
      <vt:lpstr>함초롬바탕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Input Example – 1</vt:lpstr>
      <vt:lpstr>Input Example – 2</vt:lpstr>
      <vt:lpstr>Input Example – 3</vt:lpstr>
      <vt:lpstr>Input Example – 4</vt:lpstr>
      <vt:lpstr>Input Example – 5</vt:lpstr>
      <vt:lpstr>Input Example – 6</vt:lpstr>
      <vt:lpstr>Input Example – 7</vt:lpstr>
      <vt:lpstr>Input Example –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허규정</dc:creator>
  <cp:lastModifiedBy>정민교</cp:lastModifiedBy>
  <cp:revision>188</cp:revision>
  <dcterms:created xsi:type="dcterms:W3CDTF">2015-05-23T11:05:16Z</dcterms:created>
  <dcterms:modified xsi:type="dcterms:W3CDTF">2017-09-12T02:07:06Z</dcterms:modified>
</cp:coreProperties>
</file>