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305" r:id="rId4"/>
    <p:sldId id="280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8" r:id="rId14"/>
    <p:sldId id="303" r:id="rId15"/>
    <p:sldId id="329" r:id="rId16"/>
    <p:sldId id="330" r:id="rId17"/>
    <p:sldId id="317" r:id="rId18"/>
    <p:sldId id="326" r:id="rId19"/>
    <p:sldId id="331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27" r:id="rId28"/>
    <p:sldId id="340" r:id="rId29"/>
  </p:sldIdLst>
  <p:sldSz cx="9144000" cy="6858000" type="screen4x3"/>
  <p:notesSz cx="6858000" cy="9144000"/>
  <p:embeddedFontLst>
    <p:embeddedFont>
      <p:font typeface="맑은 고딕" pitchFamily="50" charset="-127"/>
      <p:regular r:id="rId31"/>
      <p:bold r:id="rId32"/>
    </p:embeddedFont>
    <p:embeddedFont>
      <p:font typeface="나눔고딕 Light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116"/>
    <a:srgbClr val="665C4E"/>
    <a:srgbClr val="554C41"/>
    <a:srgbClr val="504542"/>
    <a:srgbClr val="989184"/>
    <a:srgbClr val="8A8274"/>
    <a:srgbClr val="F5DA67"/>
    <a:srgbClr val="F1CB27"/>
    <a:srgbClr val="665242"/>
    <a:srgbClr val="F9EA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7" autoAdjust="0"/>
    <p:restoredTop sz="80330" autoAdjust="0"/>
  </p:normalViewPr>
  <p:slideViewPr>
    <p:cSldViewPr>
      <p:cViewPr varScale="1">
        <p:scale>
          <a:sx n="47" d="100"/>
          <a:sy n="47" d="100"/>
        </p:scale>
        <p:origin x="-10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E7F4-5691-42DA-868C-AE1CAE67174A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0B48-B87B-4601-B9A1-E7DB716FB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86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5285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314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314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31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009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00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18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B410-A7EA-4D7E-B04B-55BF82824488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24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7D2C-3300-4667-B48E-25153CB5DE74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4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B6D-6851-45B7-B4FF-AFFE45965DC0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207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2E4-63B5-4F32-B89C-FA639773278E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87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0CF-58FC-4B3C-A21C-B4ABF217B5C5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657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AFE8-6D98-4A1E-B9A0-600BD9CF55D0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8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9AD1-4680-499E-BDAE-35DE22FE2B6F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86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76E-0983-4F9A-9E28-B3B7B6094E46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228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EC7-B0F4-4122-BA54-4854C946173A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7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3B2-67DA-4483-A7E5-A9B5B6034A05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856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64B-A2A6-463C-8B15-3581050BE7CF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97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E3E3E3"/>
            </a:gs>
            <a:gs pos="0">
              <a:schemeClr val="bg1"/>
            </a:gs>
            <a:gs pos="64000">
              <a:srgbClr val="EAEAEA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5174-ED13-499B-BEE3-63AE361BB010}" type="datetime1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30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1628800"/>
            <a:ext cx="7488832" cy="1461939"/>
          </a:xfrm>
          <a:prstGeom prst="rect">
            <a:avLst/>
          </a:prstGeom>
          <a:noFill/>
          <a:ln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2017-2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학기 알고리즘 스터디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ko-KR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ko-KR" altLang="en-US" sz="2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크루스칼</a:t>
            </a:r>
            <a:r>
              <a:rPr lang="en-US" altLang="ko-KR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/ </a:t>
            </a:r>
            <a:r>
              <a:rPr lang="ko-KR" altLang="en-US" sz="2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프림</a:t>
            </a:r>
            <a:endParaRPr lang="ko-KR" altLang="ko-KR" sz="25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9250" y="3451995"/>
            <a:ext cx="2621081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rgbClr val="989184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나눔고딕 Light" panose="020D0904000000000000" pitchFamily="50" charset="-127"/>
                <a:cs typeface="Times New Roman" panose="02020603050405020304" pitchFamily="18" charset="0"/>
              </a:rPr>
              <a:t>2017 / 09 / </a:t>
            </a:r>
            <a:r>
              <a:rPr lang="en-US" altLang="ko-KR" b="1" dirty="0" smtClean="0">
                <a:ln>
                  <a:solidFill>
                    <a:srgbClr val="989184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나눔고딕 Light" panose="020D0904000000000000" pitchFamily="50" charset="-127"/>
                <a:cs typeface="Times New Roman" panose="02020603050405020304" pitchFamily="18" charset="0"/>
              </a:rPr>
              <a:t>18</a:t>
            </a:r>
            <a:endParaRPr lang="en-US" altLang="ko-KR" b="1" dirty="0">
              <a:ln>
                <a:solidFill>
                  <a:srgbClr val="989184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나눔고딕 Light" panose="020D0904000000000000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491880" y="3212976"/>
            <a:ext cx="2088232" cy="0"/>
          </a:xfrm>
          <a:prstGeom prst="line">
            <a:avLst/>
          </a:prstGeom>
          <a:ln w="101600" cmpd="sng">
            <a:solidFill>
              <a:srgbClr val="F1CB2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78683"/>
            <a:ext cx="945615" cy="1018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748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76470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유니온</a:t>
            </a:r>
            <a:r>
              <a:rPr lang="ko-KR" altLang="en-US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파인드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(Union Find)</a:t>
            </a:r>
            <a:r>
              <a:rPr lang="ko-KR" altLang="en-US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란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?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2276872"/>
            <a:ext cx="8147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Disjoint Set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이라고도 불림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예를 들어 꼬리잡기 게임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시작은 독립적인 트리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노드가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개이고 루트가 자기 자신인 트리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이후 뭉치면 하나의 트리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노드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중 하나가 루트가 된다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이런 식으로 끝까지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 복잡도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: 	find – O(</a:t>
            </a:r>
            <a:r>
              <a:rPr lang="en-US" altLang="ko-KR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logN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2171700" lvl="4" indent="-342900"/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	union – O(</a:t>
            </a:r>
            <a:r>
              <a:rPr lang="en-US" altLang="ko-KR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logN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76470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1. </a:t>
            </a:r>
            <a:r>
              <a:rPr lang="ko-KR" altLang="en-US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초기화 과정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(init)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01317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Parent[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] =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    	// </a:t>
            </a:r>
            <a:r>
              <a:rPr lang="ko-KR" altLang="en-US" sz="2000" b="1" dirty="0" smtClean="0"/>
              <a:t>부모를 자기 자신으로 초기화</a:t>
            </a:r>
            <a:endParaRPr lang="en-US" altLang="ko-KR" sz="20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988840"/>
            <a:ext cx="855157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5285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2. </a:t>
            </a:r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파인드</a:t>
            </a:r>
            <a:r>
              <a:rPr lang="ko-KR" altLang="en-US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과정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(find)- </a:t>
            </a:r>
            <a:r>
              <a:rPr lang="ko-KR" altLang="en-US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루트 </a:t>
            </a:r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노드</a:t>
            </a:r>
            <a:r>
              <a:rPr lang="ko-KR" altLang="en-US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찾기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01317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 == parent[u]	// u</a:t>
            </a:r>
            <a:r>
              <a:rPr lang="ko-KR" altLang="en-US" sz="2000" b="1" dirty="0" smtClean="0"/>
              <a:t>의 루트 노드가 자기 자신이냐를 물음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결국 모든 </a:t>
            </a:r>
            <a:r>
              <a:rPr lang="ko-KR" altLang="en-US" sz="2000" b="1" dirty="0" err="1" smtClean="0"/>
              <a:t>노드의</a:t>
            </a:r>
            <a:r>
              <a:rPr lang="ko-KR" altLang="en-US" sz="2000" b="1" dirty="0" smtClean="0"/>
              <a:t> 루트 </a:t>
            </a:r>
            <a:r>
              <a:rPr lang="ko-KR" altLang="en-US" sz="2000" b="1" dirty="0" err="1" smtClean="0"/>
              <a:t>노드를</a:t>
            </a:r>
            <a:r>
              <a:rPr lang="ko-KR" altLang="en-US" sz="2000" b="1" dirty="0" smtClean="0"/>
              <a:t> 최상위 </a:t>
            </a:r>
            <a:r>
              <a:rPr lang="ko-KR" altLang="en-US" sz="2000" b="1" dirty="0" err="1" smtClean="0"/>
              <a:t>노드로</a:t>
            </a:r>
            <a:r>
              <a:rPr lang="ko-KR" altLang="en-US" sz="2000" b="1" dirty="0" smtClean="0"/>
              <a:t> 변경시켜 줄 수 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84784"/>
            <a:ext cx="6336704" cy="350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5285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유니온</a:t>
            </a:r>
            <a:r>
              <a:rPr lang="ko-KR" altLang="en-US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과정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(Union)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764704"/>
            <a:ext cx="5904656" cy="603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5285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7744" y="764704"/>
            <a:ext cx="446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프</a:t>
            </a:r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림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(Prim) </a:t>
            </a:r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알고리즘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2032489"/>
            <a:ext cx="81472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① </a:t>
            </a: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무향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 그래프의 모든 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정점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을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가중치에 따라 오름차순 정렬</a:t>
            </a: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②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하나의 시작점을 잡는다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③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시작점과 연결된 정점들에 대해 가장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최소 가중치를 가진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간선부터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그래프에 연결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  <a:p>
            <a:pPr marL="342900" indent="-342900"/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④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그래프가 사이클을 가지는 지 확인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(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사이클이면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MST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가 아님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)</a:t>
            </a:r>
          </a:p>
          <a:p>
            <a:pPr marL="342900" indent="-342900"/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모든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간선을 검사할 때까지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2,3,4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을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반복</a:t>
            </a: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93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7" y="764704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프</a:t>
            </a:r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림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(Prim) </a:t>
            </a:r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알고리즘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2276872"/>
            <a:ext cx="81472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최소 신장 트리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(MST)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를 만드는 방법 중 하나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  <a:p>
            <a:pPr marL="342900" indent="-342900"/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우선 순위 큐 기반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-&gt;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우선 순위 큐 </a:t>
            </a: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다익스트라와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유사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정점 위주</a:t>
            </a: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시간복잡도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: </a:t>
            </a:r>
          </a:p>
          <a:p>
            <a:pPr marL="342900" indent="-342900"/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모든 정점을 우선 순위 큐로 확인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(O(</a:t>
            </a:r>
            <a:r>
              <a:rPr lang="en-US" altLang="ko-KR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logV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))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하고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그 정점에 대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해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간선을 확인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(O(E))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하므로 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O(</a:t>
            </a:r>
            <a:r>
              <a:rPr lang="en-US" altLang="ko-KR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ElogV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764704"/>
            <a:ext cx="597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크루스칼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Kruskal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 </a:t>
            </a:r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알고리즘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2276872"/>
            <a:ext cx="81472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최소 신장 트리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(MST)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를 만드는 방법 중 하나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그리디 알고리즘을 사용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간선 위주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시간복잡도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: O(</a:t>
            </a:r>
            <a:r>
              <a:rPr lang="en-US" altLang="ko-KR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ElogE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사이클 확인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-&gt; DFS / Disjoint Set(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집합을 </a:t>
            </a: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트리로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형성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342900" indent="-342900"/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성능은 보통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Disjoint set(Union find)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 좋음</a:t>
            </a: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  <a:solidFill>
            <a:srgbClr val="E8B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76470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크루스칼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vs. </a:t>
            </a:r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프림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772816"/>
            <a:ext cx="81472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가중치가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있는 연결된 </a:t>
            </a: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무향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 그래프의 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모든 정점을 포함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하면서 각 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간선의 가중치의 합이 최소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가 되는 부분 그래프인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트리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/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크루스칼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-&gt; O(</a:t>
            </a:r>
            <a:r>
              <a:rPr lang="en-US" altLang="ko-KR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ElogE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프림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-&gt; O(</a:t>
            </a:r>
            <a:r>
              <a:rPr lang="en-US" altLang="ko-KR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ElogV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결국 간선의 개수가 작은 경우에는 </a:t>
            </a: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크루스칼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알고리즘이 유리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간선의 개수가 많은 경우에는 </a:t>
            </a: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프림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알고리즘이 유리</a:t>
            </a: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76470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문제 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– 1197_</a:t>
            </a:r>
            <a:r>
              <a:rPr lang="ko-KR" altLang="en-US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최소 </a:t>
            </a:r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스패닝</a:t>
            </a:r>
            <a:r>
              <a:rPr lang="ko-KR" altLang="en-US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트리 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2420888"/>
            <a:ext cx="8147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크루스칼로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풀어보기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프림으로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풀어보기</a:t>
            </a: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9712" y="764704"/>
            <a:ext cx="5977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크루스칼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Kruskal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 </a:t>
            </a:r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알고리즘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2032489"/>
            <a:ext cx="8147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① </a:t>
            </a:r>
            <a:r>
              <a:rPr lang="ko-KR" altLang="en-US" sz="20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무향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그래프의 모든 </a:t>
            </a:r>
            <a:r>
              <a:rPr lang="ko-KR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간선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을 가중치에 따라 오름차순 정렬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②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현재 가장 최소 가중치를 가진 간선부터 그래프에 연결</a:t>
            </a: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③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그래프가 사이클을 가지는 지 확인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사이클이면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MST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가 아님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④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모든 간선을 검사할 때까지 </a:t>
            </a:r>
            <a:r>
              <a:rPr lang="en-US" altLang="ko-KR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2,3</a:t>
            </a:r>
            <a:r>
              <a:rPr lang="ko-KR" altLang="en-US" sz="20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을 반복</a:t>
            </a:r>
            <a:endParaRPr lang="ko-KR" altLang="en-US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93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139952" y="7647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51720" y="155679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2160" y="16288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9952" y="285293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23728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56176" y="407707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39952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71800" y="1268760"/>
            <a:ext cx="1440160" cy="504056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</p:cNvCxnSpPr>
          <p:nvPr/>
        </p:nvCxnSpPr>
        <p:spPr>
          <a:xfrm flipV="1">
            <a:off x="4754579" y="2276872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7"/>
            <a:endCxn id="8" idx="3"/>
          </p:cNvCxnSpPr>
          <p:nvPr/>
        </p:nvCxnSpPr>
        <p:spPr>
          <a:xfrm flipV="1">
            <a:off x="2738355" y="3467563"/>
            <a:ext cx="1507050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6" idx="4"/>
          </p:cNvCxnSpPr>
          <p:nvPr/>
        </p:nvCxnSpPr>
        <p:spPr>
          <a:xfrm flipH="1" flipV="1">
            <a:off x="2411760" y="2276872"/>
            <a:ext cx="7200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5"/>
            <a:endCxn id="7" idx="1"/>
          </p:cNvCxnSpPr>
          <p:nvPr/>
        </p:nvCxnSpPr>
        <p:spPr>
          <a:xfrm>
            <a:off x="4754579" y="1379331"/>
            <a:ext cx="1363034" cy="3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7" idx="4"/>
          </p:cNvCxnSpPr>
          <p:nvPr/>
        </p:nvCxnSpPr>
        <p:spPr>
          <a:xfrm flipH="1" flipV="1">
            <a:off x="6372200" y="2348880"/>
            <a:ext cx="1440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</p:cNvCxnSpPr>
          <p:nvPr/>
        </p:nvCxnSpPr>
        <p:spPr>
          <a:xfrm>
            <a:off x="2738355" y="4763707"/>
            <a:ext cx="1401597" cy="681517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</p:cNvCxnSpPr>
          <p:nvPr/>
        </p:nvCxnSpPr>
        <p:spPr>
          <a:xfrm flipV="1">
            <a:off x="4860032" y="4797152"/>
            <a:ext cx="1512168" cy="792088"/>
          </a:xfrm>
          <a:prstGeom prst="line">
            <a:avLst/>
          </a:prstGeom>
          <a:ln>
            <a:solidFill>
              <a:srgbClr val="E8B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6"/>
            <a:endCxn id="10" idx="2"/>
          </p:cNvCxnSpPr>
          <p:nvPr/>
        </p:nvCxnSpPr>
        <p:spPr>
          <a:xfrm flipV="1">
            <a:off x="2843808" y="4437112"/>
            <a:ext cx="3312368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8" idx="1"/>
          </p:cNvCxnSpPr>
          <p:nvPr/>
        </p:nvCxnSpPr>
        <p:spPr>
          <a:xfrm>
            <a:off x="2666347" y="2171419"/>
            <a:ext cx="1579058" cy="7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5"/>
            <a:endCxn id="10" idx="1"/>
          </p:cNvCxnSpPr>
          <p:nvPr/>
        </p:nvCxnSpPr>
        <p:spPr>
          <a:xfrm>
            <a:off x="4754579" y="3467563"/>
            <a:ext cx="1507050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3848" y="1124744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11247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15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44208" y="2924944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20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21328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2204864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2852936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3968" y="3933056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5229200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24128" y="5301208"/>
            <a:ext cx="4320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3501008"/>
            <a:ext cx="64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13</a:t>
            </a:r>
            <a:endParaRPr lang="ko-KR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779912" y="458112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Cycle!!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989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8732</TotalTime>
  <Words>594</Words>
  <Application>Microsoft Office PowerPoint</Application>
  <PresentationFormat>화면 슬라이드 쇼(4:3)</PresentationFormat>
  <Paragraphs>372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Arial</vt:lpstr>
      <vt:lpstr>맑은 고딕</vt:lpstr>
      <vt:lpstr>Times New Roman</vt:lpstr>
      <vt:lpstr>나눔고딕 Light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허규정</dc:creator>
  <cp:lastModifiedBy>Kim youngbin</cp:lastModifiedBy>
  <cp:revision>216</cp:revision>
  <dcterms:created xsi:type="dcterms:W3CDTF">2015-05-23T11:05:16Z</dcterms:created>
  <dcterms:modified xsi:type="dcterms:W3CDTF">2017-09-16T13:03:30Z</dcterms:modified>
</cp:coreProperties>
</file>