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65" r:id="rId4"/>
    <p:sldId id="258" r:id="rId5"/>
    <p:sldId id="264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8">
          <p15:clr>
            <a:srgbClr val="A4A3A4"/>
          </p15:clr>
        </p15:guide>
        <p15:guide id="3" pos="4908">
          <p15:clr>
            <a:srgbClr val="A4A3A4"/>
          </p15:clr>
        </p15:guide>
        <p15:guide id="4" pos="52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orient="horz" pos="2155"/>
        <p:guide pos="3838"/>
        <p:guide pos="4908"/>
        <p:guide pos="52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8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69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80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86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58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70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08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78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8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31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96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89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2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60900" y="2941843"/>
            <a:ext cx="5270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4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나눔바른고딕"/>
                <a:ea typeface="나눔바른고딕"/>
              </a:rPr>
              <a:t>10971_</a:t>
            </a:r>
            <a:r>
              <a:rPr lang="ko-KR" altLang="en-US" sz="4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나눔바른고딕"/>
                <a:ea typeface="나눔바른고딕"/>
              </a:rPr>
              <a:t>외판원 순회 </a:t>
            </a:r>
            <a:r>
              <a:rPr lang="en-US" altLang="ko-KR" sz="4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나눔바른고딕"/>
                <a:ea typeface="나눔바른고딕"/>
              </a:rPr>
              <a:t>2</a:t>
            </a:r>
            <a:endParaRPr lang="en-US" altLang="ko-KR" sz="4000" b="1" dirty="0">
              <a:ln w="9525">
                <a:solidFill>
                  <a:schemeClr val="bg1">
                    <a:alpha val="1000"/>
                  </a:schemeClr>
                </a:solidFill>
              </a:ln>
              <a:latin typeface="나눔바른고딕"/>
              <a:ea typeface="나눔바른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60889" y="6082163"/>
            <a:ext cx="85279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 spc="605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나눔바른고딕"/>
                <a:ea typeface="나눔바른고딕"/>
              </a:rPr>
              <a:t>규정</a:t>
            </a:r>
            <a:endParaRPr lang="ko-KR" altLang="en-US" sz="2000" b="1" spc="605" dirty="0">
              <a:ln w="9525">
                <a:solidFill>
                  <a:schemeClr val="bg1">
                    <a:alpha val="1000"/>
                  </a:schemeClr>
                </a:solidFill>
              </a:ln>
              <a:latin typeface="나눔바른고딕"/>
              <a:ea typeface="나눔바른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78491" y="2545374"/>
            <a:ext cx="4605528" cy="282376"/>
          </a:xfrm>
          <a:prstGeom prst="rect">
            <a:avLst/>
          </a:prstGeom>
          <a:solidFill>
            <a:srgbClr val="F09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735581" y="2474892"/>
            <a:ext cx="251709" cy="3902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endParaRPr lang="ko-KR" altLang="en-US" sz="2000" spc="605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63815" y="1916431"/>
            <a:ext cx="6064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나눔바른고딕"/>
                <a:ea typeface="나눔바른고딕"/>
              </a:rPr>
              <a:t>           Problem Solving</a:t>
            </a:r>
            <a:endParaRPr lang="ko-KR" altLang="en-US" sz="2800" dirty="0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각 삼각형 22"/>
          <p:cNvSpPr/>
          <p:nvPr/>
        </p:nvSpPr>
        <p:spPr>
          <a:xfrm rot="5400000">
            <a:off x="196949" y="200979"/>
            <a:ext cx="1181685" cy="1181686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09775" y="291453"/>
            <a:ext cx="438890" cy="5734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휴먼둥근헤드라인"/>
                <a:ea typeface="휴먼둥근헤드라인"/>
              </a:rPr>
              <a:t>1</a:t>
            </a:r>
            <a:endParaRPr lang="ko-KR" altLang="en-US" sz="3200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D07A73-86E5-4FB2-A2CC-8B8DA27E54F0}"/>
              </a:ext>
            </a:extLst>
          </p:cNvPr>
          <p:cNvSpPr txBox="1"/>
          <p:nvPr/>
        </p:nvSpPr>
        <p:spPr>
          <a:xfrm>
            <a:off x="1378635" y="1737474"/>
            <a:ext cx="83690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TSP</a:t>
            </a:r>
            <a:r>
              <a:rPr lang="ko-KR" altLang="en-US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라고 불리는 유명한 문제입니다ㅎ</a:t>
            </a:r>
            <a:endParaRPr lang="en-US" altLang="ko-KR" sz="2000" b="1">
              <a:ln w="9525">
                <a:solidFill>
                  <a:schemeClr val="bg1">
                    <a:alpha val="1000"/>
                  </a:schemeClr>
                </a:solidFill>
              </a:ln>
              <a:latin typeface="+mn-ea"/>
            </a:endParaRPr>
          </a:p>
          <a:p>
            <a:endParaRPr lang="en-US" altLang="ko-KR" sz="2000" b="1">
              <a:ln w="9525">
                <a:solidFill>
                  <a:schemeClr val="bg1">
                    <a:alpha val="1000"/>
                  </a:schemeClr>
                </a:solidFill>
              </a:ln>
              <a:latin typeface="+mn-ea"/>
            </a:endParaRPr>
          </a:p>
          <a:p>
            <a:r>
              <a:rPr lang="en-US" altLang="ko-KR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부터 </a:t>
            </a:r>
            <a:r>
              <a:rPr lang="en-US" altLang="ko-KR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N</a:t>
            </a:r>
            <a:r>
              <a:rPr lang="ko-KR" altLang="en-US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까지 모든 도시를 순회해서 다시 원래 도시로 돌아오는 최소 비용을 구해라</a:t>
            </a:r>
            <a:r>
              <a:rPr lang="en-US" altLang="ko-KR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.</a:t>
            </a:r>
          </a:p>
          <a:p>
            <a:endParaRPr lang="en-US" altLang="ko-KR" sz="2000" b="1">
              <a:ln w="9525">
                <a:solidFill>
                  <a:schemeClr val="bg1">
                    <a:alpha val="1000"/>
                  </a:schemeClr>
                </a:solidFill>
              </a:ln>
              <a:latin typeface="+mn-ea"/>
            </a:endParaRPr>
          </a:p>
          <a:p>
            <a:r>
              <a:rPr lang="ko-KR" altLang="en-US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도시의 수 </a:t>
            </a:r>
            <a:r>
              <a:rPr lang="en-US" altLang="ko-KR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N : 2 ~ 10</a:t>
            </a:r>
          </a:p>
          <a:p>
            <a:endParaRPr lang="en-US" altLang="ko-KR" sz="2000">
              <a:ln w="9525">
                <a:solidFill>
                  <a:schemeClr val="bg1">
                    <a:alpha val="1000"/>
                  </a:schemeClr>
                </a:solidFill>
              </a:ln>
              <a:latin typeface="+mn-ea"/>
            </a:endParaRPr>
          </a:p>
          <a:p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N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이 최대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10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이므로 모든 경우의 수를 다 따져봐도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10! = 3628800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이기 때문에 충분히 시간제한 안에 통과 가능하다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.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 </a:t>
            </a:r>
            <a:endParaRPr lang="ko-KR" altLang="en-US" sz="2000" dirty="0">
              <a:ln w="9525">
                <a:solidFill>
                  <a:schemeClr val="bg1">
                    <a:alpha val="1000"/>
                  </a:schemeClr>
                </a:solidFill>
              </a:ln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438F6A-457B-4B81-AF2C-182AD613B1C7}"/>
              </a:ext>
            </a:extLst>
          </p:cNvPr>
          <p:cNvSpPr txBox="1"/>
          <p:nvPr/>
        </p:nvSpPr>
        <p:spPr>
          <a:xfrm>
            <a:off x="1378635" y="477898"/>
            <a:ext cx="15247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나눔바른고딕"/>
                <a:ea typeface="나눔바른고딕"/>
              </a:rPr>
              <a:t>문제 인식</a:t>
            </a:r>
            <a:endParaRPr lang="ko-KR" altLang="en-US" sz="2400" b="1" dirty="0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각 삼각형 15"/>
          <p:cNvSpPr/>
          <p:nvPr/>
        </p:nvSpPr>
        <p:spPr>
          <a:xfrm rot="5400000">
            <a:off x="196949" y="200979"/>
            <a:ext cx="1181685" cy="1181686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09775" y="291453"/>
            <a:ext cx="47801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 dirty="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휴먼둥근헤드라인"/>
                <a:ea typeface="휴먼둥근헤드라인"/>
              </a:rPr>
              <a:t>2</a:t>
            </a:r>
            <a:endParaRPr lang="ko-KR" altLang="en-US" sz="3200" dirty="0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78635" y="477898"/>
            <a:ext cx="15247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나눔바른고딕"/>
                <a:ea typeface="나눔바른고딕"/>
              </a:rPr>
              <a:t>문제 해결</a:t>
            </a:r>
            <a:endParaRPr lang="ko-KR" altLang="en-US" sz="2400" b="1" dirty="0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01458" y="1737473"/>
            <a:ext cx="8521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부터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N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까지의 수를 나열하는 모든 경우의 수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순열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)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를 구해서 비용을 계산하면 된다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.</a:t>
            </a:r>
          </a:p>
          <a:p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(1-&gt;2-&gt;3-&gt;1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과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2-&gt;3-&gt;1-&gt;2, 3-&gt;1-&gt;2-&gt;3 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은 모두 같은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cycle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이므로 결국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부터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N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까지의 수를 나열하는 경우의 수만 구하면 된다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.)</a:t>
            </a:r>
          </a:p>
          <a:p>
            <a:endParaRPr lang="en-US" altLang="ko-KR" sz="2000">
              <a:ln w="9525">
                <a:solidFill>
                  <a:schemeClr val="bg1">
                    <a:alpha val="1000"/>
                  </a:schemeClr>
                </a:solidFill>
              </a:ln>
              <a:latin typeface="+mn-ea"/>
            </a:endParaRPr>
          </a:p>
          <a:p>
            <a:endParaRPr lang="en-US" altLang="ko-KR" sz="2000">
              <a:ln w="9525">
                <a:solidFill>
                  <a:schemeClr val="bg1">
                    <a:alpha val="1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408225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각 삼각형 15"/>
          <p:cNvSpPr/>
          <p:nvPr/>
        </p:nvSpPr>
        <p:spPr>
          <a:xfrm rot="5400000">
            <a:off x="196949" y="200979"/>
            <a:ext cx="1181685" cy="1181686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09775" y="291453"/>
            <a:ext cx="47801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 dirty="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휴먼둥근헤드라인"/>
                <a:ea typeface="휴먼둥근헤드라인"/>
              </a:rPr>
              <a:t>3</a:t>
            </a:r>
            <a:endParaRPr lang="ko-KR" altLang="en-US" sz="3200" dirty="0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78635" y="477898"/>
            <a:ext cx="15247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나눔바른고딕"/>
                <a:ea typeface="나눔바른고딕"/>
              </a:rPr>
              <a:t>핵심 코드</a:t>
            </a:r>
            <a:endParaRPr lang="ko-KR" altLang="en-US" sz="2400" b="1" dirty="0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6DC93B-1225-4778-84C6-2C2A875FA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948" y="1666875"/>
            <a:ext cx="6248400" cy="35242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각 삼각형 15"/>
          <p:cNvSpPr/>
          <p:nvPr/>
        </p:nvSpPr>
        <p:spPr>
          <a:xfrm rot="5400000">
            <a:off x="196949" y="200979"/>
            <a:ext cx="1181685" cy="1181686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09775" y="291453"/>
            <a:ext cx="47801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 dirty="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휴먼둥근헤드라인"/>
                <a:ea typeface="휴먼둥근헤드라인"/>
              </a:rPr>
              <a:t>4</a:t>
            </a:r>
            <a:endParaRPr lang="ko-KR" altLang="en-US" sz="3200" dirty="0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78635" y="477898"/>
            <a:ext cx="32796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시간 복잡도</a:t>
            </a:r>
            <a:endParaRPr lang="ko-KR" altLang="en-US" sz="2400" b="1" dirty="0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03881" y="722506"/>
            <a:ext cx="6365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0D099A-935B-4EDD-9C49-9E513720AA30}"/>
              </a:ext>
            </a:extLst>
          </p:cNvPr>
          <p:cNvSpPr txBox="1"/>
          <p:nvPr/>
        </p:nvSpPr>
        <p:spPr>
          <a:xfrm>
            <a:off x="1510336" y="2243501"/>
            <a:ext cx="8521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시간 복잡도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모든 경우의 수를 다 따지므로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O(N!)</a:t>
            </a:r>
          </a:p>
        </p:txBody>
      </p:sp>
    </p:spTree>
    <p:extLst>
      <p:ext uri="{BB962C8B-B14F-4D97-AF65-F5344CB8AC3E}">
        <p14:creationId xmlns:p14="http://schemas.microsoft.com/office/powerpoint/2010/main" val="130955995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2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98324" y="2875002"/>
            <a:ext cx="3417891" cy="6949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나눔바른고딕"/>
                <a:ea typeface="나눔바른고딕"/>
              </a:rPr>
              <a:t>THANK YOU !</a:t>
            </a:r>
            <a:endParaRPr lang="ko-KR" altLang="en-US" sz="4000">
              <a:ln w="9525">
                <a:solidFill>
                  <a:schemeClr val="bg1">
                    <a:alpha val="1000"/>
                  </a:schemeClr>
                </a:solidFill>
              </a:ln>
              <a:latin typeface="나눔바른고딕"/>
              <a:ea typeface="나눔바른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90107" y="2533759"/>
            <a:ext cx="4605528" cy="282376"/>
          </a:xfrm>
          <a:prstGeom prst="rect">
            <a:avLst/>
          </a:prstGeom>
          <a:solidFill>
            <a:srgbClr val="F09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35104" y="2474892"/>
            <a:ext cx="1776261" cy="3902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spc="605" dirty="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감사합니다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>
            <a:ln w="9525">
              <a:solidFill>
                <a:schemeClr val="bg1">
                  <a:alpha val="1000"/>
                </a:schemeClr>
              </a:solidFill>
            </a:ln>
            <a:solidFill>
              <a:schemeClr val="accent2">
                <a:lumMod val="50000"/>
              </a:schemeClr>
            </a:solidFill>
            <a:latin typeface="나눔바른고딕"/>
            <a:ea typeface="나눔바른고딕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145</Words>
  <Application>Microsoft Office PowerPoint</Application>
  <PresentationFormat>와이드스크린</PresentationFormat>
  <Paragraphs>23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나눔바른고딕</vt:lpstr>
      <vt:lpstr>맑은 고딕</vt:lpstr>
      <vt:lpstr>휴먼둥근헤드라인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허규정</cp:lastModifiedBy>
  <cp:revision>69</cp:revision>
  <dcterms:created xsi:type="dcterms:W3CDTF">2015-10-18T12:13:51Z</dcterms:created>
  <dcterms:modified xsi:type="dcterms:W3CDTF">2018-01-07T10:33:55Z</dcterms:modified>
</cp:coreProperties>
</file>