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9" r:id="rId6"/>
    <p:sldId id="268" r:id="rId7"/>
    <p:sldId id="266" r:id="rId8"/>
    <p:sldId id="270" r:id="rId9"/>
    <p:sldId id="280" r:id="rId10"/>
  </p:sldIdLst>
  <p:sldSz cx="9144000" cy="6858000" type="screen4x3"/>
  <p:notesSz cx="7559675" cy="10691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3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3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16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55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45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4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92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04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37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707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7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61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1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66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19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229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100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996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32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29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6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71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7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07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5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84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SG"/>
              <a:t>9/18/13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973D93C0-66A0-4C51-A515-7CC1A2D20826}" type="slidenum">
              <a:rPr lang="en-SG"/>
              <a:pPr>
                <a:defRPr/>
              </a:pPr>
              <a:t>‹#›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963"/>
            <a:ext cx="8047038" cy="3976687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r>
              <a:rPr lang="en-US"/>
              <a:t>Seventh Outline LevelClick to edit Master text styles</a:t>
            </a:r>
            <a:endParaRPr/>
          </a:p>
          <a:p>
            <a:pPr lvl="1"/>
            <a:r>
              <a:rPr lang="en-US"/>
              <a:t>Second level</a:t>
            </a:r>
            <a:endParaRPr/>
          </a:p>
          <a:p>
            <a:pPr lvl="1"/>
            <a:r>
              <a:rPr lang="en-US"/>
              <a:t>Third level</a:t>
            </a:r>
            <a:endParaRPr/>
          </a:p>
          <a:p>
            <a:pPr lvl="2"/>
            <a:r>
              <a:rPr lang="en-US"/>
              <a:t>Fourth level</a:t>
            </a:r>
            <a:endParaRPr/>
          </a:p>
          <a:p>
            <a:pPr lvl="3"/>
            <a:r>
              <a:rPr lang="en-US"/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SG"/>
              <a:t>9/18/13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07E687E2-93B1-41C9-BAE9-F3E9D46BB434}" type="slidenum">
              <a:rPr lang="en-SG"/>
              <a:pPr>
                <a:defRPr/>
              </a:pPr>
              <a:t>‹#›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Shape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000000"/>
                </a:solidFill>
                <a:latin typeface="Calibri" pitchFamily="34" charset="0"/>
              </a:rPr>
              <a:t>CE/CZ 3001
Lab 3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000000"/>
                </a:solidFill>
                <a:latin typeface="Calibri" pitchFamily="34" charset="0"/>
              </a:rPr>
              <a:t>Objectives</a:t>
            </a:r>
            <a:endParaRPr lang="en-US" altLang="en-US" sz="1800"/>
          </a:p>
        </p:txBody>
      </p:sp>
      <p:sp>
        <p:nvSpPr>
          <p:cNvPr id="28675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</a:rPr>
              <a:t>Implementation and functional verification of three-stage pipeline architecture for R-type instructions.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</a:rPr>
              <a:t>Design, Implementation and functional verification of three-stage pipeline architecture for </a:t>
            </a: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R&amp;I-type instructions</a:t>
            </a:r>
            <a:r>
              <a:rPr lang="en-US" altLang="en-US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</a:rPr>
              <a:t>Design, Implementation and functional verification of </a:t>
            </a: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four-stage pipeline architecture for R&amp;I-type instructions</a:t>
            </a:r>
            <a:r>
              <a:rPr lang="en-US" altLang="en-US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Shape 1"/>
          <p:cNvSpPr txBox="1">
            <a:spLocks noChangeArrowheads="1"/>
          </p:cNvSpPr>
          <p:nvPr/>
        </p:nvSpPr>
        <p:spPr bwMode="auto">
          <a:xfrm>
            <a:off x="457200" y="127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000000"/>
                </a:solidFill>
                <a:latin typeface="Calibri" pitchFamily="34" charset="0"/>
              </a:rPr>
              <a:t>Points to be noted (R type- three –stage pipeline)</a:t>
            </a:r>
            <a:endParaRPr lang="en-US" altLang="en-US" sz="1800"/>
          </a:p>
        </p:txBody>
      </p:sp>
      <p:sp>
        <p:nvSpPr>
          <p:cNvPr id="29699" name="TextShape 2"/>
          <p:cNvSpPr txBox="1">
            <a:spLocks noChangeArrowheads="1"/>
          </p:cNvSpPr>
          <p:nvPr/>
        </p:nvSpPr>
        <p:spPr bwMode="auto">
          <a:xfrm>
            <a:off x="250825" y="1484313"/>
            <a:ext cx="822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SG" altLang="en-US" sz="2000" dirty="0" smtClean="0"/>
              <a:t>Program counter available in ‘</a:t>
            </a:r>
            <a:r>
              <a:rPr lang="en-SG" altLang="en-US" sz="2000" dirty="0" err="1" smtClean="0"/>
              <a:t>PC.v</a:t>
            </a:r>
            <a:r>
              <a:rPr lang="en-SG" altLang="en-US" sz="2000" dirty="0" smtClean="0"/>
              <a:t>’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SG" altLang="en-US" sz="2000" dirty="0" smtClean="0"/>
              <a:t>Instruction memory available in ‘</a:t>
            </a:r>
            <a:r>
              <a:rPr lang="en-SG" altLang="en-US" sz="2000" dirty="0" err="1" smtClean="0"/>
              <a:t>memory.v</a:t>
            </a:r>
            <a:r>
              <a:rPr lang="en-SG" altLang="en-US" sz="2000" dirty="0" smtClean="0"/>
              <a:t>’. The ‘</a:t>
            </a:r>
            <a:r>
              <a:rPr lang="en-SG" altLang="en-US" sz="2000" dirty="0" err="1" smtClean="0"/>
              <a:t>memory.v</a:t>
            </a:r>
            <a:r>
              <a:rPr lang="en-SG" altLang="en-US" sz="2000" dirty="0" smtClean="0"/>
              <a:t>’ can be utilized as Instruction or data by changing the respective fields. Currently it is set as instruction memory. You need data memory only for LW/SW instructions. The ‘</a:t>
            </a:r>
            <a:r>
              <a:rPr lang="en-SG" altLang="en-US" sz="2000" dirty="0" err="1" smtClean="0"/>
              <a:t>memory.v</a:t>
            </a:r>
            <a:r>
              <a:rPr lang="en-SG" altLang="en-US" sz="2000" dirty="0" smtClean="0"/>
              <a:t>’ uses file operation and the instructions are accessed from a file.</a:t>
            </a:r>
          </a:p>
          <a:p>
            <a:pPr marL="0" indent="0">
              <a:buFontTx/>
              <a:buNone/>
              <a:defRPr/>
            </a:pPr>
            <a:r>
              <a:rPr lang="en-SG" sz="2000" dirty="0" smtClean="0">
                <a:solidFill>
                  <a:srgbClr val="FF0000"/>
                </a:solidFill>
                <a:latin typeface="+mn-lt"/>
              </a:rPr>
              <a:t>(Note that memory is clocked and hence we have a clock cycle delay for getting the output from memory.)</a:t>
            </a:r>
            <a:endParaRPr lang="en-SG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SG" altLang="en-US" sz="2000" dirty="0" err="1" smtClean="0"/>
              <a:t>Datapath</a:t>
            </a:r>
            <a:r>
              <a:rPr lang="en-SG" altLang="en-US" sz="2000" dirty="0" smtClean="0"/>
              <a:t> modules discussed in lab 3 are available at ‘</a:t>
            </a:r>
            <a:r>
              <a:rPr lang="en-SG" altLang="en-US" sz="2000" dirty="0" err="1" smtClean="0"/>
              <a:t>Alu.v</a:t>
            </a:r>
            <a:r>
              <a:rPr lang="en-SG" altLang="en-US" sz="2000" dirty="0" smtClean="0"/>
              <a:t>’, ‘</a:t>
            </a:r>
            <a:r>
              <a:rPr lang="en-SG" altLang="en-US" sz="2000" dirty="0" err="1" smtClean="0"/>
              <a:t>control.v</a:t>
            </a:r>
            <a:r>
              <a:rPr lang="en-SG" altLang="en-US" sz="2000" dirty="0" smtClean="0"/>
              <a:t>’ and ‘</a:t>
            </a:r>
            <a:r>
              <a:rPr lang="en-SG" altLang="en-US" sz="2000" dirty="0" err="1" smtClean="0"/>
              <a:t>regfile.v</a:t>
            </a:r>
            <a:r>
              <a:rPr lang="en-SG" altLang="en-US" sz="2000" dirty="0" smtClean="0"/>
              <a:t>’. Here we are not using initialization </a:t>
            </a:r>
            <a:r>
              <a:rPr lang="en-SG" altLang="en-US" sz="2000" dirty="0" err="1" smtClean="0"/>
              <a:t>muxes</a:t>
            </a:r>
            <a:r>
              <a:rPr lang="en-SG" altLang="en-US" sz="2000" dirty="0" smtClean="0"/>
              <a:t>. </a:t>
            </a:r>
            <a:r>
              <a:rPr lang="en-SG" altLang="en-US" sz="2000" dirty="0" smtClean="0">
                <a:solidFill>
                  <a:srgbClr val="FF0000"/>
                </a:solidFill>
              </a:rPr>
              <a:t>In order to initialize ‘ </a:t>
            </a:r>
            <a:r>
              <a:rPr lang="en-SG" altLang="en-US" sz="2000" dirty="0" err="1" smtClean="0">
                <a:solidFill>
                  <a:srgbClr val="FF0000"/>
                </a:solidFill>
              </a:rPr>
              <a:t>regfile.v</a:t>
            </a:r>
            <a:r>
              <a:rPr lang="en-SG" altLang="en-US" sz="2000" dirty="0" smtClean="0">
                <a:solidFill>
                  <a:srgbClr val="FF0000"/>
                </a:solidFill>
              </a:rPr>
              <a:t>’, we have assigned a value inside ‘</a:t>
            </a:r>
            <a:r>
              <a:rPr lang="en-SG" altLang="en-US" sz="2000" dirty="0" err="1" smtClean="0">
                <a:solidFill>
                  <a:srgbClr val="FF0000"/>
                </a:solidFill>
              </a:rPr>
              <a:t>regfile.v</a:t>
            </a:r>
            <a:r>
              <a:rPr lang="en-SG" altLang="en-US" sz="2000" dirty="0" smtClean="0">
                <a:solidFill>
                  <a:srgbClr val="FF0000"/>
                </a:solidFill>
              </a:rPr>
              <a:t>’ itself.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SG" altLang="en-US" sz="2000" dirty="0" smtClean="0"/>
              <a:t>The ID/ EXE register is available in ‘ID/</a:t>
            </a:r>
            <a:r>
              <a:rPr lang="en-SG" altLang="en-US" sz="2000" dirty="0" err="1" smtClean="0"/>
              <a:t>EXEsatge.v</a:t>
            </a:r>
            <a:r>
              <a:rPr lang="en-SG" altLang="en-US" sz="2000" dirty="0" smtClean="0"/>
              <a:t>’. </a:t>
            </a:r>
            <a:r>
              <a:rPr lang="en-SG" altLang="en-US" sz="2000" dirty="0" smtClean="0">
                <a:solidFill>
                  <a:srgbClr val="FF0000"/>
                </a:solidFill>
              </a:rPr>
              <a:t>Please note that you need to pass your write address to the pipeline register as write address should come at the same time of write data</a:t>
            </a:r>
            <a:r>
              <a:rPr lang="en-SG" altLang="en-US" sz="20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8339137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43250" y="2922588"/>
            <a:ext cx="5400675" cy="2697162"/>
            <a:chOff x="3058975" y="3596756"/>
            <a:chExt cx="5401457" cy="2696856"/>
          </a:xfrm>
        </p:grpSpPr>
        <p:sp>
          <p:nvSpPr>
            <p:cNvPr id="30764" name="TextBox 249"/>
            <p:cNvSpPr txBox="1">
              <a:spLocks noChangeArrowheads="1"/>
            </p:cNvSpPr>
            <p:nvPr/>
          </p:nvSpPr>
          <p:spPr bwMode="auto">
            <a:xfrm>
              <a:off x="7740352" y="3596756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aluout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596707" y="3858663"/>
              <a:ext cx="6700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266729" y="3861838"/>
              <a:ext cx="0" cy="2231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02222" y="6090435"/>
              <a:ext cx="37645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502222" y="4417400"/>
              <a:ext cx="0" cy="170478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2222" y="4417400"/>
              <a:ext cx="19211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2153" y="5604715"/>
              <a:ext cx="2448279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30266" y="5604715"/>
              <a:ext cx="0" cy="6619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060563" y="6241231"/>
              <a:ext cx="5379229" cy="25397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60563" y="4225335"/>
              <a:ext cx="0" cy="206827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58975" y="4225335"/>
              <a:ext cx="163536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75" name="TextBox 285"/>
            <p:cNvSpPr txBox="1">
              <a:spLocks noChangeArrowheads="1"/>
            </p:cNvSpPr>
            <p:nvPr/>
          </p:nvSpPr>
          <p:spPr bwMode="auto">
            <a:xfrm>
              <a:off x="6928270" y="5321260"/>
              <a:ext cx="59984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waddr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30776" name="TextBox 286"/>
            <p:cNvSpPr txBox="1">
              <a:spLocks noChangeArrowheads="1"/>
            </p:cNvSpPr>
            <p:nvPr/>
          </p:nvSpPr>
          <p:spPr bwMode="auto">
            <a:xfrm>
              <a:off x="3262636" y="4286504"/>
              <a:ext cx="59984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waddr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  <p:sp>
          <p:nvSpPr>
            <p:cNvPr id="30777" name="TextBox 287"/>
            <p:cNvSpPr txBox="1">
              <a:spLocks noChangeArrowheads="1"/>
            </p:cNvSpPr>
            <p:nvPr/>
          </p:nvSpPr>
          <p:spPr bwMode="auto">
            <a:xfrm>
              <a:off x="3895021" y="4535154"/>
              <a:ext cx="583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wdata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</p:grpSp>
      <p:sp>
        <p:nvSpPr>
          <p:cNvPr id="30724" name="TextBox 297"/>
          <p:cNvSpPr txBox="1">
            <a:spLocks noChangeArrowheads="1"/>
          </p:cNvSpPr>
          <p:nvPr/>
        </p:nvSpPr>
        <p:spPr bwMode="auto">
          <a:xfrm rot="-5400000">
            <a:off x="5060950" y="1581150"/>
            <a:ext cx="344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FF0000"/>
                </a:solidFill>
              </a:rPr>
              <a:t>=1</a:t>
            </a:r>
            <a:endParaRPr lang="en-SG" altLang="en-US" sz="1100" b="1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590800" y="1700213"/>
            <a:ext cx="1893888" cy="1641475"/>
            <a:chOff x="2483768" y="2363994"/>
            <a:chExt cx="1894879" cy="16410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483768" y="4005064"/>
              <a:ext cx="7195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88987" y="2363994"/>
              <a:ext cx="0" cy="16410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54044" y="2363994"/>
              <a:ext cx="122460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324225" y="2486025"/>
            <a:ext cx="1466850" cy="871538"/>
            <a:chOff x="3203848" y="3122048"/>
            <a:chExt cx="1466073" cy="871315"/>
          </a:xfrm>
        </p:grpSpPr>
        <p:grpSp>
          <p:nvGrpSpPr>
            <p:cNvPr id="30756" name="Group 44135"/>
            <p:cNvGrpSpPr>
              <a:grpSpLocks/>
            </p:cNvGrpSpPr>
            <p:nvPr/>
          </p:nvGrpSpPr>
          <p:grpSpPr bwMode="auto">
            <a:xfrm>
              <a:off x="3203848" y="3429000"/>
              <a:ext cx="1440160" cy="288032"/>
              <a:chOff x="3203848" y="3429000"/>
              <a:chExt cx="1440160" cy="2880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203848" y="3428357"/>
                <a:ext cx="14406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203848" y="3717208"/>
                <a:ext cx="14406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57" name="TextBox 236"/>
            <p:cNvSpPr txBox="1">
              <a:spLocks noChangeArrowheads="1"/>
            </p:cNvSpPr>
            <p:nvPr/>
          </p:nvSpPr>
          <p:spPr bwMode="auto">
            <a:xfrm>
              <a:off x="3489790" y="3122048"/>
              <a:ext cx="11801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read address 1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  <p:sp>
          <p:nvSpPr>
            <p:cNvPr id="30758" name="TextBox 237"/>
            <p:cNvSpPr txBox="1">
              <a:spLocks noChangeArrowheads="1"/>
            </p:cNvSpPr>
            <p:nvPr/>
          </p:nvSpPr>
          <p:spPr bwMode="auto">
            <a:xfrm>
              <a:off x="3463877" y="3731753"/>
              <a:ext cx="11801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read address 2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281613" y="2393950"/>
            <a:ext cx="681037" cy="1789113"/>
            <a:chOff x="5202495" y="3053724"/>
            <a:chExt cx="681546" cy="178901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580602" y="3501374"/>
              <a:ext cx="251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96489" y="4077605"/>
              <a:ext cx="251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54" name="TextBox 241"/>
            <p:cNvSpPr txBox="1">
              <a:spLocks noChangeArrowheads="1"/>
            </p:cNvSpPr>
            <p:nvPr/>
          </p:nvSpPr>
          <p:spPr bwMode="auto">
            <a:xfrm>
              <a:off x="5276182" y="3053724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rdata1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  <p:sp>
          <p:nvSpPr>
            <p:cNvPr id="30755" name="TextBox 243"/>
            <p:cNvSpPr txBox="1">
              <a:spLocks noChangeArrowheads="1"/>
            </p:cNvSpPr>
            <p:nvPr/>
          </p:nvSpPr>
          <p:spPr bwMode="auto">
            <a:xfrm>
              <a:off x="5202495" y="4581128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rdata2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110288" y="2565400"/>
            <a:ext cx="863600" cy="1150938"/>
            <a:chOff x="6012160" y="3205175"/>
            <a:chExt cx="864096" cy="115098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012160" y="3500462"/>
              <a:ext cx="8640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012160" y="4076749"/>
              <a:ext cx="8640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50" name="TextBox 246"/>
            <p:cNvSpPr txBox="1">
              <a:spLocks noChangeArrowheads="1"/>
            </p:cNvSpPr>
            <p:nvPr/>
          </p:nvSpPr>
          <p:spPr bwMode="auto">
            <a:xfrm>
              <a:off x="6084168" y="3205175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rdata1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30751" name="TextBox 248"/>
            <p:cNvSpPr txBox="1">
              <a:spLocks noChangeArrowheads="1"/>
            </p:cNvSpPr>
            <p:nvPr/>
          </p:nvSpPr>
          <p:spPr bwMode="auto">
            <a:xfrm>
              <a:off x="6140278" y="4094551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rdata2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30729" name="Straight Connector 52"/>
          <p:cNvCxnSpPr>
            <a:cxnSpLocks noChangeShapeType="1"/>
          </p:cNvCxnSpPr>
          <p:nvPr/>
        </p:nvCxnSpPr>
        <p:spPr bwMode="auto">
          <a:xfrm>
            <a:off x="4937125" y="781050"/>
            <a:ext cx="989013" cy="1588"/>
          </a:xfrm>
          <a:prstGeom prst="line">
            <a:avLst/>
          </a:prstGeom>
          <a:noFill/>
          <a:ln w="19050">
            <a:solidFill>
              <a:srgbClr val="00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900613" y="782638"/>
            <a:ext cx="3332162" cy="863600"/>
            <a:chOff x="4900361" y="1430858"/>
            <a:chExt cx="3332740" cy="863796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4936879" y="1942149"/>
              <a:ext cx="97330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>
              <a:off x="4943230" y="2294654"/>
              <a:ext cx="98759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6" name="TextBox 44141"/>
            <p:cNvSpPr txBox="1">
              <a:spLocks noChangeArrowheads="1"/>
            </p:cNvSpPr>
            <p:nvPr/>
          </p:nvSpPr>
          <p:spPr bwMode="auto">
            <a:xfrm>
              <a:off x="6216202" y="1430858"/>
              <a:ext cx="201689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Control signals for ALU op,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alusrc and write enable 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4900361" y="1445148"/>
              <a:ext cx="97330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241"/>
          <p:cNvSpPr txBox="1">
            <a:spLocks noChangeArrowheads="1"/>
          </p:cNvSpPr>
          <p:nvPr/>
        </p:nvSpPr>
        <p:spPr bwMode="auto">
          <a:xfrm>
            <a:off x="323850" y="3890963"/>
            <a:ext cx="21288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first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(fetch)</a:t>
            </a:r>
            <a:endParaRPr lang="en-SG" altLang="en-US" sz="1100" b="1">
              <a:solidFill>
                <a:srgbClr val="00B0F0"/>
              </a:solidFill>
            </a:endParaRPr>
          </a:p>
        </p:txBody>
      </p:sp>
      <p:sp>
        <p:nvSpPr>
          <p:cNvPr id="59" name="TextBox 241"/>
          <p:cNvSpPr txBox="1">
            <a:spLocks noChangeArrowheads="1"/>
          </p:cNvSpPr>
          <p:nvPr/>
        </p:nvSpPr>
        <p:spPr bwMode="auto">
          <a:xfrm>
            <a:off x="323850" y="3914775"/>
            <a:ext cx="2359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second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(decode)</a:t>
            </a:r>
            <a:endParaRPr lang="en-SG" altLang="en-US" sz="1100" b="1">
              <a:solidFill>
                <a:srgbClr val="00B0F0"/>
              </a:solidFill>
            </a:endParaRPr>
          </a:p>
        </p:txBody>
      </p:sp>
      <p:sp>
        <p:nvSpPr>
          <p:cNvPr id="60" name="TextBox 241"/>
          <p:cNvSpPr txBox="1">
            <a:spLocks noChangeArrowheads="1"/>
          </p:cNvSpPr>
          <p:nvPr/>
        </p:nvSpPr>
        <p:spPr bwMode="auto">
          <a:xfrm>
            <a:off x="260350" y="4514850"/>
            <a:ext cx="25669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third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(execute writeback)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Second instruction in second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(decode) (animation not shown)</a:t>
            </a:r>
            <a:endParaRPr lang="en-SG" altLang="en-US" sz="1100" b="1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100" b="1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57175" y="5876925"/>
            <a:ext cx="8377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Here the waddr is coming at the same clock cycle (3</a:t>
            </a:r>
            <a:r>
              <a:rPr lang="en-US" altLang="en-US" sz="1600" baseline="30000"/>
              <a:t>rd</a:t>
            </a:r>
            <a:r>
              <a:rPr lang="en-US" altLang="en-US" sz="1600"/>
              <a:t> cycle) as wdata to the regfile.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If waddr came early (2nd cycle) to regfile then the data will be written to a different location.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Hence we need to pipeline the waddr.</a:t>
            </a:r>
            <a:endParaRPr lang="en-SG" altLang="en-US" sz="160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92725" y="482600"/>
            <a:ext cx="2030413" cy="2854325"/>
            <a:chOff x="5292725" y="482600"/>
            <a:chExt cx="2030413" cy="2854634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9175" y="1257384"/>
              <a:ext cx="122396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7323138" y="1257384"/>
              <a:ext cx="0" cy="1551156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6091238" y="776320"/>
              <a:ext cx="147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292725" y="482600"/>
              <a:ext cx="9525" cy="2195751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5307013" y="511178"/>
              <a:ext cx="92075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flipH="1" flipV="1">
              <a:off x="6227763" y="511178"/>
              <a:ext cx="11112" cy="2699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>
              <a:off x="6467475" y="1646364"/>
              <a:ext cx="0" cy="169087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>
              <a:off x="6099175" y="1636838"/>
              <a:ext cx="3683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9388" y="260350"/>
            <a:ext cx="8569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SG" altLang="en-US" sz="1800"/>
              <a:t>Please note that the ‘write enable’ is not taken to the pipeline (ID/EXE) in the given code  basically because for all your instructions (R &amp; I type) ‘write enable =1’. Hence that was made as a constant for easier programming. But if you have instruction like </a:t>
            </a:r>
            <a:r>
              <a:rPr lang="en-SG" altLang="en-US" sz="1800">
                <a:solidFill>
                  <a:srgbClr val="FF0000"/>
                </a:solidFill>
              </a:rPr>
              <a:t>store and branch </a:t>
            </a:r>
            <a:r>
              <a:rPr lang="en-SG" altLang="en-US" sz="1800"/>
              <a:t>where </a:t>
            </a:r>
            <a:r>
              <a:rPr lang="en-SG" altLang="en-US" sz="1800">
                <a:solidFill>
                  <a:srgbClr val="FF0000"/>
                </a:solidFill>
              </a:rPr>
              <a:t>you don’t want data to be written to a ‘regfile’ you may have to take ‘write enable’ signal as a variable </a:t>
            </a:r>
            <a:r>
              <a:rPr lang="en-SG" altLang="en-US" sz="1800"/>
              <a:t>and need to take it through pipeline.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0700" y="4724400"/>
            <a:ext cx="858838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394575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Shape 1"/>
          <p:cNvSpPr txBox="1">
            <a:spLocks noChangeArrowheads="1"/>
          </p:cNvSpPr>
          <p:nvPr/>
        </p:nvSpPr>
        <p:spPr bwMode="auto">
          <a:xfrm>
            <a:off x="-107950" y="-100013"/>
            <a:ext cx="907256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</a:rPr>
              <a:t>Points to be noted (R&amp;I three stage implementation)</a:t>
            </a:r>
            <a:endParaRPr lang="en-US" altLang="en-US"/>
          </a:p>
        </p:txBody>
      </p:sp>
      <p:sp>
        <p:nvSpPr>
          <p:cNvPr id="32771" name="TextShape 2"/>
          <p:cNvSpPr txBox="1">
            <a:spLocks noChangeArrowheads="1"/>
          </p:cNvSpPr>
          <p:nvPr/>
        </p:nvSpPr>
        <p:spPr bwMode="auto">
          <a:xfrm>
            <a:off x="457200" y="765175"/>
            <a:ext cx="8229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/>
              <a:t>For R –type instuctions we need only to read the register file, the  ‘imm’ input was not considered and hence we did only a zero extension for the same.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For R&amp; I, We need to sign extend ‘inst[3:0]’ to 16 bits</a:t>
            </a:r>
            <a:endParaRPr lang="en-SG" altLang="en-US" sz="2000"/>
          </a:p>
        </p:txBody>
      </p:sp>
      <p:sp>
        <p:nvSpPr>
          <p:cNvPr id="5" name="Rectangle 4"/>
          <p:cNvSpPr/>
          <p:nvPr/>
        </p:nvSpPr>
        <p:spPr>
          <a:xfrm>
            <a:off x="1897063" y="4622800"/>
            <a:ext cx="858837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0100"/>
            <a:ext cx="7394575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4211638" y="5516563"/>
            <a:ext cx="7207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/>
              <a:t>Sign extend</a:t>
            </a:r>
            <a:endParaRPr lang="en-SG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sz="2800" smtClean="0"/>
              <a:t>For testing (R&amp; I three-stage pipeline) using test bench.</a:t>
            </a:r>
            <a:endParaRPr lang="en-SG" altLang="en-US" sz="2800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700213"/>
            <a:ext cx="80645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SG" altLang="en-US" sz="2000"/>
              <a:t>You can write a testbench similar to the testbench of R-type instruction. Include SLL and SRL instruction in IMEM input file to test its functionality.</a:t>
            </a:r>
          </a:p>
          <a:p>
            <a:pPr eaLnBrk="1" hangingPunct="1">
              <a:spcBef>
                <a:spcPct val="0"/>
              </a:spcBef>
            </a:pPr>
            <a:endParaRPr lang="en-SG" altLang="en-US" sz="2000"/>
          </a:p>
          <a:p>
            <a:pPr eaLnBrk="1" hangingPunct="1">
              <a:spcBef>
                <a:spcPct val="0"/>
              </a:spcBef>
            </a:pPr>
            <a:r>
              <a:rPr lang="en-SG" altLang="en-US" sz="2000"/>
              <a:t>You may notice that you will get the results after a clock cycle delay.</a:t>
            </a:r>
          </a:p>
          <a:p>
            <a:pPr eaLnBrk="1" hangingPunct="1">
              <a:spcBef>
                <a:spcPct val="0"/>
              </a:spcBef>
            </a:pPr>
            <a:endParaRPr lang="en-SG" altLang="en-US" sz="2000"/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Understand the functionality with the help of testbench.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/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Synthesize the code and find the area (registers and slice LUTs) and minimum period.</a:t>
            </a:r>
            <a:endParaRPr lang="en-SG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434388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872" name="Group 36871"/>
          <p:cNvGrpSpPr>
            <a:grpSpLocks/>
          </p:cNvGrpSpPr>
          <p:nvPr/>
        </p:nvGrpSpPr>
        <p:grpSpPr bwMode="auto">
          <a:xfrm>
            <a:off x="2516188" y="2546350"/>
            <a:ext cx="3267075" cy="2473325"/>
            <a:chOff x="2516187" y="2547021"/>
            <a:chExt cx="3266778" cy="2472505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3178114" y="3900710"/>
              <a:ext cx="14381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84" name="Group 36863"/>
            <p:cNvGrpSpPr>
              <a:grpSpLocks/>
            </p:cNvGrpSpPr>
            <p:nvPr/>
          </p:nvGrpSpPr>
          <p:grpSpPr bwMode="auto">
            <a:xfrm>
              <a:off x="2516187" y="2547021"/>
              <a:ext cx="3266778" cy="2472505"/>
              <a:chOff x="2516187" y="2547021"/>
              <a:chExt cx="3266778" cy="2472505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516187" y="4140343"/>
                <a:ext cx="64764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3167003" y="2547021"/>
                <a:ext cx="0" cy="16409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87" name="Group 13"/>
              <p:cNvGrpSpPr>
                <a:grpSpLocks/>
              </p:cNvGrpSpPr>
              <p:nvPr/>
            </p:nvGrpSpPr>
            <p:grpSpPr bwMode="auto">
              <a:xfrm>
                <a:off x="3177876" y="3222833"/>
                <a:ext cx="1464966" cy="939856"/>
                <a:chOff x="3204555" y="3053177"/>
                <a:chExt cx="1465366" cy="94018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204793" y="3428073"/>
                  <a:ext cx="1440125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9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489790" y="3053177"/>
                  <a:ext cx="118013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 b="1">
                      <a:solidFill>
                        <a:srgbClr val="00B050"/>
                      </a:solidFill>
                    </a:rPr>
                    <a:t>read address 1</a:t>
                  </a:r>
                  <a:endParaRPr lang="en-SG" altLang="en-US" sz="1100" b="1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489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3463877" y="3731753"/>
                  <a:ext cx="118013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 b="1">
                      <a:solidFill>
                        <a:srgbClr val="00B050"/>
                      </a:solidFill>
                    </a:rPr>
                    <a:t>read address 2</a:t>
                  </a:r>
                  <a:endParaRPr lang="en-SG" altLang="en-US" sz="1100" b="1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 bwMode="auto">
              <a:xfrm>
                <a:off x="3132081" y="5013178"/>
                <a:ext cx="2650884" cy="634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3184463" y="2585108"/>
                <a:ext cx="115242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 flipV="1">
                <a:off x="3154304" y="4162560"/>
                <a:ext cx="0" cy="8474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65" name="Group 36864"/>
          <p:cNvGrpSpPr>
            <a:grpSpLocks/>
          </p:cNvGrpSpPr>
          <p:nvPr/>
        </p:nvGrpSpPr>
        <p:grpSpPr bwMode="auto">
          <a:xfrm>
            <a:off x="3159125" y="4076700"/>
            <a:ext cx="2627313" cy="1584325"/>
            <a:chOff x="3159060" y="4076923"/>
            <a:chExt cx="2627312" cy="1584325"/>
          </a:xfrm>
        </p:grpSpPr>
        <p:grpSp>
          <p:nvGrpSpPr>
            <p:cNvPr id="34879" name="Group 65"/>
            <p:cNvGrpSpPr>
              <a:grpSpLocks/>
            </p:cNvGrpSpPr>
            <p:nvPr/>
          </p:nvGrpSpPr>
          <p:grpSpPr bwMode="auto">
            <a:xfrm>
              <a:off x="3159060" y="4076923"/>
              <a:ext cx="2627312" cy="1584325"/>
              <a:chOff x="3188734" y="4005064"/>
              <a:chExt cx="2628292" cy="158417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3188734" y="5589240"/>
                <a:ext cx="262829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3204615" y="4005064"/>
                <a:ext cx="0" cy="15841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80" name="TextBox 42"/>
            <p:cNvSpPr txBox="1">
              <a:spLocks noChangeArrowheads="1"/>
            </p:cNvSpPr>
            <p:nvPr/>
          </p:nvSpPr>
          <p:spPr bwMode="auto">
            <a:xfrm>
              <a:off x="5076056" y="5399311"/>
              <a:ext cx="600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waddr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5178425" y="3238500"/>
            <a:ext cx="608013" cy="1631950"/>
            <a:chOff x="5276182" y="3110161"/>
            <a:chExt cx="607859" cy="163201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579318" y="3500702"/>
              <a:ext cx="2523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95189" y="4076989"/>
              <a:ext cx="2523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77" name="TextBox 22"/>
            <p:cNvSpPr txBox="1">
              <a:spLocks noChangeArrowheads="1"/>
            </p:cNvSpPr>
            <p:nvPr/>
          </p:nvSpPr>
          <p:spPr bwMode="auto">
            <a:xfrm>
              <a:off x="5276182" y="3110161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rdata1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34878" name="TextBox 23"/>
            <p:cNvSpPr txBox="1">
              <a:spLocks noChangeArrowheads="1"/>
            </p:cNvSpPr>
            <p:nvPr/>
          </p:nvSpPr>
          <p:spPr bwMode="auto">
            <a:xfrm>
              <a:off x="5276182" y="4480569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rdata2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36867" name="Group 36866"/>
          <p:cNvGrpSpPr>
            <a:grpSpLocks/>
          </p:cNvGrpSpPr>
          <p:nvPr/>
        </p:nvGrpSpPr>
        <p:grpSpPr bwMode="auto">
          <a:xfrm>
            <a:off x="3598863" y="874713"/>
            <a:ext cx="3159125" cy="1655762"/>
            <a:chOff x="3598790" y="874260"/>
            <a:chExt cx="3159125" cy="1655860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724327" y="1685520"/>
              <a:ext cx="97313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4740202" y="2204664"/>
              <a:ext cx="9874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73" name="TextBox 10"/>
            <p:cNvSpPr txBox="1">
              <a:spLocks noChangeArrowheads="1"/>
            </p:cNvSpPr>
            <p:nvPr/>
          </p:nvSpPr>
          <p:spPr bwMode="auto">
            <a:xfrm>
              <a:off x="3598790" y="874260"/>
              <a:ext cx="3159125" cy="26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Control signals for ALU op and write enable 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>
              <a:off x="4748140" y="2530120"/>
              <a:ext cx="9874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73" name="Group 36872"/>
          <p:cNvGrpSpPr>
            <a:grpSpLocks/>
          </p:cNvGrpSpPr>
          <p:nvPr/>
        </p:nvGrpSpPr>
        <p:grpSpPr bwMode="auto">
          <a:xfrm>
            <a:off x="5822950" y="3359150"/>
            <a:ext cx="1819275" cy="1660525"/>
            <a:chOff x="5822274" y="3358473"/>
            <a:chExt cx="1820443" cy="1661053"/>
          </a:xfrm>
        </p:grpSpPr>
        <p:grpSp>
          <p:nvGrpSpPr>
            <p:cNvPr id="34861" name="Group 24"/>
            <p:cNvGrpSpPr>
              <a:grpSpLocks/>
            </p:cNvGrpSpPr>
            <p:nvPr/>
          </p:nvGrpSpPr>
          <p:grpSpPr bwMode="auto">
            <a:xfrm>
              <a:off x="5822274" y="3358473"/>
              <a:ext cx="1820443" cy="1661053"/>
              <a:chOff x="5917882" y="3213930"/>
              <a:chExt cx="1821107" cy="166169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011639" y="3499882"/>
                <a:ext cx="86447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11639" y="4076552"/>
                <a:ext cx="86447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65" name="TextBox 27"/>
              <p:cNvSpPr txBox="1">
                <a:spLocks noChangeArrowheads="1"/>
              </p:cNvSpPr>
              <p:nvPr/>
            </p:nvSpPr>
            <p:spPr bwMode="auto">
              <a:xfrm>
                <a:off x="6005796" y="3213930"/>
                <a:ext cx="60785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b="1">
                    <a:solidFill>
                      <a:srgbClr val="00B050"/>
                    </a:solidFill>
                  </a:rPr>
                  <a:t>rdata1</a:t>
                </a:r>
                <a:endParaRPr lang="en-SG" altLang="en-US" sz="1100" b="1">
                  <a:solidFill>
                    <a:srgbClr val="00B050"/>
                  </a:solidFill>
                </a:endParaRPr>
              </a:p>
            </p:txBody>
          </p:sp>
          <p:sp>
            <p:nvSpPr>
              <p:cNvPr id="34866" name="TextBox 28"/>
              <p:cNvSpPr txBox="1">
                <a:spLocks noChangeArrowheads="1"/>
              </p:cNvSpPr>
              <p:nvPr/>
            </p:nvSpPr>
            <p:spPr bwMode="auto">
              <a:xfrm>
                <a:off x="5917882" y="3800478"/>
                <a:ext cx="60785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b="1">
                    <a:solidFill>
                      <a:srgbClr val="00B050"/>
                    </a:solidFill>
                  </a:rPr>
                  <a:t>rdata2</a:t>
                </a:r>
                <a:endParaRPr lang="en-SG" altLang="en-US" sz="1100" b="1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6011639" y="4866096"/>
                <a:ext cx="109647" cy="95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68" name="TextBox 35"/>
              <p:cNvSpPr txBox="1">
                <a:spLocks noChangeArrowheads="1"/>
              </p:cNvSpPr>
              <p:nvPr/>
            </p:nvSpPr>
            <p:spPr bwMode="auto">
              <a:xfrm>
                <a:off x="6121238" y="4595879"/>
                <a:ext cx="16177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b="1">
                    <a:solidFill>
                      <a:srgbClr val="00B050"/>
                    </a:solidFill>
                  </a:rPr>
                  <a:t>Imm for SLL and SRL</a:t>
                </a:r>
                <a:endParaRPr lang="en-SG" altLang="en-US" sz="1100" b="1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V="1">
                <a:off x="6122876" y="4465764"/>
                <a:ext cx="108059" cy="95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6121287" y="4441935"/>
                <a:ext cx="1590" cy="424161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 bwMode="auto">
            <a:xfrm>
              <a:off x="7382200" y="3946035"/>
              <a:ext cx="2605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1" name="Rectangle 36870"/>
          <p:cNvSpPr/>
          <p:nvPr/>
        </p:nvSpPr>
        <p:spPr>
          <a:xfrm>
            <a:off x="7092950" y="4365625"/>
            <a:ext cx="358775" cy="220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5876925" y="1646238"/>
            <a:ext cx="1806575" cy="2413000"/>
            <a:chOff x="6086266" y="1506187"/>
            <a:chExt cx="1806724" cy="241371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086266" y="2007985"/>
              <a:ext cx="11732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273814" y="1998457"/>
              <a:ext cx="0" cy="152921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086266" y="1506187"/>
              <a:ext cx="1654311" cy="174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721526" y="1514126"/>
              <a:ext cx="0" cy="133865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721526" y="2852784"/>
              <a:ext cx="1714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6494288" y="2390685"/>
              <a:ext cx="0" cy="15292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125957" y="2368453"/>
              <a:ext cx="3683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5876925" y="5381625"/>
            <a:ext cx="1849438" cy="276225"/>
            <a:chOff x="6084168" y="5456532"/>
            <a:chExt cx="1850534" cy="276724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084168" y="5733256"/>
              <a:ext cx="1850534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3" name="TextBox 43"/>
            <p:cNvSpPr txBox="1">
              <a:spLocks noChangeArrowheads="1"/>
            </p:cNvSpPr>
            <p:nvPr/>
          </p:nvSpPr>
          <p:spPr bwMode="auto">
            <a:xfrm>
              <a:off x="6622005" y="5456532"/>
              <a:ext cx="59984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waddr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15" name="Group 114"/>
          <p:cNvGrpSpPr>
            <a:grpSpLocks/>
          </p:cNvGrpSpPr>
          <p:nvPr/>
        </p:nvGrpSpPr>
        <p:grpSpPr bwMode="auto">
          <a:xfrm>
            <a:off x="3022600" y="3906838"/>
            <a:ext cx="5272088" cy="2439987"/>
            <a:chOff x="3260059" y="3960942"/>
            <a:chExt cx="5272381" cy="2440322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8099028" y="4002223"/>
              <a:ext cx="2603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8360980" y="3960942"/>
              <a:ext cx="0" cy="2276788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695239" y="4521406"/>
              <a:ext cx="0" cy="169885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296574" y="4340406"/>
              <a:ext cx="0" cy="206085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695239" y="6194861"/>
              <a:ext cx="36657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260059" y="6328229"/>
              <a:ext cx="523269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100616" y="5732835"/>
              <a:ext cx="4318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8492750" y="5712194"/>
              <a:ext cx="0" cy="616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3260059" y="4411854"/>
              <a:ext cx="1627278" cy="476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9" name="TextBox 80"/>
            <p:cNvSpPr txBox="1">
              <a:spLocks noChangeArrowheads="1"/>
            </p:cNvSpPr>
            <p:nvPr/>
          </p:nvSpPr>
          <p:spPr bwMode="auto">
            <a:xfrm>
              <a:off x="3392180" y="4379088"/>
              <a:ext cx="59984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waddr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34850" name="TextBox 81"/>
            <p:cNvSpPr txBox="1">
              <a:spLocks noChangeArrowheads="1"/>
            </p:cNvSpPr>
            <p:nvPr/>
          </p:nvSpPr>
          <p:spPr bwMode="auto">
            <a:xfrm>
              <a:off x="4206955" y="4660814"/>
              <a:ext cx="583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wdata</a:t>
              </a:r>
              <a:endParaRPr lang="en-SG" altLang="en-US" sz="1100" b="1">
                <a:solidFill>
                  <a:srgbClr val="00B050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714290" y="4565862"/>
              <a:ext cx="1412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>
            <a:grpSpLocks/>
          </p:cNvGrpSpPr>
          <p:nvPr/>
        </p:nvGrpSpPr>
        <p:grpSpPr bwMode="auto">
          <a:xfrm>
            <a:off x="4945063" y="1385888"/>
            <a:ext cx="3087687" cy="2181225"/>
            <a:chOff x="5182593" y="1213476"/>
            <a:chExt cx="3089436" cy="223214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8254557" y="1241093"/>
              <a:ext cx="0" cy="1978716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381142" y="1241093"/>
              <a:ext cx="289088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381142" y="1213476"/>
              <a:ext cx="0" cy="2232148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8" name="TextBox 92"/>
            <p:cNvSpPr txBox="1">
              <a:spLocks noChangeArrowheads="1"/>
            </p:cNvSpPr>
            <p:nvPr/>
          </p:nvSpPr>
          <p:spPr bwMode="auto">
            <a:xfrm rot="-5400000">
              <a:off x="5140915" y="2397846"/>
              <a:ext cx="3449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FF0000"/>
                  </a:solidFill>
                </a:rPr>
                <a:t>=1</a:t>
              </a:r>
              <a:endParaRPr lang="en-SG" altLang="en-US" sz="1100" b="1">
                <a:solidFill>
                  <a:srgbClr val="FF0000"/>
                </a:solidFill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8100482" y="3219809"/>
              <a:ext cx="17154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3341688" y="6351588"/>
            <a:ext cx="29495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b="1" kern="0" dirty="0">
                <a:solidFill>
                  <a:srgbClr val="008000"/>
                </a:solidFill>
                <a:cs typeface="Arial" pitchFamily="34" charset="0"/>
              </a:rPr>
              <a:t>Hence </a:t>
            </a:r>
            <a:r>
              <a:rPr lang="en-US" sz="1200" b="1" kern="0" dirty="0">
                <a:solidFill>
                  <a:srgbClr val="008000"/>
                </a:solidFill>
                <a:cs typeface="Arial" pitchFamily="34" charset="0"/>
              </a:rPr>
              <a:t>4 </a:t>
            </a:r>
            <a:r>
              <a:rPr lang="en-US" sz="1200" b="1" kern="0" dirty="0">
                <a:solidFill>
                  <a:srgbClr val="008000"/>
                </a:solidFill>
                <a:cs typeface="Arial" pitchFamily="34" charset="0"/>
              </a:rPr>
              <a:t>clock cycles to execute. Each stage takes one clock cycle.</a:t>
            </a:r>
          </a:p>
        </p:txBody>
      </p:sp>
      <p:sp>
        <p:nvSpPr>
          <p:cNvPr id="139" name="TextBox 241"/>
          <p:cNvSpPr txBox="1">
            <a:spLocks noChangeArrowheads="1"/>
          </p:cNvSpPr>
          <p:nvPr/>
        </p:nvSpPr>
        <p:spPr bwMode="auto">
          <a:xfrm>
            <a:off x="179388" y="4403725"/>
            <a:ext cx="2360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second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(decode)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Second instruction in first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(fetch) (animation not shown)</a:t>
            </a:r>
            <a:endParaRPr lang="en-SG" altLang="en-US" sz="1100" b="1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100" b="1">
              <a:solidFill>
                <a:srgbClr val="00B0F0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233363" y="1268413"/>
            <a:ext cx="2286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first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(fetch) </a:t>
            </a:r>
            <a:endParaRPr lang="en-SG" altLang="en-US" sz="1800">
              <a:solidFill>
                <a:srgbClr val="00B0F0"/>
              </a:solidFill>
            </a:endParaRPr>
          </a:p>
        </p:txBody>
      </p:sp>
      <p:sp>
        <p:nvSpPr>
          <p:cNvPr id="141" name="TextBox 241"/>
          <p:cNvSpPr txBox="1">
            <a:spLocks noChangeArrowheads="1"/>
          </p:cNvSpPr>
          <p:nvPr/>
        </p:nvSpPr>
        <p:spPr bwMode="auto">
          <a:xfrm>
            <a:off x="214313" y="5229225"/>
            <a:ext cx="285591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third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(execute)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Second instruction in second stage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 third instruction in first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7030A0"/>
                </a:solidFill>
              </a:rPr>
              <a:t>(animation not shown)</a:t>
            </a:r>
            <a:endParaRPr lang="en-SG" altLang="en-US" sz="1100" b="1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100" b="1">
              <a:solidFill>
                <a:srgbClr val="00B0F0"/>
              </a:solidFill>
            </a:endParaRPr>
          </a:p>
        </p:txBody>
      </p:sp>
      <p:sp>
        <p:nvSpPr>
          <p:cNvPr id="142" name="TextBox 241"/>
          <p:cNvSpPr txBox="1">
            <a:spLocks noChangeArrowheads="1"/>
          </p:cNvSpPr>
          <p:nvPr/>
        </p:nvSpPr>
        <p:spPr bwMode="auto">
          <a:xfrm>
            <a:off x="107950" y="6280150"/>
            <a:ext cx="22717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Clock cycle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First instruction in fourth stage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(writeback)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100" b="1">
              <a:solidFill>
                <a:srgbClr val="00B0F0"/>
              </a:solidFill>
            </a:endParaRPr>
          </a:p>
        </p:txBody>
      </p:sp>
      <p:sp>
        <p:nvSpPr>
          <p:cNvPr id="34834" name="Title 1"/>
          <p:cNvSpPr>
            <a:spLocks noGrp="1"/>
          </p:cNvSpPr>
          <p:nvPr>
            <p:ph type="title"/>
          </p:nvPr>
        </p:nvSpPr>
        <p:spPr>
          <a:xfrm>
            <a:off x="744538" y="14288"/>
            <a:ext cx="8229600" cy="860425"/>
          </a:xfrm>
        </p:spPr>
        <p:txBody>
          <a:bodyPr/>
          <a:lstStyle/>
          <a:p>
            <a:r>
              <a:rPr lang="en-US" altLang="en-US" sz="2800" smtClean="0"/>
              <a:t>4-stage pipelined architecture for R&amp;I instructions</a:t>
            </a:r>
            <a:endParaRPr lang="en-SG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  <p:bldP spid="1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704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DejaVu Sans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testing (R&amp; I three-stage pipeline) using test bench.</vt:lpstr>
      <vt:lpstr>4-stage pipelined architecture for R&amp;I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 Kavallur Pisharath Gopi (Dr)</dc:creator>
  <cp:lastModifiedBy>Smitha Kavallur Pisharath Gopi (Dr)</cp:lastModifiedBy>
  <cp:revision>32</cp:revision>
  <dcterms:modified xsi:type="dcterms:W3CDTF">2015-09-10T09:35:25Z</dcterms:modified>
</cp:coreProperties>
</file>