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3"/>
  </p:notesMasterIdLst>
  <p:handoutMasterIdLst>
    <p:handoutMasterId r:id="rId24"/>
  </p:handoutMasterIdLst>
  <p:sldIdLst>
    <p:sldId id="299" r:id="rId2"/>
    <p:sldId id="300" r:id="rId3"/>
    <p:sldId id="301" r:id="rId4"/>
    <p:sldId id="310" r:id="rId5"/>
    <p:sldId id="320" r:id="rId6"/>
    <p:sldId id="311" r:id="rId7"/>
    <p:sldId id="318" r:id="rId8"/>
    <p:sldId id="319" r:id="rId9"/>
    <p:sldId id="312" r:id="rId10"/>
    <p:sldId id="317" r:id="rId11"/>
    <p:sldId id="316" r:id="rId12"/>
    <p:sldId id="313" r:id="rId13"/>
    <p:sldId id="314" r:id="rId14"/>
    <p:sldId id="321" r:id="rId15"/>
    <p:sldId id="326" r:id="rId16"/>
    <p:sldId id="322" r:id="rId17"/>
    <p:sldId id="323" r:id="rId18"/>
    <p:sldId id="324" r:id="rId19"/>
    <p:sldId id="325" r:id="rId20"/>
    <p:sldId id="315" r:id="rId21"/>
    <p:sldId id="30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736" autoAdjust="0"/>
  </p:normalViewPr>
  <p:slideViewPr>
    <p:cSldViewPr snapToGrid="0" snapToObjects="1">
      <p:cViewPr varScale="1">
        <p:scale>
          <a:sx n="79" d="100"/>
          <a:sy n="79" d="100"/>
        </p:scale>
        <p:origin x="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1643466"/>
            <a:ext cx="39624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EE586 Term Project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Sokoban Game Solver</a:t>
            </a:r>
            <a:b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Ferhat G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ölbol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Başer Kandehir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Seyit Yiğit Sızlayan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January 24, 2018</a:t>
            </a: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822960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822960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CD0-AC0D-492C-9511-FB6FDCFD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867D-4731-4EB0-AEEF-E5F3114C8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Text-based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A7F04-7F34-4E1E-AB95-124AC2716DF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514599"/>
            <a:ext cx="8229600" cy="3683827"/>
          </a:xfrm>
        </p:spPr>
        <p:txBody>
          <a:bodyPr/>
          <a:lstStyle/>
          <a:p>
            <a:r>
              <a:rPr lang="en-US" sz="1800" dirty="0"/>
              <a:t>Example input:</a:t>
            </a:r>
          </a:p>
          <a:p>
            <a:endParaRPr lang="en-US" sz="1800" dirty="0"/>
          </a:p>
          <a:p>
            <a:r>
              <a:rPr lang="en-US" sz="1800" dirty="0"/>
              <a:t>ee586.exe sokobanGame.txt o </a:t>
            </a:r>
          </a:p>
          <a:p>
            <a:r>
              <a:rPr lang="en-US" sz="1800" dirty="0"/>
              <a:t>--&gt; Solve the problem in sokobanGame.txt using Deadlock and Manhattan Heuristic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A5E87-AA32-432F-9F6E-658844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0C6F3-0839-480D-BFB0-EC4FF98E1C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8B3B8-C949-47A4-B8FB-ACB537D0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53" y="4185249"/>
            <a:ext cx="5557893" cy="2027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816AA-9FB7-4EDC-9B67-C4EF1EF7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96" y="1780869"/>
            <a:ext cx="8763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CD0-AC0D-492C-9511-FB6FDCFD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9352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867D-4731-4EB0-AEEF-E5F3114C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44610"/>
            <a:ext cx="8229600" cy="659352"/>
          </a:xfrm>
        </p:spPr>
        <p:txBody>
          <a:bodyPr/>
          <a:lstStyle/>
          <a:p>
            <a:r>
              <a:rPr lang="en-US" dirty="0"/>
              <a:t>Web-based 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DD7A0E-B7F3-4BB8-BF73-F6C2D032E68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990614" y="2390243"/>
            <a:ext cx="7162772" cy="38465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A5E87-AA32-432F-9F6E-658844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0C6F3-0839-480D-BFB0-EC4FF98E1C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DA77-0AD5-47EF-B3BC-E0FD6A8F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EDBB0-35E7-46A9-B6E7-D1777DD7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sz="7200" dirty="0"/>
              <a:t>DEMO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58E63F-F11F-4D09-BB79-88E0083E8F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1213-89DB-4A92-9B61-0BECFA85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54BBC-DF3E-4069-9975-37C3E1E1F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77EE4-9C24-4D7C-B9D0-43922A04505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BFS, IDDFS, A* with 4 different heuristics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Tested the algorithms on 170 different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 step sizes for solutions change from 10 to 178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C7446-2553-48AB-BE2C-9291516C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6D938F-3839-43F2-9A9C-07CBBF7590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3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4CC-8C07-44CE-BA9D-01AF38C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9E1A-F2A0-48A1-A0DC-40A431952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32B97-C705-4B18-8275-BCA8BB7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FB3A9F-B964-4890-ACBC-28C1084652B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636B90-69AD-4753-9E23-D170371A0269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" y="2514600"/>
            <a:ext cx="8071177" cy="384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22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6A48-925A-4F05-ABC0-D75EC0FF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5051-69E3-4243-9D5A-15338902D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 vs BFS with Deadlock Checking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5072-945A-4394-9C0C-4BEC7AE6028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2E6BB-897B-4C96-863C-116671AE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91B0B8-DD08-4168-89B5-3AD052BDE5D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11E77-61DB-4299-B797-069334746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" y="2604817"/>
            <a:ext cx="7530465" cy="3549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9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FFE2-409A-43AA-A94D-F10C4918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2A91-50A5-4A7D-B122-E2F550323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IDDFS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0804C-BD86-4D04-B23E-A75E91EA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F41285-7B5D-430D-BBBD-49F72AAD51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65338F-AAB5-46D4-BE9B-1DBAE8BBB960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" y="2514600"/>
            <a:ext cx="8071177" cy="384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53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9B6-2684-4CCC-B702-7578944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1F80-CEAC-4CB9-8A59-68899C32C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IDDFS vs. BFS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787-676A-42D6-BEEA-6E393E5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CD85F7-6F97-4C0F-B463-E93D62CD04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FBB31C-E2B1-413A-A2E2-F1C248BA2AD7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" y="2514600"/>
            <a:ext cx="8071177" cy="384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93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2D34-CC5C-43E1-AD6F-7E12FD3A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9789-C54E-4EDE-B3F3-B6140190B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A* with Different Heuristics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C56AD-435E-452C-B869-D3ADF80EB36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69E0-DE24-460F-993F-B62F15D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33F9E0-11DD-4A69-8CD7-4399248C03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5E6FA-C2B3-4F69-AF50-D8522174C348}"/>
              </a:ext>
            </a:extLst>
          </p:cNvPr>
          <p:cNvPicPr/>
          <p:nvPr/>
        </p:nvPicPr>
        <p:blipFill rotWithShape="1">
          <a:blip r:embed="rId2"/>
          <a:srcRect l="9028" t="21805" r="6598" b="22296"/>
          <a:stretch/>
        </p:blipFill>
        <p:spPr bwMode="auto">
          <a:xfrm>
            <a:off x="123507" y="2959180"/>
            <a:ext cx="8896985" cy="2956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084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726-7E0F-476A-B20C-CFCA9DD1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C7210-2FD8-4C39-9F22-4A34961D2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 vs. A* with Deadlock and Manhattan Heuristic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A66B1-DA67-4788-B5C3-56B83ECB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E7AC9E-85E4-4F29-B956-451F5D5DEF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EA1C-C6DA-4B9A-9C49-89855826A33D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" y="2514600"/>
            <a:ext cx="8071177" cy="384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CB14-6DD6-48E7-94DF-56822174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03AF-34C9-4640-B6B5-42B99C640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1D06-8E8B-44D0-877F-D50DABCEB80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Practiced our C++, </a:t>
            </a:r>
            <a:r>
              <a:rPr lang="en-US" sz="2000" dirty="0" err="1"/>
              <a:t>Matlab</a:t>
            </a:r>
            <a:r>
              <a:rPr lang="en-US" sz="2000" dirty="0"/>
              <a:t> and Python skills on an entertaining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Learned how to model a search problem from given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moderately large maps, our algorithms take too much time to solve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Encountered some memory problems. To solve it, iterative deepening A* may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may be better heuristics which causes less number of nodes expanded.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Instructive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Good insight on how to solve AI problems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8AB3E-7505-4251-8BD4-7CDE0B06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83BB24-54C6-4EF7-8948-A4888643F9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 OF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ALGORITHMIC DETAILS AND IMPLEMENTATION</a:t>
            </a:r>
          </a:p>
          <a:p>
            <a:pPr marL="982663" lvl="1" indent="-342900"/>
            <a:r>
              <a:rPr lang="en-US" dirty="0"/>
              <a:t>BFS</a:t>
            </a:r>
          </a:p>
          <a:p>
            <a:pPr marL="982663" lvl="1" indent="-342900"/>
            <a:r>
              <a:rPr lang="en-US" dirty="0"/>
              <a:t>IDDFS</a:t>
            </a:r>
          </a:p>
          <a:p>
            <a:pPr marL="982663" lvl="1" indent="-342900"/>
            <a:r>
              <a:rPr lang="en-US" dirty="0"/>
              <a:t>A*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982663" lvl="1" indent="-342900"/>
            <a:r>
              <a:rPr lang="en-US" dirty="0"/>
              <a:t>Text-based UI</a:t>
            </a:r>
          </a:p>
          <a:p>
            <a:pPr marL="982663" lvl="1" indent="-342900"/>
            <a:r>
              <a:rPr lang="en-US" dirty="0"/>
              <a:t>Web-based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D2F4-0EF5-4DC6-ABE2-D6C1F0FC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0142-C82F-4823-B006-1834486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Sokoban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2887-B292-4A1D-973B-E0E9D56E807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199" y="2514600"/>
            <a:ext cx="4786009" cy="384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Means warehouse keeper in Japan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Transport puzzle game which player tries to put boxes in designated locations by pushing them around a maze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82136-8283-46FA-93BE-5A15EB4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1F5F24-042B-4F67-AC61-D23CE605522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312A-E33A-490D-AE2B-5CAE5FCE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69" y="2060675"/>
            <a:ext cx="3170963" cy="24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6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D2F4-0EF5-4DC6-ABE2-D6C1F0FC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0142-C82F-4823-B006-1834486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2887-B292-4A1D-973B-E0E9D56E807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663502" cy="384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one box can be pushed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Boxes cannot be pulled.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# desired locations = #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Expected to fill desired locations with boxes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82136-8283-46FA-93BE-5A15EB4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1F5F24-042B-4F67-AC61-D23CE605522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312A-E33A-490D-AE2B-5CAE5FCE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02" y="1967941"/>
            <a:ext cx="3769480" cy="29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1CFC-A910-4B95-8FCC-46FB92D5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DETAILS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8814-DCEF-4291-9281-FD6962F3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Repres</a:t>
            </a:r>
            <a:r>
              <a:rPr lang="tr-TR" dirty="0"/>
              <a:t>e</a:t>
            </a:r>
            <a:r>
              <a:rPr lang="en-US" dirty="0" err="1"/>
              <a:t>ntat</a:t>
            </a:r>
            <a:r>
              <a:rPr lang="tr-TR" dirty="0"/>
              <a:t>i</a:t>
            </a:r>
            <a:r>
              <a:rPr lang="en-US" dirty="0"/>
              <a:t>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247F-34B3-45FB-9C9B-CABEE679BB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485416"/>
            <a:ext cx="8229600" cy="3668496"/>
          </a:xfrm>
        </p:spPr>
        <p:txBody>
          <a:bodyPr/>
          <a:lstStyle/>
          <a:p>
            <a:r>
              <a:rPr lang="en-US" sz="1800" dirty="0"/>
              <a:t>C++ </a:t>
            </a:r>
            <a:r>
              <a:rPr lang="tr-TR" sz="1800" dirty="0"/>
              <a:t>/</a:t>
            </a:r>
            <a:r>
              <a:rPr lang="en-US" sz="1800" dirty="0"/>
              <a:t> </a:t>
            </a:r>
            <a:r>
              <a:rPr lang="en-US" sz="1800" dirty="0" err="1"/>
              <a:t>Matlab</a:t>
            </a:r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puzzle data: char array</a:t>
            </a:r>
          </a:p>
          <a:p>
            <a:r>
              <a:rPr lang="tr-TR" sz="1800" dirty="0"/>
              <a:t>position of the player</a:t>
            </a:r>
          </a:p>
          <a:p>
            <a:r>
              <a:rPr lang="tr-TR" sz="1800" dirty="0"/>
              <a:t>last action</a:t>
            </a:r>
          </a:p>
          <a:p>
            <a:endParaRPr lang="tr-TR" sz="1800" dirty="0"/>
          </a:p>
          <a:p>
            <a:r>
              <a:rPr lang="tr-TR" sz="1800" dirty="0"/>
              <a:t>bool move_up()</a:t>
            </a:r>
          </a:p>
          <a:p>
            <a:r>
              <a:rPr lang="tr-TR" sz="1800" dirty="0"/>
              <a:t>void successors(list result)</a:t>
            </a:r>
          </a:p>
          <a:p>
            <a:r>
              <a:rPr lang="tr-TR" sz="1800" dirty="0"/>
              <a:t>bool is_solved</a:t>
            </a:r>
          </a:p>
          <a:p>
            <a:r>
              <a:rPr lang="tr-TR" sz="1800" dirty="0"/>
              <a:t>bool deadlock()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tr-TR" sz="1800" dirty="0"/>
              <a:t>distance(method)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C326-4AC3-4A61-8807-73A4416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CC5384-F48E-4C6F-B93C-8AB312DB00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1CFC-A910-4B95-8FCC-46FB92D5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DETAILS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8814-DCEF-4291-9281-FD6962F3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BFS/DCBFS/IDDFS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247F-34B3-45FB-9C9B-CABEE679BB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5155660" cy="3845720"/>
          </a:xfrm>
        </p:spPr>
        <p:txBody>
          <a:bodyPr/>
          <a:lstStyle/>
          <a:p>
            <a:r>
              <a:rPr lang="tr-TR" dirty="0"/>
              <a:t>pseudocodes given in lecture notes</a:t>
            </a:r>
          </a:p>
          <a:p>
            <a:endParaRPr lang="tr-TR" dirty="0"/>
          </a:p>
          <a:p>
            <a:r>
              <a:rPr lang="tr-TR" dirty="0"/>
              <a:t>DCBFS: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if a box is pushed to a non-desired corner, no solution can result from its succesors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do not push successors with deadlock into 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C326-4AC3-4A61-8807-73A4416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CC5384-F48E-4C6F-B93C-8AB312DB00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53F3D-76CD-4333-898F-0B3BF454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60" y="3762349"/>
            <a:ext cx="3090135" cy="21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1CFC-A910-4B95-8FCC-46FB92D5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DETAILS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8814-DCEF-4291-9281-FD6962F3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A* Algorithm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247F-34B3-45FB-9C9B-CABEE679BB4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deadlock check</a:t>
            </a:r>
          </a:p>
          <a:p>
            <a:pPr marL="982663" lvl="1" indent="-342900"/>
            <a:r>
              <a:rPr lang="tr-TR" sz="1800" dirty="0"/>
              <a:t>infinity if deadlock, 0 otherwise</a:t>
            </a:r>
          </a:p>
          <a:p>
            <a:pPr marL="982663" lvl="1" indent="-342900"/>
            <a:r>
              <a:rPr lang="tr-TR" sz="1800" dirty="0"/>
              <a:t>for h=0, A* reduces to Dijkstra &gt; deadlock checking Dijkstra</a:t>
            </a:r>
          </a:p>
          <a:p>
            <a:pPr marL="1257300" lvl="2" indent="-342900"/>
            <a:r>
              <a:rPr lang="tr-TR" sz="1600" dirty="0"/>
              <a:t>no need to keep visited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Manhattan distance</a:t>
            </a:r>
          </a:p>
          <a:p>
            <a:pPr marL="982663" lvl="1" indent="-342900"/>
            <a:r>
              <a:rPr lang="tr-TR" sz="1800" dirty="0"/>
              <a:t> heuristic is admissible (Junghanns, 1999)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Euclidean distance</a:t>
            </a:r>
          </a:p>
          <a:p>
            <a:pPr marL="982663" lvl="1" indent="-342900"/>
            <a:r>
              <a:rPr lang="tr-TR" sz="1800" dirty="0"/>
              <a:t>shorter than Manhattan distance &gt; also admissible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deadlock check + Manhattan distance</a:t>
            </a:r>
          </a:p>
          <a:p>
            <a:pPr marL="982663" lvl="1" indent="-342900"/>
            <a:r>
              <a:rPr lang="tr-TR" sz="1800" dirty="0"/>
              <a:t>max of two or more admissible heuristics is admissible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C326-4AC3-4A61-8807-73A4416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CC5384-F48E-4C6F-B93C-8AB312DB00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CD0-AC0D-492C-9511-FB6FDCFD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867D-4731-4EB0-AEEF-E5F3114C8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Text-based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A7F04-7F34-4E1E-AB95-124AC2716DF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2514599"/>
            <a:ext cx="8229600" cy="3683827"/>
          </a:xfrm>
        </p:spPr>
        <p:txBody>
          <a:bodyPr/>
          <a:lstStyle/>
          <a:p>
            <a:r>
              <a:rPr lang="en-US" sz="1800" dirty="0"/>
              <a:t>@	: the player</a:t>
            </a:r>
          </a:p>
          <a:p>
            <a:r>
              <a:rPr lang="en-US" sz="1800" dirty="0"/>
              <a:t>space	: empty square</a:t>
            </a:r>
          </a:p>
          <a:p>
            <a:r>
              <a:rPr lang="en-US" sz="1800" dirty="0"/>
              <a:t>$	: movable box</a:t>
            </a:r>
          </a:p>
          <a:p>
            <a:r>
              <a:rPr lang="en-US" sz="1800" dirty="0"/>
              <a:t># 	: wall</a:t>
            </a:r>
          </a:p>
          <a:p>
            <a:r>
              <a:rPr lang="en-US" sz="1800" dirty="0"/>
              <a:t>.	: desired location</a:t>
            </a:r>
          </a:p>
          <a:p>
            <a:r>
              <a:rPr lang="en-US" sz="1800" dirty="0"/>
              <a:t>+	: the player at a desired location</a:t>
            </a:r>
          </a:p>
          <a:p>
            <a:r>
              <a:rPr lang="en-US" sz="1800" dirty="0"/>
              <a:t>*	: box at a desired location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A5E87-AA32-432F-9F6E-658844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0C6F3-0839-480D-BFB0-EC4FF98E1C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F3C07-9473-41FA-B34F-3F1F8C7A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98638"/>
            <a:ext cx="4969363" cy="16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4907</TotalTime>
  <Words>541</Words>
  <Application>Microsoft Office PowerPoint</Application>
  <PresentationFormat>On-screen Show (4:3)</PresentationFormat>
  <Paragraphs>133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ヒラギノ角ゴ Pro W3</vt:lpstr>
      <vt:lpstr>Flow</vt:lpstr>
      <vt:lpstr>PowerPoint Presentation</vt:lpstr>
      <vt:lpstr>PowerPoint Presentation</vt:lpstr>
      <vt:lpstr>OUTLINE</vt:lpstr>
      <vt:lpstr>DEFINITION OF THE PROBLEM</vt:lpstr>
      <vt:lpstr>DEFINITION OF THE PROBLEM</vt:lpstr>
      <vt:lpstr>ALGORITHMIC DETAILS AND IMPLEMENTATION</vt:lpstr>
      <vt:lpstr>ALGORITHMIC DETAILS AND IMPLEMENTATION</vt:lpstr>
      <vt:lpstr>ALGORITHMIC DETAILS AND IMPLEMENTATION</vt:lpstr>
      <vt:lpstr>GUI</vt:lpstr>
      <vt:lpstr>GUI</vt:lpstr>
      <vt:lpstr>GUI</vt:lpstr>
      <vt:lpstr>DEMO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Baser Kandehir</cp:lastModifiedBy>
  <cp:revision>331</cp:revision>
  <cp:lastPrinted>2013-02-15T02:19:28Z</cp:lastPrinted>
  <dcterms:created xsi:type="dcterms:W3CDTF">2013-02-15T04:31:56Z</dcterms:created>
  <dcterms:modified xsi:type="dcterms:W3CDTF">2018-01-23T20:22:11Z</dcterms:modified>
</cp:coreProperties>
</file>