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1"/>
  </p:sldMasterIdLst>
  <p:notesMasterIdLst>
    <p:notesMasterId r:id="rId38"/>
  </p:notesMasterIdLst>
  <p:handoutMasterIdLst>
    <p:handoutMasterId r:id="rId39"/>
  </p:handoutMasterIdLst>
  <p:sldIdLst>
    <p:sldId id="256" r:id="rId2"/>
    <p:sldId id="391" r:id="rId3"/>
    <p:sldId id="358" r:id="rId4"/>
    <p:sldId id="355" r:id="rId5"/>
    <p:sldId id="356" r:id="rId6"/>
    <p:sldId id="366" r:id="rId7"/>
    <p:sldId id="363" r:id="rId8"/>
    <p:sldId id="357" r:id="rId9"/>
    <p:sldId id="374" r:id="rId10"/>
    <p:sldId id="370" r:id="rId11"/>
    <p:sldId id="368" r:id="rId12"/>
    <p:sldId id="371" r:id="rId13"/>
    <p:sldId id="344" r:id="rId14"/>
    <p:sldId id="345" r:id="rId15"/>
    <p:sldId id="372" r:id="rId16"/>
    <p:sldId id="340" r:id="rId17"/>
    <p:sldId id="341" r:id="rId18"/>
    <p:sldId id="354" r:id="rId19"/>
    <p:sldId id="343" r:id="rId20"/>
    <p:sldId id="346" r:id="rId21"/>
    <p:sldId id="347" r:id="rId22"/>
    <p:sldId id="348" r:id="rId23"/>
    <p:sldId id="351" r:id="rId24"/>
    <p:sldId id="352" r:id="rId25"/>
    <p:sldId id="285" r:id="rId26"/>
    <p:sldId id="289" r:id="rId27"/>
    <p:sldId id="290" r:id="rId28"/>
    <p:sldId id="291" r:id="rId29"/>
    <p:sldId id="294" r:id="rId30"/>
    <p:sldId id="387" r:id="rId31"/>
    <p:sldId id="316" r:id="rId32"/>
    <p:sldId id="317" r:id="rId33"/>
    <p:sldId id="381" r:id="rId34"/>
    <p:sldId id="362" r:id="rId35"/>
    <p:sldId id="392" r:id="rId36"/>
    <p:sldId id="393"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omic Sans MS" pitchFamily="66" charset="0"/>
        <a:ea typeface="宋体" pitchFamily="2" charset="-122"/>
        <a:cs typeface="+mn-cs"/>
      </a:defRPr>
    </a:lvl1pPr>
    <a:lvl2pPr marL="457200" algn="l" rtl="0" fontAlgn="base">
      <a:spcBef>
        <a:spcPct val="0"/>
      </a:spcBef>
      <a:spcAft>
        <a:spcPct val="0"/>
      </a:spcAft>
      <a:defRPr kern="1200">
        <a:solidFill>
          <a:schemeClr val="tx1"/>
        </a:solidFill>
        <a:latin typeface="Comic Sans MS" pitchFamily="66" charset="0"/>
        <a:ea typeface="宋体" pitchFamily="2" charset="-122"/>
        <a:cs typeface="+mn-cs"/>
      </a:defRPr>
    </a:lvl2pPr>
    <a:lvl3pPr marL="914400" algn="l" rtl="0" fontAlgn="base">
      <a:spcBef>
        <a:spcPct val="0"/>
      </a:spcBef>
      <a:spcAft>
        <a:spcPct val="0"/>
      </a:spcAft>
      <a:defRPr kern="1200">
        <a:solidFill>
          <a:schemeClr val="tx1"/>
        </a:solidFill>
        <a:latin typeface="Comic Sans MS" pitchFamily="66" charset="0"/>
        <a:ea typeface="宋体" pitchFamily="2" charset="-122"/>
        <a:cs typeface="+mn-cs"/>
      </a:defRPr>
    </a:lvl3pPr>
    <a:lvl4pPr marL="1371600" algn="l" rtl="0" fontAlgn="base">
      <a:spcBef>
        <a:spcPct val="0"/>
      </a:spcBef>
      <a:spcAft>
        <a:spcPct val="0"/>
      </a:spcAft>
      <a:defRPr kern="1200">
        <a:solidFill>
          <a:schemeClr val="tx1"/>
        </a:solidFill>
        <a:latin typeface="Comic Sans MS" pitchFamily="66" charset="0"/>
        <a:ea typeface="宋体" pitchFamily="2" charset="-122"/>
        <a:cs typeface="+mn-cs"/>
      </a:defRPr>
    </a:lvl4pPr>
    <a:lvl5pPr marL="1828800" algn="l" rtl="0" fontAlgn="base">
      <a:spcBef>
        <a:spcPct val="0"/>
      </a:spcBef>
      <a:spcAft>
        <a:spcPct val="0"/>
      </a:spcAft>
      <a:defRPr kern="1200">
        <a:solidFill>
          <a:schemeClr val="tx1"/>
        </a:solidFill>
        <a:latin typeface="Comic Sans MS" pitchFamily="66" charset="0"/>
        <a:ea typeface="宋体" pitchFamily="2" charset="-122"/>
        <a:cs typeface="+mn-cs"/>
      </a:defRPr>
    </a:lvl5pPr>
    <a:lvl6pPr marL="2286000" algn="l" defTabSz="914400" rtl="0" eaLnBrk="1" latinLnBrk="0" hangingPunct="1">
      <a:defRPr kern="1200">
        <a:solidFill>
          <a:schemeClr val="tx1"/>
        </a:solidFill>
        <a:latin typeface="Comic Sans MS" pitchFamily="66" charset="0"/>
        <a:ea typeface="宋体" pitchFamily="2" charset="-122"/>
        <a:cs typeface="+mn-cs"/>
      </a:defRPr>
    </a:lvl6pPr>
    <a:lvl7pPr marL="2743200" algn="l" defTabSz="914400" rtl="0" eaLnBrk="1" latinLnBrk="0" hangingPunct="1">
      <a:defRPr kern="1200">
        <a:solidFill>
          <a:schemeClr val="tx1"/>
        </a:solidFill>
        <a:latin typeface="Comic Sans MS" pitchFamily="66" charset="0"/>
        <a:ea typeface="宋体" pitchFamily="2" charset="-122"/>
        <a:cs typeface="+mn-cs"/>
      </a:defRPr>
    </a:lvl7pPr>
    <a:lvl8pPr marL="3200400" algn="l" defTabSz="914400" rtl="0" eaLnBrk="1" latinLnBrk="0" hangingPunct="1">
      <a:defRPr kern="1200">
        <a:solidFill>
          <a:schemeClr val="tx1"/>
        </a:solidFill>
        <a:latin typeface="Comic Sans MS" pitchFamily="66" charset="0"/>
        <a:ea typeface="宋体" pitchFamily="2" charset="-122"/>
        <a:cs typeface="+mn-cs"/>
      </a:defRPr>
    </a:lvl8pPr>
    <a:lvl9pPr marL="3657600" algn="l" defTabSz="914400" rtl="0" eaLnBrk="1" latinLnBrk="0" hangingPunct="1">
      <a:defRPr kern="1200">
        <a:solidFill>
          <a:schemeClr val="tx1"/>
        </a:solidFill>
        <a:latin typeface="Comic Sans MS" pitchFamily="66"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FF33"/>
    <a:srgbClr val="FF0000"/>
    <a:srgbClr val="FF3300"/>
    <a:srgbClr val="457B54"/>
    <a:srgbClr val="8FD5E5"/>
    <a:srgbClr val="CCFFCC"/>
    <a:srgbClr val="4D8578"/>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81" autoAdjust="0"/>
  </p:normalViewPr>
  <p:slideViewPr>
    <p:cSldViewPr snapToGrid="0">
      <p:cViewPr varScale="1">
        <p:scale>
          <a:sx n="64" d="100"/>
          <a:sy n="64" d="100"/>
        </p:scale>
        <p:origin x="103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6"/>
    </p:cViewPr>
  </p:sorterViewPr>
  <p:notesViewPr>
    <p:cSldViewPr snapToGrid="0">
      <p:cViewPr>
        <p:scale>
          <a:sx n="100" d="100"/>
          <a:sy n="100" d="100"/>
        </p:scale>
        <p:origin x="-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4FB0D582-F3C9-4A2D-84A0-CB4DEBBD538E}" type="slidenum">
              <a:rPr lang="en-US" altLang="zh-CN"/>
              <a:pPr>
                <a:defRPr/>
              </a:pPr>
              <a:t>‹#›</a:t>
            </a:fld>
            <a:endParaRPr lang="en-US" altLang="zh-CN"/>
          </a:p>
        </p:txBody>
      </p:sp>
    </p:spTree>
    <p:extLst>
      <p:ext uri="{BB962C8B-B14F-4D97-AF65-F5344CB8AC3E}">
        <p14:creationId xmlns:p14="http://schemas.microsoft.com/office/powerpoint/2010/main" val="2416594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698F9557-E827-4BA9-8B60-F80A33D7EB56}" type="slidenum">
              <a:rPr lang="en-US" altLang="zh-CN"/>
              <a:pPr>
                <a:defRPr/>
              </a:pPr>
              <a:t>‹#›</a:t>
            </a:fld>
            <a:endParaRPr lang="en-US" altLang="zh-CN"/>
          </a:p>
        </p:txBody>
      </p:sp>
    </p:spTree>
    <p:extLst>
      <p:ext uri="{BB962C8B-B14F-4D97-AF65-F5344CB8AC3E}">
        <p14:creationId xmlns:p14="http://schemas.microsoft.com/office/powerpoint/2010/main" val="268503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wrap="square" anchor="t"/>
          <a:lstStyle/>
          <a:p>
            <a:pPr eaLnBrk="1" hangingPunct="1"/>
            <a:r>
              <a:rPr lang="zh-CN" altLang="en-US" smtClean="0"/>
              <a:t>针对误差分布单峰性而言有小误差出现的概率比大误差出现的概率大，其他均匀分布、两点分布则不是。</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wrap="square" anchor="t"/>
          <a:lstStyle/>
          <a:p>
            <a:pPr eaLnBrk="1" hangingPunct="1"/>
            <a:r>
              <a:rPr lang="en-US" altLang="zh-CN" dirty="0" smtClean="0"/>
              <a:t> </a:t>
            </a:r>
            <a:r>
              <a:rPr lang="en-US" altLang="zh-CN" i="1" dirty="0" smtClean="0"/>
              <a:t>s</a:t>
            </a:r>
            <a:r>
              <a:rPr lang="zh-CN" altLang="en-US" dirty="0" smtClean="0"/>
              <a:t>大，表示测得值很分散，随机误差分布范围宽，测量的精密度低；</a:t>
            </a:r>
          </a:p>
          <a:p>
            <a:pPr eaLnBrk="1" hangingPunct="1"/>
            <a:r>
              <a:rPr lang="zh-CN" altLang="en-US" i="1" dirty="0" smtClean="0"/>
              <a:t> </a:t>
            </a:r>
            <a:r>
              <a:rPr lang="en-US" altLang="zh-CN" i="1" dirty="0" smtClean="0"/>
              <a:t>s</a:t>
            </a:r>
            <a:r>
              <a:rPr lang="zh-CN" altLang="en-US" dirty="0" smtClean="0"/>
              <a:t>小，表示测得值很密集，随机误差分布范围窄，测量的精密度高；</a:t>
            </a:r>
          </a:p>
          <a:p>
            <a:pPr eaLnBrk="1" hangingPunct="1"/>
            <a:r>
              <a:rPr lang="zh-CN" altLang="en-US" dirty="0" smtClean="0"/>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5442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wrap="square" anchor="t"/>
          <a:lstStyle/>
          <a:p>
            <a:pPr lvl="1" eaLnBrk="1" hangingPunct="1"/>
            <a:r>
              <a:rPr lang="zh-CN" altLang="en-US" dirty="0" smtClean="0">
                <a:solidFill>
                  <a:srgbClr val="000000"/>
                </a:solidFill>
              </a:rPr>
              <a:t>间接测量的结果是由直接测量结果根据一定的数学公式计算而来，直接测量结果的不确定度必然会影响到间接测量结果，这种影响的大小也可由相应的数学式子来反映。</a:t>
            </a:r>
          </a:p>
          <a:p>
            <a:pPr lvl="1" eaLnBrk="1" hangingPunct="1"/>
            <a:r>
              <a:rPr lang="zh-CN" altLang="en-US" dirty="0" smtClean="0">
                <a:solidFill>
                  <a:srgbClr val="000000"/>
                </a:solidFill>
              </a:rPr>
              <a:t>设间接量</a:t>
            </a:r>
            <a:r>
              <a:rPr lang="en-US" altLang="zh-CN" i="1" dirty="0" smtClean="0">
                <a:solidFill>
                  <a:srgbClr val="000000"/>
                </a:solidFill>
              </a:rPr>
              <a:t>Y</a:t>
            </a:r>
            <a:r>
              <a:rPr lang="zh-CN" altLang="en-US" dirty="0" smtClean="0">
                <a:solidFill>
                  <a:srgbClr val="000000"/>
                </a:solidFill>
              </a:rPr>
              <a:t>与各相互独立的直接量</a:t>
            </a:r>
            <a:r>
              <a:rPr lang="en-US" altLang="zh-CN" i="1" dirty="0" smtClean="0">
                <a:solidFill>
                  <a:srgbClr val="000000"/>
                </a:solidFill>
              </a:rPr>
              <a:t>x</a:t>
            </a:r>
            <a:r>
              <a:rPr lang="en-US" altLang="zh-CN" i="1" baseline="-25000" dirty="0" smtClean="0">
                <a:solidFill>
                  <a:srgbClr val="000000"/>
                </a:solidFill>
              </a:rPr>
              <a:t>i</a:t>
            </a:r>
            <a:r>
              <a:rPr lang="en-US" altLang="zh-CN" dirty="0" smtClean="0">
                <a:solidFill>
                  <a:srgbClr val="000000"/>
                </a:solidFill>
              </a:rPr>
              <a:t> (</a:t>
            </a:r>
            <a:r>
              <a:rPr lang="en-US" altLang="zh-CN" i="1" dirty="0" smtClean="0">
                <a:solidFill>
                  <a:srgbClr val="000000"/>
                </a:solidFill>
              </a:rPr>
              <a:t>i</a:t>
            </a:r>
            <a:r>
              <a:rPr lang="en-US" altLang="zh-CN" dirty="0" smtClean="0">
                <a:solidFill>
                  <a:srgbClr val="000000"/>
                </a:solidFill>
              </a:rPr>
              <a:t>=1</a:t>
            </a:r>
            <a:r>
              <a:rPr lang="zh-CN" altLang="en-US" dirty="0" smtClean="0">
                <a:solidFill>
                  <a:srgbClr val="000000"/>
                </a:solidFill>
              </a:rPr>
              <a:t>，</a:t>
            </a:r>
            <a:r>
              <a:rPr lang="en-US" altLang="zh-CN" dirty="0" smtClean="0">
                <a:solidFill>
                  <a:srgbClr val="000000"/>
                </a:solidFill>
              </a:rPr>
              <a:t>2</a:t>
            </a:r>
            <a:r>
              <a:rPr lang="zh-CN" altLang="en-US" dirty="0" smtClean="0">
                <a:solidFill>
                  <a:srgbClr val="000000"/>
                </a:solidFill>
              </a:rPr>
              <a:t>，</a:t>
            </a:r>
            <a:r>
              <a:rPr lang="en-US" altLang="zh-CN" dirty="0" smtClean="0">
                <a:solidFill>
                  <a:srgbClr val="000000"/>
                </a:solidFill>
                <a:latin typeface="Arial" pitchFamily="34" charset="0"/>
              </a:rPr>
              <a:t>…</a:t>
            </a:r>
            <a:r>
              <a:rPr lang="zh-CN" altLang="en-US" dirty="0" smtClean="0">
                <a:solidFill>
                  <a:srgbClr val="000000"/>
                </a:solidFill>
              </a:rPr>
              <a:t>，</a:t>
            </a:r>
            <a:r>
              <a:rPr lang="en-US" altLang="zh-CN" i="1" dirty="0" smtClean="0">
                <a:solidFill>
                  <a:srgbClr val="000000"/>
                </a:solidFill>
              </a:rPr>
              <a:t>n</a:t>
            </a:r>
            <a:r>
              <a:rPr lang="en-US" altLang="zh-CN" dirty="0" smtClean="0">
                <a:solidFill>
                  <a:srgbClr val="000000"/>
                </a:solidFill>
              </a:rPr>
              <a:t>)</a:t>
            </a:r>
            <a:r>
              <a:rPr lang="zh-CN" altLang="en-US" dirty="0" smtClean="0">
                <a:solidFill>
                  <a:srgbClr val="000000"/>
                </a:solidFill>
              </a:rPr>
              <a:t>间的函数关系为：</a:t>
            </a:r>
          </a:p>
          <a:p>
            <a:pPr lvl="1" eaLnBrk="1" hangingPunct="1"/>
            <a:r>
              <a:rPr lang="en-US" altLang="zh-CN" i="1" dirty="0" smtClean="0">
                <a:solidFill>
                  <a:srgbClr val="000000"/>
                </a:solidFill>
              </a:rPr>
              <a:t>Y</a:t>
            </a:r>
            <a:r>
              <a:rPr lang="en-US" altLang="zh-CN" dirty="0" smtClean="0">
                <a:solidFill>
                  <a:srgbClr val="000000"/>
                </a:solidFill>
              </a:rPr>
              <a:t> = </a:t>
            </a:r>
            <a:r>
              <a:rPr lang="en-US" altLang="zh-CN" i="1" dirty="0" smtClean="0">
                <a:solidFill>
                  <a:srgbClr val="000000"/>
                </a:solidFill>
              </a:rPr>
              <a:t>f</a:t>
            </a:r>
            <a:r>
              <a:rPr lang="en-US" altLang="zh-CN" dirty="0" smtClean="0">
                <a:solidFill>
                  <a:srgbClr val="000000"/>
                </a:solidFill>
              </a:rPr>
              <a:t> (</a:t>
            </a:r>
            <a:r>
              <a:rPr lang="en-US" altLang="zh-CN" i="1" dirty="0" smtClean="0">
                <a:solidFill>
                  <a:srgbClr val="000000"/>
                </a:solidFill>
              </a:rPr>
              <a:t>x</a:t>
            </a:r>
            <a:r>
              <a:rPr lang="en-US" altLang="zh-CN" baseline="-25000" dirty="0" smtClean="0">
                <a:solidFill>
                  <a:srgbClr val="000000"/>
                </a:solidFill>
              </a:rPr>
              <a:t>1</a:t>
            </a:r>
            <a:r>
              <a:rPr lang="zh-CN" altLang="en-US" dirty="0" smtClean="0">
                <a:solidFill>
                  <a:srgbClr val="000000"/>
                </a:solidFill>
              </a:rPr>
              <a:t>，</a:t>
            </a:r>
            <a:r>
              <a:rPr lang="en-US" altLang="zh-CN" i="1" dirty="0" smtClean="0">
                <a:solidFill>
                  <a:srgbClr val="000000"/>
                </a:solidFill>
              </a:rPr>
              <a:t>x</a:t>
            </a:r>
            <a:r>
              <a:rPr lang="en-US" altLang="zh-CN" baseline="-25000" dirty="0" smtClean="0">
                <a:solidFill>
                  <a:srgbClr val="000000"/>
                </a:solidFill>
              </a:rPr>
              <a:t>2</a:t>
            </a:r>
            <a:r>
              <a:rPr lang="zh-CN" altLang="en-US" dirty="0" smtClean="0">
                <a:solidFill>
                  <a:srgbClr val="000000"/>
                </a:solidFill>
              </a:rPr>
              <a:t>，</a:t>
            </a:r>
            <a:r>
              <a:rPr lang="en-US" altLang="zh-CN" dirty="0" smtClean="0">
                <a:solidFill>
                  <a:srgbClr val="000000"/>
                </a:solidFill>
                <a:latin typeface="Arial" pitchFamily="34" charset="0"/>
              </a:rPr>
              <a:t>…</a:t>
            </a:r>
            <a:r>
              <a:rPr lang="zh-CN" altLang="en-US" dirty="0" smtClean="0">
                <a:solidFill>
                  <a:srgbClr val="000000"/>
                </a:solidFill>
              </a:rPr>
              <a:t>，</a:t>
            </a:r>
            <a:r>
              <a:rPr lang="en-US" altLang="zh-CN" i="1" dirty="0" err="1" smtClean="0">
                <a:solidFill>
                  <a:srgbClr val="000000"/>
                </a:solidFill>
              </a:rPr>
              <a:t>x</a:t>
            </a:r>
            <a:r>
              <a:rPr lang="en-US" altLang="zh-CN" i="1" baseline="-25000" dirty="0" err="1" smtClean="0">
                <a:solidFill>
                  <a:srgbClr val="000000"/>
                </a:solidFill>
              </a:rPr>
              <a:t>n</a:t>
            </a:r>
            <a:r>
              <a:rPr lang="en-US" altLang="zh-CN" dirty="0" smtClean="0">
                <a:solidFill>
                  <a:srgbClr val="000000"/>
                </a:solidFill>
              </a:rPr>
              <a:t>) </a:t>
            </a:r>
          </a:p>
          <a:p>
            <a:pPr lvl="1" eaLnBrk="1" hangingPunct="1"/>
            <a:r>
              <a:rPr lang="zh-CN" altLang="en-US" dirty="0" smtClean="0">
                <a:solidFill>
                  <a:srgbClr val="000000"/>
                </a:solidFill>
              </a:rPr>
              <a:t>根据微分推导，各直接量</a:t>
            </a:r>
            <a:r>
              <a:rPr lang="en-US" altLang="zh-CN" i="1" dirty="0" smtClean="0">
                <a:solidFill>
                  <a:srgbClr val="000000"/>
                </a:solidFill>
              </a:rPr>
              <a:t>x</a:t>
            </a:r>
            <a:r>
              <a:rPr lang="en-US" altLang="zh-CN" i="1" baseline="-25000" dirty="0" smtClean="0">
                <a:solidFill>
                  <a:srgbClr val="000000"/>
                </a:solidFill>
              </a:rPr>
              <a:t>i</a:t>
            </a:r>
            <a:r>
              <a:rPr lang="zh-CN" altLang="en-US" dirty="0" smtClean="0">
                <a:solidFill>
                  <a:srgbClr val="000000"/>
                </a:solidFill>
              </a:rPr>
              <a:t>的不确定度</a:t>
            </a:r>
            <a:r>
              <a:rPr lang="zh-CN" altLang="en-US" dirty="0" smtClean="0">
                <a:solidFill>
                  <a:srgbClr val="000000"/>
                </a:solidFill>
                <a:sym typeface="Symbol" pitchFamily="18" charset="2"/>
              </a:rPr>
              <a:t></a:t>
            </a:r>
            <a:r>
              <a:rPr lang="en-US" altLang="zh-CN" i="1" baseline="-25000" dirty="0" smtClean="0">
                <a:solidFill>
                  <a:srgbClr val="000000"/>
                </a:solidFill>
              </a:rPr>
              <a:t>xi</a:t>
            </a:r>
            <a:r>
              <a:rPr lang="zh-CN" altLang="en-US" dirty="0" smtClean="0">
                <a:solidFill>
                  <a:srgbClr val="000000"/>
                </a:solidFill>
              </a:rPr>
              <a:t>对</a:t>
            </a:r>
            <a:r>
              <a:rPr lang="zh-CN" altLang="en-US" dirty="0" smtClean="0">
                <a:solidFill>
                  <a:srgbClr val="000000"/>
                </a:solidFill>
                <a:sym typeface="Symbol" pitchFamily="18" charset="2"/>
              </a:rPr>
              <a:t></a:t>
            </a:r>
            <a:r>
              <a:rPr lang="en-US" altLang="zh-CN" i="1" baseline="-25000" dirty="0" smtClean="0">
                <a:solidFill>
                  <a:srgbClr val="000000"/>
                </a:solidFill>
              </a:rPr>
              <a:t>Y</a:t>
            </a:r>
            <a:r>
              <a:rPr lang="zh-CN" altLang="en-US" dirty="0" smtClean="0">
                <a:solidFill>
                  <a:srgbClr val="000000"/>
                </a:solidFill>
              </a:rPr>
              <a:t>的贡献为</a:t>
            </a:r>
            <a:r>
              <a:rPr lang="en-US" altLang="zh-CN" dirty="0" smtClean="0">
                <a:solidFill>
                  <a:srgbClr val="000000"/>
                </a:solidFill>
              </a:rPr>
              <a:t>...,</a:t>
            </a:r>
            <a:r>
              <a:rPr lang="zh-CN" altLang="en-US" dirty="0" smtClean="0">
                <a:solidFill>
                  <a:srgbClr val="000000"/>
                </a:solidFill>
              </a:rPr>
              <a:t>对</a:t>
            </a:r>
            <a:r>
              <a:rPr lang="zh-CN" altLang="en-US" dirty="0" smtClean="0">
                <a:solidFill>
                  <a:srgbClr val="000000"/>
                </a:solidFill>
                <a:sym typeface="Symbol" pitchFamily="18" charset="2"/>
              </a:rPr>
              <a:t></a:t>
            </a:r>
            <a:r>
              <a:rPr lang="en-US" altLang="zh-CN" i="1" baseline="-25000" dirty="0" smtClean="0">
                <a:solidFill>
                  <a:srgbClr val="000000"/>
                </a:solidFill>
              </a:rPr>
              <a:t>Y</a:t>
            </a:r>
            <a:r>
              <a:rPr lang="en-US" altLang="zh-CN" i="1" dirty="0" smtClean="0">
                <a:solidFill>
                  <a:srgbClr val="000000"/>
                </a:solidFill>
              </a:rPr>
              <a:t>/Y</a:t>
            </a:r>
            <a:r>
              <a:rPr lang="zh-CN" altLang="en-US" dirty="0" smtClean="0">
                <a:solidFill>
                  <a:srgbClr val="000000"/>
                </a:solidFill>
              </a:rPr>
              <a:t>的贡献为</a:t>
            </a:r>
            <a:r>
              <a:rPr lang="en-US" altLang="zh-CN" dirty="0" smtClean="0">
                <a:solidFill>
                  <a:srgbClr val="000000"/>
                </a:solidFill>
              </a:rPr>
              <a:t>...</a:t>
            </a:r>
          </a:p>
          <a:p>
            <a:pPr lvl="1" eaLnBrk="1" hangingPunct="1"/>
            <a:r>
              <a:rPr lang="zh-CN" altLang="en-US" dirty="0" smtClean="0">
                <a:solidFill>
                  <a:srgbClr val="000000"/>
                </a:solidFill>
              </a:rPr>
              <a:t>考虑不确定度合成的统计性质，各个量的贡献按方和根形式合成间接量的不确定度，则间接量</a:t>
            </a:r>
            <a:r>
              <a:rPr lang="en-US" altLang="zh-CN" i="1" dirty="0" smtClean="0">
                <a:solidFill>
                  <a:srgbClr val="000000"/>
                </a:solidFill>
              </a:rPr>
              <a:t>Y</a:t>
            </a:r>
            <a:r>
              <a:rPr lang="zh-CN" altLang="en-US" dirty="0" smtClean="0">
                <a:solidFill>
                  <a:srgbClr val="000000"/>
                </a:solidFill>
              </a:rPr>
              <a:t>的总不确定度</a:t>
            </a:r>
            <a:r>
              <a:rPr lang="zh-CN" altLang="en-US" dirty="0" smtClean="0">
                <a:solidFill>
                  <a:srgbClr val="000000"/>
                </a:solidFill>
                <a:sym typeface="Symbol" pitchFamily="18" charset="2"/>
              </a:rPr>
              <a:t></a:t>
            </a:r>
            <a:r>
              <a:rPr lang="en-US" altLang="zh-CN" i="1" baseline="-25000" dirty="0" smtClean="0">
                <a:solidFill>
                  <a:srgbClr val="000000"/>
                </a:solidFill>
              </a:rPr>
              <a:t>Y</a:t>
            </a:r>
            <a:r>
              <a:rPr lang="zh-CN" altLang="en-US" dirty="0" smtClean="0">
                <a:solidFill>
                  <a:srgbClr val="000000"/>
                </a:solidFill>
              </a:rPr>
              <a:t>可由所给方程求得</a:t>
            </a:r>
          </a:p>
          <a:p>
            <a:pPr lvl="1" eaLnBrk="1" hangingPunct="1"/>
            <a:endParaRPr lang="zh-CN" altLang="en-US" dirty="0" smtClean="0">
              <a:solidFill>
                <a:srgbClr val="000000"/>
              </a:solidFill>
            </a:endParaRPr>
          </a:p>
          <a:p>
            <a:pPr eaLnBrk="1" hangingPunct="1"/>
            <a:endParaRPr lang="zh-CN" altLang="en-US" dirty="0" smtClean="0"/>
          </a:p>
          <a:p>
            <a:pPr eaLnBrk="1" hangingPunct="1"/>
            <a:endParaRPr lang="en-US" altLang="zh-CN"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wrap="square" anchor="t"/>
          <a:lstStyle/>
          <a:p>
            <a:pPr eaLnBrk="1" hangingPunct="1"/>
            <a:r>
              <a:rPr lang="zh-CN" altLang="en-US" smtClean="0"/>
              <a:t>测量：以确定被测对象量值为目的的所有操作称为测量（测量对象、仪器、测量方法）。</a:t>
            </a:r>
          </a:p>
          <a:p>
            <a:pPr eaLnBrk="1" hangingPunct="1"/>
            <a:r>
              <a:rPr lang="en-US" altLang="zh-CN" dirty="0" smtClean="0"/>
              <a:t>----</a:t>
            </a:r>
            <a:r>
              <a:rPr lang="zh-CN" altLang="en-US" smtClean="0"/>
              <a:t>直接测量指无需对被测的量与其它实测的量进行函数关系的辅助计算而可直接得到被测量值的测量，如</a:t>
            </a:r>
            <a:r>
              <a:rPr lang="zh-CN" altLang="en-US" smtClean="0">
                <a:solidFill>
                  <a:schemeClr val="accent2"/>
                </a:solidFill>
              </a:rPr>
              <a:t>电桥法测电阻。</a:t>
            </a:r>
            <a:endParaRPr lang="zh-CN" altLang="en-US" smtClean="0"/>
          </a:p>
          <a:p>
            <a:pPr eaLnBrk="1" hangingPunct="1"/>
            <a:r>
              <a:rPr lang="en-US" altLang="zh-CN" dirty="0" smtClean="0"/>
              <a:t>----</a:t>
            </a:r>
            <a:r>
              <a:rPr lang="zh-CN" altLang="en-US" smtClean="0"/>
              <a:t>间接测量指利用直接测量的量与被测量之间的已知函数关系经过计算从而得到被测量值的测量，如</a:t>
            </a:r>
            <a:r>
              <a:rPr lang="zh-CN" altLang="en-US" smtClean="0">
                <a:solidFill>
                  <a:schemeClr val="accent2"/>
                </a:solidFill>
              </a:rPr>
              <a:t>伏安法测电阻。</a:t>
            </a:r>
          </a:p>
          <a:p>
            <a:pPr eaLnBrk="1" hangingPunct="1"/>
            <a:r>
              <a:rPr lang="zh-CN" altLang="en-US" smtClean="0"/>
              <a:t>由于由于测量仪器、测量方法、测量环境、人员的观察力等种种因素的局限，测量是不能无限精确的，测量结果与客观存在的真值之间总是存在一定的差异，即</a:t>
            </a:r>
            <a:r>
              <a:rPr lang="zh-CN" altLang="en-US" smtClean="0">
                <a:solidFill>
                  <a:srgbClr val="FF0000"/>
                </a:solidFill>
              </a:rPr>
              <a:t>存在测量误差</a:t>
            </a:r>
            <a:r>
              <a:rPr lang="zh-CN" altLang="en-US" smtClean="0"/>
              <a:t>。因此分析测量中产生的各种误差，尽量消除或减小其影响，并对测量结果中未能消除的误差作出估计，给出测量结果的不确定度就是物理实验和科学实验中必不可少的工作。</a:t>
            </a:r>
            <a:endParaRPr lang="zh-CN" altLang="en-US" smtClean="0">
              <a:solidFill>
                <a:schemeClr val="accent2"/>
              </a:solidFill>
            </a:endParaRPr>
          </a:p>
          <a:p>
            <a:pPr eaLnBrk="1" hangingPunct="1"/>
            <a:r>
              <a:rPr lang="zh-CN" altLang="en-US" smtClean="0"/>
              <a:t>为此我们必须了解误差的概念、特性、产生的原因及测量结果的不确定度的概念与估算方法等的有关知识。</a:t>
            </a:r>
          </a:p>
          <a:p>
            <a:pPr eaLnBrk="1" hangingPunct="1"/>
            <a:endParaRPr lang="zh-CN" altLang="en-US" smtClean="0"/>
          </a:p>
          <a:p>
            <a:pPr eaLnBrk="1" hangingPunct="1"/>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wrap="square" anchor="t"/>
          <a:lstStyle/>
          <a:p>
            <a:pPr eaLnBrk="1" hangingPunct="1"/>
            <a:r>
              <a:rPr lang="zh-CN" altLang="en-US" dirty="0" smtClean="0"/>
              <a:t>被测值的真值是一个理想的概念，一般说来真值是不知道的。在实际测量中常用准确度高的实际值来作为约定真值，才能计算误差。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wrap="square" anchor="t"/>
          <a:lstStyle/>
          <a:p>
            <a:pPr eaLnBrk="1" hangingPunct="1"/>
            <a:r>
              <a:rPr lang="zh-CN" altLang="en-US" dirty="0" smtClean="0"/>
              <a:t>系统误差产生原因：</a:t>
            </a:r>
          </a:p>
          <a:p>
            <a:pPr eaLnBrk="1" hangingPunct="1"/>
            <a:r>
              <a:rPr lang="zh-CN" altLang="en-US" dirty="0" smtClean="0"/>
              <a:t>①仪器本身的缺陷或没按规定条件使用仪器而引起的误差（又称作仪器误差）</a:t>
            </a:r>
          </a:p>
          <a:p>
            <a:pPr eaLnBrk="1" hangingPunct="1"/>
            <a:r>
              <a:rPr lang="zh-CN" altLang="en-US" dirty="0" smtClean="0"/>
              <a:t>例：电表的刻度不均匀</a:t>
            </a:r>
            <a:r>
              <a:rPr lang="en-US" altLang="zh-CN" dirty="0" smtClean="0"/>
              <a:t>---</a:t>
            </a:r>
            <a:r>
              <a:rPr lang="zh-CN" altLang="en-US" dirty="0" smtClean="0"/>
              <a:t>示值误差</a:t>
            </a:r>
          </a:p>
          <a:p>
            <a:pPr eaLnBrk="1" hangingPunct="1"/>
            <a:r>
              <a:rPr lang="zh-CN" altLang="en-US" dirty="0" smtClean="0"/>
              <a:t>       等臂天平的两臂实际不等</a:t>
            </a:r>
            <a:r>
              <a:rPr lang="en-US" altLang="zh-CN" dirty="0" smtClean="0"/>
              <a:t>---</a:t>
            </a:r>
            <a:r>
              <a:rPr lang="zh-CN" altLang="en-US" dirty="0" smtClean="0"/>
              <a:t>机构误差</a:t>
            </a:r>
          </a:p>
          <a:p>
            <a:pPr eaLnBrk="1" hangingPunct="1"/>
            <a:r>
              <a:rPr lang="zh-CN" altLang="en-US" dirty="0" smtClean="0"/>
              <a:t>       指针式电表使用前没调零</a:t>
            </a:r>
            <a:r>
              <a:rPr lang="en-US" altLang="zh-CN" dirty="0" smtClean="0"/>
              <a:t>---</a:t>
            </a:r>
            <a:r>
              <a:rPr lang="zh-CN" altLang="en-US" dirty="0" smtClean="0"/>
              <a:t>零位误差</a:t>
            </a:r>
          </a:p>
          <a:p>
            <a:pPr eaLnBrk="1" hangingPunct="1"/>
            <a:r>
              <a:rPr lang="zh-CN" altLang="en-US" dirty="0" smtClean="0"/>
              <a:t>       大气压强计未在标定条件下使用引起的系统误差等</a:t>
            </a:r>
          </a:p>
          <a:p>
            <a:pPr eaLnBrk="1" hangingPunct="1"/>
            <a:r>
              <a:rPr lang="zh-CN" altLang="en-US" dirty="0" smtClean="0"/>
              <a:t>②测量所依据的理论公式本身的近似性、或实验条件不能达到理论公式的要求、或测量方法所带来的系统误差（又称作理论误差或方法误差）。</a:t>
            </a:r>
          </a:p>
          <a:p>
            <a:pPr eaLnBrk="1" hangingPunct="1"/>
            <a:r>
              <a:rPr lang="zh-CN" altLang="en-US" dirty="0" smtClean="0"/>
              <a:t>例：单摆运动方程小角度近似解引起的误差、伏安法测电阻时电表内阻引起的测量误差。</a:t>
            </a:r>
          </a:p>
          <a:p>
            <a:pPr eaLnBrk="1" hangingPunct="1"/>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a:ln/>
        </p:spPr>
      </p:sp>
      <p:sp>
        <p:nvSpPr>
          <p:cNvPr id="65539" name="Rectangle 1027"/>
          <p:cNvSpPr>
            <a:spLocks noGrp="1" noChangeArrowheads="1"/>
          </p:cNvSpPr>
          <p:nvPr>
            <p:ph type="body" idx="1"/>
          </p:nvPr>
        </p:nvSpPr>
        <p:spPr>
          <a:noFill/>
          <a:ln/>
        </p:spPr>
        <p:txBody>
          <a:bodyPr wrap="square" anchor="t"/>
          <a:lstStyle/>
          <a:p>
            <a:pPr eaLnBrk="1" hangingPunct="1"/>
            <a:r>
              <a:rPr lang="zh-CN" altLang="en-US" smtClean="0"/>
              <a:t>未定系统误差</a:t>
            </a:r>
            <a:r>
              <a:rPr lang="en-US" altLang="zh-CN" smtClean="0"/>
              <a:t>---</a:t>
            </a:r>
            <a:r>
              <a:rPr lang="zh-CN" altLang="en-US" smtClean="0"/>
              <a:t>绝对值和符号未定的系统误差分量</a:t>
            </a:r>
          </a:p>
          <a:p>
            <a:pPr eaLnBrk="1" hangingPunct="1"/>
            <a:r>
              <a:rPr lang="zh-CN" altLang="en-US" smtClean="0"/>
              <a:t>      温度计、电表等的刻度不均匀等示制误差也是</a:t>
            </a:r>
            <a:r>
              <a:rPr lang="zh-CN" altLang="zh-CN" smtClean="0"/>
              <a:t>仪器误差的一部分。</a:t>
            </a:r>
            <a:endParaRPr lang="zh-CN" altLang="en-US" smtClean="0"/>
          </a:p>
          <a:p>
            <a:pPr eaLnBrk="1" hangingPunct="1"/>
            <a:r>
              <a:rPr lang="zh-CN" altLang="en-US" smtClean="0"/>
              <a:t>已定系统误差</a:t>
            </a:r>
            <a:r>
              <a:rPr lang="en-US" altLang="zh-CN" smtClean="0"/>
              <a:t>---</a:t>
            </a:r>
            <a:r>
              <a:rPr lang="zh-CN" altLang="en-US" smtClean="0"/>
              <a:t>绝对值和符号已经确定的系统误差分量</a:t>
            </a:r>
          </a:p>
          <a:p>
            <a:pPr eaLnBrk="1" hangingPunct="1"/>
            <a:r>
              <a:rPr lang="zh-CN" altLang="en-US" smtClean="0"/>
              <a:t>      电表等仪器的零位也可以先调整，再测量，就不需要修正了。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wrap="square" anchor="t"/>
          <a:lstStyle/>
          <a:p>
            <a:pPr eaLnBrk="1" hangingPunct="1"/>
            <a:r>
              <a:rPr lang="zh-CN" altLang="en-US" dirty="0" smtClean="0"/>
              <a:t>可表述成：</a:t>
            </a:r>
            <a:r>
              <a:rPr lang="en-US" altLang="zh-CN" i="1" dirty="0" smtClean="0"/>
              <a:t>R</a:t>
            </a:r>
            <a:r>
              <a:rPr lang="en-US" altLang="zh-CN" baseline="-25000" dirty="0" smtClean="0"/>
              <a:t>0</a:t>
            </a:r>
            <a:r>
              <a:rPr lang="en-US" altLang="zh-CN" dirty="0" smtClean="0"/>
              <a:t>=</a:t>
            </a:r>
            <a:r>
              <a:rPr lang="en-US" altLang="zh-CN" i="1" dirty="0" smtClean="0"/>
              <a:t>U/I       R=R</a:t>
            </a:r>
            <a:r>
              <a:rPr lang="en-US" altLang="zh-CN" baseline="-25000" dirty="0" smtClean="0"/>
              <a:t>0</a:t>
            </a:r>
            <a:r>
              <a:rPr lang="zh-CN" altLang="en-US" dirty="0" smtClean="0"/>
              <a:t>－</a:t>
            </a:r>
            <a:r>
              <a:rPr lang="en-US" altLang="zh-CN" dirty="0" err="1" smtClean="0"/>
              <a:t>R</a:t>
            </a:r>
            <a:r>
              <a:rPr lang="en-US" altLang="zh-CN" baseline="-25000" dirty="0" err="1" smtClean="0"/>
              <a:t>g</a:t>
            </a:r>
            <a:endParaRPr lang="en-US" altLang="zh-CN" baseline="-25000" dirty="0" smtClean="0"/>
          </a:p>
          <a:p>
            <a:pPr eaLnBrk="1" hangingPunct="1"/>
            <a:r>
              <a:rPr lang="zh-CN" altLang="en-US" dirty="0" smtClean="0"/>
              <a:t>适用于</a:t>
            </a:r>
            <a:r>
              <a:rPr lang="en-US" altLang="zh-CN" i="1" dirty="0" smtClean="0"/>
              <a:t>R&gt;&gt;</a:t>
            </a:r>
            <a:r>
              <a:rPr lang="en-US" altLang="zh-CN" i="1" dirty="0" err="1" smtClean="0"/>
              <a:t>R</a:t>
            </a:r>
            <a:r>
              <a:rPr lang="en-US" altLang="zh-CN" i="1" baseline="-25000" dirty="0" err="1" smtClean="0"/>
              <a:t>g</a:t>
            </a:r>
            <a:r>
              <a:rPr lang="zh-CN" altLang="zh-CN" dirty="0" smtClean="0"/>
              <a:t>的情形。</a:t>
            </a:r>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12"/>
          </p:nvPr>
        </p:nvSpPr>
        <p:spPr/>
        <p:txBody>
          <a:bodyPr/>
          <a:lstStyle/>
          <a:p>
            <a:pPr>
              <a:defRPr/>
            </a:pPr>
            <a:fld id="{8516E20B-C895-48FD-9EED-C563499914FD}" type="slidenum">
              <a:rPr lang="en-US" altLang="zh-CN" smtClean="0"/>
              <a:pPr>
                <a:defRPr/>
              </a:pPr>
              <a:t>‹#›</a:t>
            </a:fld>
            <a:endParaRPr lang="en-US" altLang="zh-CN"/>
          </a:p>
        </p:txBody>
      </p:sp>
    </p:spTree>
    <p:extLst>
      <p:ext uri="{BB962C8B-B14F-4D97-AF65-F5344CB8AC3E}">
        <p14:creationId xmlns:p14="http://schemas.microsoft.com/office/powerpoint/2010/main" val="29863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127779949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251753865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513805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370419993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4" name="Footer Placeholder 3"/>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5" name="Slide Number Placeholder 4"/>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339654525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4" name="Footer Placeholder 3"/>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5" name="Slide Number Placeholder 4"/>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307165184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12"/>
          </p:nvPr>
        </p:nvSpPr>
        <p:spPr/>
        <p:txBody>
          <a:bodyPr/>
          <a:lstStyle/>
          <a:p>
            <a:pPr>
              <a:defRPr/>
            </a:pPr>
            <a:fld id="{D25E6123-FF13-4997-8892-24EBBBD7C2E8}" type="slidenum">
              <a:rPr lang="en-US" altLang="zh-CN" smtClean="0"/>
              <a:pPr>
                <a:defRPr/>
              </a:pPr>
              <a:t>‹#›</a:t>
            </a:fld>
            <a:endParaRPr lang="en-US" altLang="zh-CN"/>
          </a:p>
        </p:txBody>
      </p:sp>
    </p:spTree>
    <p:extLst>
      <p:ext uri="{BB962C8B-B14F-4D97-AF65-F5344CB8AC3E}">
        <p14:creationId xmlns:p14="http://schemas.microsoft.com/office/powerpoint/2010/main" val="2354603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12"/>
          </p:nvPr>
        </p:nvSpPr>
        <p:spPr/>
        <p:txBody>
          <a:body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1739926245"/>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r>
              <a:rPr lang="zh-CN" altLang="en-US"/>
              <a:t>§2-1 测量误差和不确定度估算的基础知识</a:t>
            </a: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§2-1 测量误差和不确定度估算的基础知识</a:t>
            </a:r>
          </a:p>
        </p:txBody>
      </p:sp>
      <p:sp>
        <p:nvSpPr>
          <p:cNvPr id="7" name="灯片编号占位符 17"/>
          <p:cNvSpPr>
            <a:spLocks noGrp="1"/>
          </p:cNvSpPr>
          <p:nvPr>
            <p:ph type="sldNum" sz="quarter" idx="12"/>
          </p:nvPr>
        </p:nvSpPr>
        <p:spPr/>
        <p:txBody>
          <a:bodyPr/>
          <a:lstStyle>
            <a:lvl1pPr>
              <a:defRPr/>
            </a:lvl1pPr>
          </a:lstStyle>
          <a:p>
            <a:pPr>
              <a:defRPr/>
            </a:pPr>
            <a:fld id="{A618DD51-8FA3-46AE-8218-B09E0877B17D}" type="slidenum">
              <a:rPr lang="en-US" altLang="zh-CN"/>
              <a:pPr>
                <a:defRPr/>
              </a:pPr>
              <a:t>‹#›</a:t>
            </a:fld>
            <a:endParaRPr lang="en-US" altLang="zh-CN"/>
          </a:p>
        </p:txBody>
      </p:sp>
    </p:spTree>
    <p:extLst>
      <p:ext uri="{BB962C8B-B14F-4D97-AF65-F5344CB8AC3E}">
        <p14:creationId xmlns:p14="http://schemas.microsoft.com/office/powerpoint/2010/main" val="204212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12"/>
          </p:nvPr>
        </p:nvSpPr>
        <p:spPr/>
        <p:txBody>
          <a:bodyPr/>
          <a:lstStyle/>
          <a:p>
            <a:pPr>
              <a:defRPr/>
            </a:pPr>
            <a:fld id="{18893206-CDE5-40C3-8621-FBA0D3182FB5}" type="slidenum">
              <a:rPr lang="en-US" altLang="zh-CN" smtClean="0"/>
              <a:pPr>
                <a:defRPr/>
              </a:pPr>
              <a:t>‹#›</a:t>
            </a:fld>
            <a:endParaRPr lang="en-US" altLang="zh-CN"/>
          </a:p>
        </p:txBody>
      </p:sp>
    </p:spTree>
    <p:extLst>
      <p:ext uri="{BB962C8B-B14F-4D97-AF65-F5344CB8AC3E}">
        <p14:creationId xmlns:p14="http://schemas.microsoft.com/office/powerpoint/2010/main" val="149401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12"/>
          </p:nvPr>
        </p:nvSpPr>
        <p:spPr/>
        <p:txBody>
          <a:bodyPr/>
          <a:lstStyle/>
          <a:p>
            <a:pPr>
              <a:defRPr/>
            </a:pPr>
            <a:fld id="{2B2163AB-5D4D-44BD-9F45-8079B34471D8}" type="slidenum">
              <a:rPr lang="en-US" altLang="zh-CN" smtClean="0"/>
              <a:pPr>
                <a:defRPr/>
              </a:pPr>
              <a:t>‹#›</a:t>
            </a:fld>
            <a:endParaRPr lang="en-US" altLang="zh-CN"/>
          </a:p>
        </p:txBody>
      </p:sp>
    </p:spTree>
    <p:extLst>
      <p:ext uri="{BB962C8B-B14F-4D97-AF65-F5344CB8AC3E}">
        <p14:creationId xmlns:p14="http://schemas.microsoft.com/office/powerpoint/2010/main" val="152178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FC29ADD6-6158-4C84-BFF5-4177B6DD672A}" type="slidenum">
              <a:rPr lang="en-US" altLang="zh-CN" smtClean="0"/>
              <a:pPr>
                <a:defRPr/>
              </a:pPr>
              <a:t>‹#›</a:t>
            </a:fld>
            <a:endParaRPr lang="en-US" altLang="zh-CN"/>
          </a:p>
        </p:txBody>
      </p:sp>
    </p:spTree>
    <p:extLst>
      <p:ext uri="{BB962C8B-B14F-4D97-AF65-F5344CB8AC3E}">
        <p14:creationId xmlns:p14="http://schemas.microsoft.com/office/powerpoint/2010/main" val="40865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5346" y="2912232"/>
            <a:ext cx="3830406"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912232"/>
            <a:ext cx="3821518"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8" name="Footer Placeholder 7"/>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9" name="Slide Number Placeholder 8"/>
          <p:cNvSpPr>
            <a:spLocks noGrp="1"/>
          </p:cNvSpPr>
          <p:nvPr>
            <p:ph type="sldNum" sz="quarter" idx="12"/>
          </p:nvPr>
        </p:nvSpPr>
        <p:spPr/>
        <p:txBody>
          <a:bodyPr/>
          <a:lstStyle/>
          <a:p>
            <a:pPr>
              <a:defRPr/>
            </a:pPr>
            <a:fld id="{5701067D-D142-48F7-B148-BAE305266543}" type="slidenum">
              <a:rPr lang="en-US" altLang="zh-CN" smtClean="0"/>
              <a:pPr>
                <a:defRPr/>
              </a:pPr>
              <a:t>‹#›</a:t>
            </a:fld>
            <a:endParaRPr lang="en-US" altLang="zh-CN"/>
          </a:p>
        </p:txBody>
      </p:sp>
    </p:spTree>
    <p:extLst>
      <p:ext uri="{BB962C8B-B14F-4D97-AF65-F5344CB8AC3E}">
        <p14:creationId xmlns:p14="http://schemas.microsoft.com/office/powerpoint/2010/main" val="92304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4" name="Footer Placeholder 3"/>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5" name="Slide Number Placeholder 4"/>
          <p:cNvSpPr>
            <a:spLocks noGrp="1"/>
          </p:cNvSpPr>
          <p:nvPr>
            <p:ph type="sldNum" sz="quarter" idx="12"/>
          </p:nvPr>
        </p:nvSpPr>
        <p:spPr/>
        <p:txBody>
          <a:bodyPr/>
          <a:lstStyle/>
          <a:p>
            <a:pPr>
              <a:defRPr/>
            </a:pPr>
            <a:fld id="{BDEB1F3A-C033-40DD-AB07-65093700690E}" type="slidenum">
              <a:rPr lang="en-US" altLang="zh-CN" smtClean="0"/>
              <a:pPr>
                <a:defRPr/>
              </a:pPr>
              <a:t>‹#›</a:t>
            </a:fld>
            <a:endParaRPr lang="en-US" altLang="zh-CN"/>
          </a:p>
        </p:txBody>
      </p:sp>
    </p:spTree>
    <p:extLst>
      <p:ext uri="{BB962C8B-B14F-4D97-AF65-F5344CB8AC3E}">
        <p14:creationId xmlns:p14="http://schemas.microsoft.com/office/powerpoint/2010/main" val="201267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3" name="Footer Placeholder 2"/>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4" name="Slide Number Placeholder 3"/>
          <p:cNvSpPr>
            <a:spLocks noGrp="1"/>
          </p:cNvSpPr>
          <p:nvPr>
            <p:ph type="sldNum" sz="quarter" idx="12"/>
          </p:nvPr>
        </p:nvSpPr>
        <p:spPr/>
        <p:txBody>
          <a:bodyPr/>
          <a:lstStyle/>
          <a:p>
            <a:pPr>
              <a:defRPr/>
            </a:pPr>
            <a:fld id="{3E425FBF-9CB0-4445-9F66-49AAEF4B5D61}" type="slidenum">
              <a:rPr lang="en-US" altLang="zh-CN" smtClean="0"/>
              <a:pPr>
                <a:defRPr/>
              </a:pPr>
              <a:t>‹#›</a:t>
            </a:fld>
            <a:endParaRPr lang="en-US" altLang="zh-CN"/>
          </a:p>
        </p:txBody>
      </p:sp>
    </p:spTree>
    <p:extLst>
      <p:ext uri="{BB962C8B-B14F-4D97-AF65-F5344CB8AC3E}">
        <p14:creationId xmlns:p14="http://schemas.microsoft.com/office/powerpoint/2010/main" val="168105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1A2A06D7-DF9C-47CF-99F9-9BE0770EA192}" type="slidenum">
              <a:rPr lang="en-US" altLang="zh-CN" smtClean="0"/>
              <a:pPr>
                <a:defRPr/>
              </a:pPr>
              <a:t>‹#›</a:t>
            </a:fld>
            <a:endParaRPr lang="en-US" altLang="zh-CN"/>
          </a:p>
        </p:txBody>
      </p:sp>
    </p:spTree>
    <p:extLst>
      <p:ext uri="{BB962C8B-B14F-4D97-AF65-F5344CB8AC3E}">
        <p14:creationId xmlns:p14="http://schemas.microsoft.com/office/powerpoint/2010/main" val="404015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a:defRPr/>
            </a:pPr>
            <a:r>
              <a:rPr lang="zh-CN" altLang="en-US" smtClean="0"/>
              <a:t>§2-1 测量误差和不确定度估算的基础知识</a:t>
            </a:r>
            <a:endParaRPr lang="en-US" altLang="zh-CN"/>
          </a:p>
        </p:txBody>
      </p:sp>
      <p:sp>
        <p:nvSpPr>
          <p:cNvPr id="6" name="Footer Placeholder 5"/>
          <p:cNvSpPr>
            <a:spLocks noGrp="1"/>
          </p:cNvSpPr>
          <p:nvPr>
            <p:ph type="ftr" sz="quarter" idx="11"/>
          </p:nvPr>
        </p:nvSpPr>
        <p:spPr/>
        <p:txBody>
          <a:bodyPr/>
          <a:lstStyle/>
          <a:p>
            <a:pPr>
              <a:defRPr/>
            </a:pPr>
            <a:r>
              <a:rPr lang="en-US" altLang="zh-CN" smtClean="0"/>
              <a:t>§2-1 测量误差和不确定度估算的基础知识</a:t>
            </a:r>
            <a:endParaRPr lang="en-US" altLang="zh-CN"/>
          </a:p>
        </p:txBody>
      </p:sp>
      <p:sp>
        <p:nvSpPr>
          <p:cNvPr id="7" name="Slide Number Placeholder 6"/>
          <p:cNvSpPr>
            <a:spLocks noGrp="1"/>
          </p:cNvSpPr>
          <p:nvPr>
            <p:ph type="sldNum" sz="quarter" idx="12"/>
          </p:nvPr>
        </p:nvSpPr>
        <p:spPr/>
        <p:txBody>
          <a:bodyPr/>
          <a:lstStyle/>
          <a:p>
            <a:pPr>
              <a:defRPr/>
            </a:pPr>
            <a:fld id="{AE61F4BE-8364-4171-B722-EF4DAADFC56C}" type="slidenum">
              <a:rPr lang="en-US" altLang="zh-CN" smtClean="0"/>
              <a:pPr>
                <a:defRPr/>
              </a:pPr>
              <a:t>‹#›</a:t>
            </a:fld>
            <a:endParaRPr lang="en-US" altLang="zh-CN"/>
          </a:p>
        </p:txBody>
      </p:sp>
    </p:spTree>
    <p:extLst>
      <p:ext uri="{BB962C8B-B14F-4D97-AF65-F5344CB8AC3E}">
        <p14:creationId xmlns:p14="http://schemas.microsoft.com/office/powerpoint/2010/main" val="227778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zh-CN" altLang="en-US" smtClean="0"/>
              <a:t>§2-1 测量误差和不确定度估算的基础知识</a:t>
            </a:r>
            <a:endParaRPr lang="en-US" altLang="zh-C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r>
              <a:rPr lang="en-US" altLang="zh-CN" smtClean="0"/>
              <a:t>§2-1 测量误差和不确定度估算的基础知识</a:t>
            </a:r>
            <a:endParaRPr lang="en-US" altLang="zh-C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1B9BF209-73CF-4E4B-BCC5-CF756CB21A13}" type="slidenum">
              <a:rPr lang="en-US" altLang="zh-CN" smtClean="0"/>
              <a:pPr>
                <a:defRPr/>
              </a:pPr>
              <a:t>‹#›</a:t>
            </a:fld>
            <a:endParaRPr lang="en-US" altLang="zh-CN"/>
          </a:p>
        </p:txBody>
      </p:sp>
    </p:spTree>
    <p:extLst>
      <p:ext uri="{BB962C8B-B14F-4D97-AF65-F5344CB8AC3E}">
        <p14:creationId xmlns:p14="http://schemas.microsoft.com/office/powerpoint/2010/main" val="2023203322"/>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4.xml"/><Relationship Id="rId7" Type="http://schemas.openxmlformats.org/officeDocument/2006/relationships/image" Target="../media/image16.wmf"/><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2.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2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image" Target="../media/image23.wmf"/><Relationship Id="rId4" Type="http://schemas.openxmlformats.org/officeDocument/2006/relationships/oleObject" Target="../embeddings/oleObject19.bin"/><Relationship Id="rId9" Type="http://schemas.openxmlformats.org/officeDocument/2006/relationships/image" Target="../media/image25.wmf"/></Relationships>
</file>

<file path=ppt/slides/_rels/slide2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24.xml"/><Relationship Id="rId7" Type="http://schemas.openxmlformats.org/officeDocument/2006/relationships/oleObject" Target="../embeddings/oleObject23.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8.wmf"/><Relationship Id="rId4" Type="http://schemas.openxmlformats.org/officeDocument/2006/relationships/image" Target="../media/image33.png"/><Relationship Id="rId9"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3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3.bin"/><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71654" y="2908074"/>
            <a:ext cx="6396037" cy="715962"/>
          </a:xfrm>
        </p:spPr>
        <p:txBody>
          <a:bodyPr>
            <a:normAutofit fontScale="90000"/>
          </a:bodyPr>
          <a:lstStyle/>
          <a:p>
            <a:pPr eaLnBrk="1" fontAlgn="auto" hangingPunct="1">
              <a:spcAft>
                <a:spcPts val="0"/>
              </a:spcAft>
              <a:defRPr/>
            </a:pPr>
            <a:r>
              <a:rPr lang="zh-CN" altLang="en-US" dirty="0" smtClean="0">
                <a:solidFill>
                  <a:schemeClr val="tx1"/>
                </a:solidFill>
                <a:latin typeface="黑体" pitchFamily="2" charset="-122"/>
              </a:rPr>
              <a:t>物理实验绪论</a:t>
            </a:r>
            <a:endParaRPr lang="zh-CN" altLang="en-US" dirty="0" smtClean="0">
              <a:solidFill>
                <a:schemeClr val="tx1"/>
              </a:solidFill>
              <a:latin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1026"/>
          <p:cNvSpPr>
            <a:spLocks noGrp="1" noChangeArrowheads="1"/>
          </p:cNvSpPr>
          <p:nvPr>
            <p:ph type="title"/>
          </p:nvPr>
        </p:nvSpPr>
        <p:spPr>
          <a:xfrm>
            <a:off x="1317625" y="966788"/>
            <a:ext cx="6048375" cy="657225"/>
          </a:xfrm>
        </p:spPr>
        <p:txBody>
          <a:bodyPr/>
          <a:lstStyle/>
          <a:p>
            <a:pPr eaLnBrk="1" fontAlgn="auto" hangingPunct="1">
              <a:spcAft>
                <a:spcPts val="0"/>
              </a:spcAft>
              <a:defRPr/>
            </a:pPr>
            <a:r>
              <a:rPr lang="zh-CN" altLang="en-US" sz="3600" dirty="0" smtClean="0">
                <a:solidFill>
                  <a:srgbClr val="FFFF00"/>
                </a:solidFill>
              </a:rPr>
              <a:t>操作读数时的视差影响</a:t>
            </a:r>
            <a:endParaRPr lang="zh-CN" altLang="en-US" sz="4300" dirty="0" smtClean="0">
              <a:solidFill>
                <a:srgbClr val="FFFF00"/>
              </a:solidFill>
            </a:endParaRPr>
          </a:p>
        </p:txBody>
      </p:sp>
      <p:pic>
        <p:nvPicPr>
          <p:cNvPr id="40964" name="Picture 1030" descr="视差"/>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25638" y="2179638"/>
            <a:ext cx="5194300" cy="3351212"/>
          </a:xfrm>
          <a:prstGeom prst="rect">
            <a:avLst/>
          </a:prstGeom>
          <a:solidFill>
            <a:srgbClr val="EAEAEA"/>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231900" y="852488"/>
            <a:ext cx="4408488" cy="723900"/>
          </a:xfrm>
        </p:spPr>
        <p:txBody>
          <a:bodyPr/>
          <a:lstStyle/>
          <a:p>
            <a:pPr eaLnBrk="1" fontAlgn="auto" hangingPunct="1">
              <a:spcAft>
                <a:spcPts val="0"/>
              </a:spcAft>
              <a:defRPr/>
            </a:pPr>
            <a:r>
              <a:rPr lang="zh-CN" altLang="en-US" sz="4000" dirty="0" smtClean="0"/>
              <a:t>随机误差的特点</a:t>
            </a:r>
            <a:endParaRPr lang="zh-CN" altLang="en-US" sz="4800" dirty="0" smtClean="0"/>
          </a:p>
        </p:txBody>
      </p:sp>
      <p:sp>
        <p:nvSpPr>
          <p:cNvPr id="153603" name="Rectangle 3"/>
          <p:cNvSpPr>
            <a:spLocks noGrp="1" noChangeArrowheads="1"/>
          </p:cNvSpPr>
          <p:nvPr>
            <p:ph idx="1"/>
          </p:nvPr>
        </p:nvSpPr>
        <p:spPr>
          <a:xfrm>
            <a:off x="658813" y="2052638"/>
            <a:ext cx="7794625" cy="3397250"/>
          </a:xfrm>
        </p:spPr>
        <p:txBody>
          <a:bodyPr/>
          <a:lstStyle/>
          <a:p>
            <a:pPr lvl="1" eaLnBrk="1" hangingPunct="1">
              <a:lnSpc>
                <a:spcPct val="120000"/>
              </a:lnSpc>
              <a:buFontTx/>
              <a:buNone/>
            </a:pPr>
            <a:r>
              <a:rPr lang="en-US" altLang="zh-CN" sz="2200" b="1" dirty="0" smtClean="0"/>
              <a:t> </a:t>
            </a:r>
            <a:r>
              <a:rPr lang="en-US" altLang="zh-CN" sz="3200" b="1" dirty="0" smtClean="0"/>
              <a:t>①</a:t>
            </a:r>
            <a:r>
              <a:rPr lang="zh-CN" altLang="en-US" sz="3200" b="1" dirty="0" smtClean="0"/>
              <a:t>一般小误差出现的概率比大误差出现的概率大；</a:t>
            </a:r>
          </a:p>
          <a:p>
            <a:pPr lvl="1" eaLnBrk="1" hangingPunct="1">
              <a:lnSpc>
                <a:spcPct val="120000"/>
              </a:lnSpc>
              <a:buFontTx/>
              <a:buNone/>
            </a:pPr>
            <a:r>
              <a:rPr lang="zh-CN" altLang="en-US" sz="1800" b="1" dirty="0" smtClean="0"/>
              <a:t> </a:t>
            </a:r>
            <a:r>
              <a:rPr lang="zh-CN" altLang="en-US" sz="3200" b="1" dirty="0" smtClean="0"/>
              <a:t>②多次测量时</a:t>
            </a:r>
            <a:r>
              <a:rPr lang="zh-CN" altLang="en-US" sz="3200" b="1" dirty="0" smtClean="0">
                <a:solidFill>
                  <a:srgbClr val="C00000"/>
                </a:solidFill>
              </a:rPr>
              <a:t>分布</a:t>
            </a:r>
            <a:r>
              <a:rPr lang="zh-CN" altLang="en-US" sz="3200" b="1" dirty="0" smtClean="0"/>
              <a:t>对称，具有抵偿性：</a:t>
            </a:r>
          </a:p>
          <a:p>
            <a:pPr lvl="1" eaLnBrk="1" hangingPunct="1">
              <a:lnSpc>
                <a:spcPct val="120000"/>
              </a:lnSpc>
              <a:buFontTx/>
              <a:buNone/>
            </a:pPr>
            <a:r>
              <a:rPr lang="zh-CN" altLang="en-US" sz="3200" b="1" dirty="0" smtClean="0"/>
              <a:t>    </a:t>
            </a:r>
            <a:r>
              <a:rPr lang="zh-CN" altLang="en-US" sz="3200" b="1" dirty="0" smtClean="0">
                <a:solidFill>
                  <a:srgbClr val="FFFF00"/>
                </a:solidFill>
              </a:rPr>
              <a:t>因此取多次测量的平均值有利于消减随机误差。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90293" y="877888"/>
            <a:ext cx="8464340" cy="681037"/>
          </a:xfrm>
        </p:spPr>
        <p:txBody>
          <a:bodyPr>
            <a:normAutofit fontScale="90000"/>
          </a:bodyPr>
          <a:lstStyle/>
          <a:p>
            <a:pPr eaLnBrk="1" fontAlgn="auto" hangingPunct="1">
              <a:spcAft>
                <a:spcPts val="0"/>
              </a:spcAft>
              <a:defRPr/>
            </a:pPr>
            <a:r>
              <a:rPr lang="zh-CN" altLang="en-US" sz="4000" dirty="0" smtClean="0"/>
              <a:t>随机变量的分布</a:t>
            </a:r>
            <a:r>
              <a:rPr lang="en-US" altLang="zh-CN" sz="4000" dirty="0" smtClean="0"/>
              <a:t>——</a:t>
            </a:r>
            <a:r>
              <a:rPr lang="zh-CN" altLang="en-US" sz="4000" dirty="0" smtClean="0"/>
              <a:t>正态分布（</a:t>
            </a:r>
            <a:r>
              <a:rPr lang="en-US" altLang="zh-CN" sz="4000" dirty="0" smtClean="0"/>
              <a:t>Gauss</a:t>
            </a:r>
            <a:r>
              <a:rPr lang="zh-CN" altLang="en-US" sz="4000" dirty="0" smtClean="0"/>
              <a:t>）</a:t>
            </a:r>
          </a:p>
        </p:txBody>
      </p:sp>
      <p:graphicFrame>
        <p:nvGraphicFramePr>
          <p:cNvPr id="156678" name="Object 6"/>
          <p:cNvGraphicFramePr>
            <a:graphicFrameLocks noChangeAspect="1"/>
          </p:cNvGraphicFramePr>
          <p:nvPr>
            <p:extLst>
              <p:ext uri="{D42A27DB-BD31-4B8C-83A1-F6EECF244321}">
                <p14:modId xmlns:p14="http://schemas.microsoft.com/office/powerpoint/2010/main" val="998102183"/>
              </p:ext>
            </p:extLst>
          </p:nvPr>
        </p:nvGraphicFramePr>
        <p:xfrm>
          <a:off x="4779963" y="5133975"/>
          <a:ext cx="2495550" cy="722313"/>
        </p:xfrm>
        <a:graphic>
          <a:graphicData uri="http://schemas.openxmlformats.org/presentationml/2006/ole">
            <mc:AlternateContent xmlns:mc="http://schemas.openxmlformats.org/markup-compatibility/2006">
              <mc:Choice xmlns:v="urn:schemas-microsoft-com:vml" Requires="v">
                <p:oleObj spid="_x0000_s2748" name="公式" r:id="rId4" imgW="2108160" imgH="609480" progId="Equation.3">
                  <p:embed/>
                </p:oleObj>
              </mc:Choice>
              <mc:Fallback>
                <p:oleObj name="公式" r:id="rId4" imgW="2108160" imgH="609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963" y="5133975"/>
                        <a:ext cx="2495550" cy="722313"/>
                      </a:xfrm>
                      <a:prstGeom prst="rect">
                        <a:avLst/>
                      </a:prstGeom>
                      <a:solidFill>
                        <a:schemeClr val="tx1"/>
                      </a:solidFill>
                      <a:ln>
                        <a:noFill/>
                      </a:ln>
                      <a:extLst/>
                    </p:spPr>
                  </p:pic>
                </p:oleObj>
              </mc:Fallback>
            </mc:AlternateContent>
          </a:graphicData>
        </a:graphic>
      </p:graphicFrame>
      <p:graphicFrame>
        <p:nvGraphicFramePr>
          <p:cNvPr id="156677" name="Object 5"/>
          <p:cNvGraphicFramePr>
            <a:graphicFrameLocks noChangeAspect="1"/>
          </p:cNvGraphicFramePr>
          <p:nvPr/>
        </p:nvGraphicFramePr>
        <p:xfrm>
          <a:off x="3830638" y="2908300"/>
          <a:ext cx="3795712" cy="893763"/>
        </p:xfrm>
        <a:graphic>
          <a:graphicData uri="http://schemas.openxmlformats.org/presentationml/2006/ole">
            <mc:AlternateContent xmlns:mc="http://schemas.openxmlformats.org/markup-compatibility/2006">
              <mc:Choice xmlns:v="urn:schemas-microsoft-com:vml" Requires="v">
                <p:oleObj spid="_x0000_s2749" name="Equation" r:id="rId6" imgW="2438280" imgH="533160" progId="Equation.3">
                  <p:embed/>
                </p:oleObj>
              </mc:Choice>
              <mc:Fallback>
                <p:oleObj name="Equation" r:id="rId6" imgW="2438280" imgH="5331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0638" y="2908300"/>
                        <a:ext cx="3795712" cy="893763"/>
                      </a:xfrm>
                      <a:prstGeom prst="rect">
                        <a:avLst/>
                      </a:prstGeom>
                      <a:solidFill>
                        <a:srgbClr val="EAEAEA"/>
                      </a:solidFill>
                    </p:spPr>
                  </p:pic>
                </p:oleObj>
              </mc:Fallback>
            </mc:AlternateContent>
          </a:graphicData>
        </a:graphic>
      </p:graphicFrame>
      <p:sp>
        <p:nvSpPr>
          <p:cNvPr id="156770" name="Text Box 98"/>
          <p:cNvSpPr txBox="1">
            <a:spLocks noChangeArrowheads="1"/>
          </p:cNvSpPr>
          <p:nvPr/>
        </p:nvSpPr>
        <p:spPr bwMode="auto">
          <a:xfrm>
            <a:off x="1162050" y="2083227"/>
            <a:ext cx="7377113" cy="830997"/>
          </a:xfrm>
          <a:prstGeom prst="rect">
            <a:avLst/>
          </a:prstGeom>
          <a:noFill/>
          <a:ln w="28575">
            <a:noFill/>
            <a:miter lim="800000"/>
            <a:headEnd/>
            <a:tailEnd/>
          </a:ln>
        </p:spPr>
        <p:txBody>
          <a:bodyPr anchor="ctr">
            <a:spAutoFit/>
          </a:bodyPr>
          <a:lstStyle/>
          <a:p>
            <a:pPr>
              <a:spcBef>
                <a:spcPct val="50000"/>
              </a:spcBef>
            </a:pPr>
            <a:r>
              <a:rPr kumimoji="1" lang="en-US" altLang="zh-CN" sz="2400" b="1" dirty="0">
                <a:solidFill>
                  <a:schemeClr val="accent1"/>
                </a:solidFill>
                <a:latin typeface="Times New Roman" pitchFamily="18" charset="0"/>
              </a:rPr>
              <a:t>        </a:t>
            </a:r>
            <a:r>
              <a:rPr kumimoji="1" lang="zh-CN" altLang="en-US" sz="2400" b="1" dirty="0">
                <a:solidFill>
                  <a:srgbClr val="FFFF00"/>
                </a:solidFill>
                <a:latin typeface="Times New Roman" pitchFamily="18" charset="0"/>
              </a:rPr>
              <a:t>大量</a:t>
            </a:r>
            <a:r>
              <a:rPr kumimoji="1" lang="zh-CN" altLang="en-US" sz="2400" b="1" dirty="0">
                <a:latin typeface="Times New Roman" pitchFamily="18" charset="0"/>
              </a:rPr>
              <a:t>相对独立</a:t>
            </a:r>
            <a:r>
              <a:rPr kumimoji="1" lang="zh-CN" altLang="en-US" sz="2400" b="1" dirty="0">
                <a:solidFill>
                  <a:srgbClr val="FFFF00"/>
                </a:solidFill>
                <a:latin typeface="Times New Roman" pitchFamily="18" charset="0"/>
              </a:rPr>
              <a:t>微小因素</a:t>
            </a:r>
            <a:r>
              <a:rPr kumimoji="1" lang="zh-CN" altLang="en-US" sz="2400" b="1" dirty="0">
                <a:latin typeface="Times New Roman" pitchFamily="18" charset="0"/>
              </a:rPr>
              <a:t>共同作用下得到的随机变量服从正态分布。</a:t>
            </a:r>
          </a:p>
        </p:txBody>
      </p:sp>
      <p:graphicFrame>
        <p:nvGraphicFramePr>
          <p:cNvPr id="2052" name="Object 56"/>
          <p:cNvGraphicFramePr>
            <a:graphicFrameLocks noChangeAspect="1"/>
          </p:cNvGraphicFramePr>
          <p:nvPr>
            <p:extLst>
              <p:ext uri="{D42A27DB-BD31-4B8C-83A1-F6EECF244321}">
                <p14:modId xmlns:p14="http://schemas.microsoft.com/office/powerpoint/2010/main" val="37634498"/>
              </p:ext>
            </p:extLst>
          </p:nvPr>
        </p:nvGraphicFramePr>
        <p:xfrm>
          <a:off x="3668713" y="3944938"/>
          <a:ext cx="1765300" cy="936625"/>
        </p:xfrm>
        <a:graphic>
          <a:graphicData uri="http://schemas.openxmlformats.org/presentationml/2006/ole">
            <mc:AlternateContent xmlns:mc="http://schemas.openxmlformats.org/markup-compatibility/2006">
              <mc:Choice xmlns:v="urn:schemas-microsoft-com:vml" Requires="v">
                <p:oleObj spid="_x0000_s2750" name="Equation" r:id="rId8" imgW="812520" imgH="431640" progId="Equation.3">
                  <p:embed/>
                </p:oleObj>
              </mc:Choice>
              <mc:Fallback>
                <p:oleObj name="Equation" r:id="rId8" imgW="812520" imgH="431640" progId="Equation.3">
                  <p:embed/>
                  <p:pic>
                    <p:nvPicPr>
                      <p:cNvPr id="0"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8713" y="3944938"/>
                        <a:ext cx="1765300" cy="936625"/>
                      </a:xfrm>
                      <a:prstGeom prst="rect">
                        <a:avLst/>
                      </a:prstGeom>
                      <a:solidFill>
                        <a:schemeClr val="tx1"/>
                      </a:solidFill>
                      <a:extLst/>
                    </p:spPr>
                  </p:pic>
                </p:oleObj>
              </mc:Fallback>
            </mc:AlternateContent>
          </a:graphicData>
        </a:graphic>
      </p:graphicFrame>
      <p:graphicFrame>
        <p:nvGraphicFramePr>
          <p:cNvPr id="2053" name="Object 57"/>
          <p:cNvGraphicFramePr>
            <a:graphicFrameLocks noChangeAspect="1"/>
          </p:cNvGraphicFramePr>
          <p:nvPr>
            <p:extLst>
              <p:ext uri="{D42A27DB-BD31-4B8C-83A1-F6EECF244321}">
                <p14:modId xmlns:p14="http://schemas.microsoft.com/office/powerpoint/2010/main" val="431260621"/>
              </p:ext>
            </p:extLst>
          </p:nvPr>
        </p:nvGraphicFramePr>
        <p:xfrm>
          <a:off x="5695950" y="3919538"/>
          <a:ext cx="2533650" cy="896937"/>
        </p:xfrm>
        <a:graphic>
          <a:graphicData uri="http://schemas.openxmlformats.org/presentationml/2006/ole">
            <mc:AlternateContent xmlns:mc="http://schemas.openxmlformats.org/markup-compatibility/2006">
              <mc:Choice xmlns:v="urn:schemas-microsoft-com:vml" Requires="v">
                <p:oleObj spid="_x0000_s2751" name="Equation" r:id="rId10" imgW="1434960" imgH="507960" progId="Equation.3">
                  <p:embed/>
                </p:oleObj>
              </mc:Choice>
              <mc:Fallback>
                <p:oleObj name="Equation" r:id="rId10" imgW="1434960" imgH="507960" progId="Equation.3">
                  <p:embed/>
                  <p:pic>
                    <p:nvPicPr>
                      <p:cNvPr id="0"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5950" y="3919538"/>
                        <a:ext cx="2533650" cy="896937"/>
                      </a:xfrm>
                      <a:prstGeom prst="rect">
                        <a:avLst/>
                      </a:prstGeom>
                      <a:solidFill>
                        <a:schemeClr val="tx1"/>
                      </a:solidFill>
                      <a:extLst/>
                    </p:spPr>
                  </p:pic>
                </p:oleObj>
              </mc:Fallback>
            </mc:AlternateContent>
          </a:graphicData>
        </a:graphic>
      </p:graphicFrame>
      <p:grpSp>
        <p:nvGrpSpPr>
          <p:cNvPr id="2" name="组合 1"/>
          <p:cNvGrpSpPr/>
          <p:nvPr/>
        </p:nvGrpSpPr>
        <p:grpSpPr>
          <a:xfrm>
            <a:off x="1050925" y="3295651"/>
            <a:ext cx="2708275" cy="2429301"/>
            <a:chOff x="1050925" y="3295651"/>
            <a:chExt cx="2708275" cy="2429301"/>
          </a:xfrm>
        </p:grpSpPr>
        <p:grpSp>
          <p:nvGrpSpPr>
            <p:cNvPr id="2057" name="Group 109"/>
            <p:cNvGrpSpPr>
              <a:grpSpLocks/>
            </p:cNvGrpSpPr>
            <p:nvPr/>
          </p:nvGrpSpPr>
          <p:grpSpPr bwMode="auto">
            <a:xfrm>
              <a:off x="1050925" y="3295651"/>
              <a:ext cx="2708275" cy="2429301"/>
              <a:chOff x="662" y="2076"/>
              <a:chExt cx="1706" cy="1513"/>
            </a:xfrm>
          </p:grpSpPr>
          <p:sp>
            <p:nvSpPr>
              <p:cNvPr id="2059" name="Freeform 9"/>
              <p:cNvSpPr>
                <a:spLocks/>
              </p:cNvSpPr>
              <p:nvPr/>
            </p:nvSpPr>
            <p:spPr bwMode="auto">
              <a:xfrm>
                <a:off x="1156" y="2582"/>
                <a:ext cx="808" cy="739"/>
              </a:xfrm>
              <a:custGeom>
                <a:avLst/>
                <a:gdLst>
                  <a:gd name="T0" fmla="*/ 0 w 727"/>
                  <a:gd name="T1" fmla="*/ 9661 h 442"/>
                  <a:gd name="T2" fmla="*/ 337 w 727"/>
                  <a:gd name="T3" fmla="*/ 6440 h 442"/>
                  <a:gd name="T4" fmla="*/ 675 w 727"/>
                  <a:gd name="T5" fmla="*/ 0 h 442"/>
                  <a:gd name="T6" fmla="*/ 1033 w 727"/>
                  <a:gd name="T7" fmla="*/ 6440 h 442"/>
                  <a:gd name="T8" fmla="*/ 1370 w 727"/>
                  <a:gd name="T9" fmla="*/ 9431 h 442"/>
                  <a:gd name="T10" fmla="*/ 0 60000 65536"/>
                  <a:gd name="T11" fmla="*/ 0 60000 65536"/>
                  <a:gd name="T12" fmla="*/ 0 60000 65536"/>
                  <a:gd name="T13" fmla="*/ 0 60000 65536"/>
                  <a:gd name="T14" fmla="*/ 0 60000 65536"/>
                  <a:gd name="T15" fmla="*/ 0 w 727"/>
                  <a:gd name="T16" fmla="*/ 0 h 442"/>
                  <a:gd name="T17" fmla="*/ 727 w 727"/>
                  <a:gd name="T18" fmla="*/ 442 h 442"/>
                </a:gdLst>
                <a:ahLst/>
                <a:cxnLst>
                  <a:cxn ang="T10">
                    <a:pos x="T0" y="T1"/>
                  </a:cxn>
                  <a:cxn ang="T11">
                    <a:pos x="T2" y="T3"/>
                  </a:cxn>
                  <a:cxn ang="T12">
                    <a:pos x="T4" y="T5"/>
                  </a:cxn>
                  <a:cxn ang="T13">
                    <a:pos x="T6" y="T7"/>
                  </a:cxn>
                  <a:cxn ang="T14">
                    <a:pos x="T8" y="T9"/>
                  </a:cxn>
                </a:cxnLst>
                <a:rect l="T15" t="T16" r="T17" b="T18"/>
                <a:pathLst>
                  <a:path w="727" h="442">
                    <a:moveTo>
                      <a:pt x="0" y="442"/>
                    </a:moveTo>
                    <a:cubicBezTo>
                      <a:pt x="30" y="418"/>
                      <a:pt x="119" y="369"/>
                      <a:pt x="179" y="295"/>
                    </a:cubicBezTo>
                    <a:cubicBezTo>
                      <a:pt x="239" y="221"/>
                      <a:pt x="297" y="0"/>
                      <a:pt x="358" y="0"/>
                    </a:cubicBezTo>
                    <a:cubicBezTo>
                      <a:pt x="419" y="0"/>
                      <a:pt x="487" y="223"/>
                      <a:pt x="548" y="295"/>
                    </a:cubicBezTo>
                    <a:cubicBezTo>
                      <a:pt x="609" y="367"/>
                      <a:pt x="690" y="404"/>
                      <a:pt x="727" y="432"/>
                    </a:cubicBezTo>
                  </a:path>
                </a:pathLst>
              </a:custGeom>
              <a:noFill/>
              <a:ln w="19050" cap="sq">
                <a:solidFill>
                  <a:schemeClr val="tx1"/>
                </a:solidFill>
                <a:round/>
                <a:headEnd type="none" w="sm" len="sm"/>
                <a:tailEnd type="none" w="sm" len="sm"/>
              </a:ln>
            </p:spPr>
            <p:txBody>
              <a:bodyPr lIns="91389" tIns="45695" rIns="91389" bIns="45695">
                <a:spAutoFit/>
              </a:bodyPr>
              <a:lstStyle/>
              <a:p>
                <a:endParaRPr lang="zh-CN" altLang="en-US"/>
              </a:p>
            </p:txBody>
          </p:sp>
          <p:sp>
            <p:nvSpPr>
              <p:cNvPr id="2060" name="Line 11"/>
              <p:cNvSpPr>
                <a:spLocks noChangeShapeType="1"/>
              </p:cNvSpPr>
              <p:nvPr/>
            </p:nvSpPr>
            <p:spPr bwMode="auto">
              <a:xfrm>
                <a:off x="1563" y="2219"/>
                <a:ext cx="0" cy="1142"/>
              </a:xfrm>
              <a:prstGeom prst="line">
                <a:avLst/>
              </a:prstGeom>
              <a:noFill/>
              <a:ln w="19050">
                <a:solidFill>
                  <a:schemeClr val="tx1"/>
                </a:solidFill>
                <a:prstDash val="lgDash"/>
                <a:round/>
                <a:headEnd type="none" w="sm" len="sm"/>
                <a:tailEnd type="none" w="sm" len="sm"/>
              </a:ln>
            </p:spPr>
            <p:txBody>
              <a:bodyPr lIns="91389" tIns="45695" rIns="91389" bIns="45695">
                <a:spAutoFit/>
              </a:bodyPr>
              <a:lstStyle/>
              <a:p>
                <a:endParaRPr lang="zh-CN" altLang="en-US"/>
              </a:p>
            </p:txBody>
          </p:sp>
          <p:sp>
            <p:nvSpPr>
              <p:cNvPr id="2061" name="Line 12"/>
              <p:cNvSpPr>
                <a:spLocks noChangeShapeType="1"/>
              </p:cNvSpPr>
              <p:nvPr/>
            </p:nvSpPr>
            <p:spPr bwMode="auto">
              <a:xfrm>
                <a:off x="1055" y="2225"/>
                <a:ext cx="0" cy="1122"/>
              </a:xfrm>
              <a:prstGeom prst="line">
                <a:avLst/>
              </a:prstGeom>
              <a:noFill/>
              <a:ln w="19050" cap="sq">
                <a:solidFill>
                  <a:schemeClr val="tx1"/>
                </a:solidFill>
                <a:round/>
                <a:headEnd type="arrow" w="med" len="med"/>
                <a:tailEnd/>
              </a:ln>
            </p:spPr>
            <p:txBody>
              <a:bodyPr lIns="91389" tIns="45695" rIns="91389" bIns="45695">
                <a:spAutoFit/>
              </a:bodyPr>
              <a:lstStyle/>
              <a:p>
                <a:endParaRPr lang="zh-CN" altLang="en-US"/>
              </a:p>
            </p:txBody>
          </p:sp>
          <p:sp>
            <p:nvSpPr>
              <p:cNvPr id="2062" name="Line 13"/>
              <p:cNvSpPr>
                <a:spLocks noChangeShapeType="1"/>
              </p:cNvSpPr>
              <p:nvPr/>
            </p:nvSpPr>
            <p:spPr bwMode="auto">
              <a:xfrm>
                <a:off x="1055" y="3347"/>
                <a:ext cx="1010" cy="0"/>
              </a:xfrm>
              <a:prstGeom prst="line">
                <a:avLst/>
              </a:prstGeom>
              <a:noFill/>
              <a:ln w="19050" cap="sq">
                <a:solidFill>
                  <a:schemeClr val="tx1"/>
                </a:solidFill>
                <a:round/>
                <a:headEnd type="none" w="sm" len="sm"/>
                <a:tailEnd type="arrow" w="med" len="med"/>
              </a:ln>
            </p:spPr>
            <p:txBody>
              <a:bodyPr lIns="91389" tIns="45695" rIns="91389" bIns="45695">
                <a:spAutoFit/>
              </a:bodyPr>
              <a:lstStyle/>
              <a:p>
                <a:endParaRPr lang="zh-CN" altLang="en-US"/>
              </a:p>
            </p:txBody>
          </p:sp>
          <p:sp>
            <p:nvSpPr>
              <p:cNvPr id="2063" name="Text Box 15"/>
              <p:cNvSpPr txBox="1">
                <a:spLocks noChangeArrowheads="1"/>
              </p:cNvSpPr>
              <p:nvPr/>
            </p:nvSpPr>
            <p:spPr bwMode="auto">
              <a:xfrm>
                <a:off x="662" y="2076"/>
                <a:ext cx="453" cy="258"/>
              </a:xfrm>
              <a:prstGeom prst="rect">
                <a:avLst/>
              </a:prstGeom>
              <a:noFill/>
              <a:ln w="12700" cap="sq">
                <a:noFill/>
                <a:miter lim="800000"/>
                <a:headEnd type="none" w="sm" len="sm"/>
                <a:tailEnd type="none" w="sm" len="sm"/>
              </a:ln>
            </p:spPr>
            <p:txBody>
              <a:bodyPr lIns="91389" tIns="45695" rIns="91389" bIns="45695">
                <a:spAutoFit/>
              </a:bodyPr>
              <a:lstStyle/>
              <a:p>
                <a:pPr>
                  <a:spcBef>
                    <a:spcPct val="50000"/>
                  </a:spcBef>
                </a:pPr>
                <a:r>
                  <a:rPr kumimoji="1" lang="en-US" altLang="zh-CN" sz="2000" b="1" i="1">
                    <a:latin typeface="Times New Roman" pitchFamily="18" charset="0"/>
                  </a:rPr>
                  <a:t>P</a:t>
                </a:r>
                <a:r>
                  <a:rPr kumimoji="1" lang="en-US" altLang="zh-CN" sz="2000" b="1">
                    <a:latin typeface="Times New Roman" pitchFamily="18" charset="0"/>
                  </a:rPr>
                  <a:t> (</a:t>
                </a:r>
                <a:r>
                  <a:rPr kumimoji="1" lang="en-US" altLang="zh-CN" sz="2000" b="1" i="1">
                    <a:latin typeface="Times New Roman" pitchFamily="18" charset="0"/>
                  </a:rPr>
                  <a:t>x</a:t>
                </a:r>
                <a:r>
                  <a:rPr kumimoji="1" lang="en-US" altLang="zh-CN" sz="2000" b="1">
                    <a:latin typeface="Times New Roman" pitchFamily="18" charset="0"/>
                  </a:rPr>
                  <a:t>)</a:t>
                </a:r>
                <a:endParaRPr kumimoji="1" lang="en-US" altLang="zh-CN" sz="1400" b="1">
                  <a:latin typeface="Times New Roman" pitchFamily="18" charset="0"/>
                </a:endParaRPr>
              </a:p>
            </p:txBody>
          </p:sp>
          <p:sp>
            <p:nvSpPr>
              <p:cNvPr id="2064" name="Text Box 16"/>
              <p:cNvSpPr txBox="1">
                <a:spLocks noChangeArrowheads="1"/>
              </p:cNvSpPr>
              <p:nvPr/>
            </p:nvSpPr>
            <p:spPr bwMode="auto">
              <a:xfrm>
                <a:off x="2015" y="3279"/>
                <a:ext cx="353" cy="310"/>
              </a:xfrm>
              <a:prstGeom prst="rect">
                <a:avLst/>
              </a:prstGeom>
              <a:noFill/>
              <a:ln w="19050" cap="sq">
                <a:noFill/>
                <a:miter lim="800000"/>
                <a:headEnd type="none" w="sm" len="sm"/>
                <a:tailEnd type="none" w="sm" len="sm"/>
              </a:ln>
            </p:spPr>
            <p:txBody>
              <a:bodyPr lIns="91389" tIns="45695" rIns="91389" bIns="45695">
                <a:spAutoFit/>
              </a:bodyPr>
              <a:lstStyle/>
              <a:p>
                <a:pPr>
                  <a:spcBef>
                    <a:spcPct val="50000"/>
                  </a:spcBef>
                </a:pPr>
                <a:r>
                  <a:rPr kumimoji="1" lang="en-US" altLang="zh-CN" sz="2500" i="1">
                    <a:latin typeface="Times New Roman" pitchFamily="18" charset="0"/>
                  </a:rPr>
                  <a:t>x</a:t>
                </a:r>
                <a:endParaRPr kumimoji="1" lang="en-US" altLang="zh-CN" sz="1700" i="1">
                  <a:latin typeface="Times New Roman" pitchFamily="18" charset="0"/>
                </a:endParaRPr>
              </a:p>
            </p:txBody>
          </p:sp>
        </p:grpSp>
        <p:sp>
          <p:nvSpPr>
            <p:cNvPr id="16" name="Text Box 48"/>
            <p:cNvSpPr txBox="1">
              <a:spLocks noChangeArrowheads="1"/>
            </p:cNvSpPr>
            <p:nvPr/>
          </p:nvSpPr>
          <p:spPr bwMode="auto">
            <a:xfrm>
              <a:off x="2298702" y="5294646"/>
              <a:ext cx="300038" cy="396875"/>
            </a:xfrm>
            <a:prstGeom prst="rect">
              <a:avLst/>
            </a:prstGeom>
            <a:noFill/>
            <a:ln w="28575">
              <a:noFill/>
              <a:miter lim="800000"/>
              <a:headEnd/>
              <a:tailEnd/>
            </a:ln>
          </p:spPr>
          <p:txBody>
            <a:bodyPr wrap="square" anchor="ctr">
              <a:spAutoFit/>
            </a:bodyPr>
            <a:lstStyle/>
            <a:p>
              <a:pPr>
                <a:spcBef>
                  <a:spcPct val="50000"/>
                </a:spcBef>
              </a:pPr>
              <a:r>
                <a:rPr kumimoji="1" lang="en-US" altLang="zh-CN" sz="2000" b="1" i="1" dirty="0" smtClean="0">
                  <a:latin typeface="Times New Roman" pitchFamily="18" charset="0"/>
                </a:rPr>
                <a:t>μ</a:t>
              </a:r>
              <a:endParaRPr kumimoji="1" lang="en-US" altLang="zh-CN" sz="1600" b="1" i="1" dirty="0">
                <a:solidFill>
                  <a:schemeClr val="accent1"/>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6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6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47700" y="933450"/>
            <a:ext cx="7850188" cy="700088"/>
          </a:xfrm>
        </p:spPr>
        <p:txBody>
          <a:bodyPr>
            <a:normAutofit fontScale="90000"/>
          </a:bodyPr>
          <a:lstStyle/>
          <a:p>
            <a:pPr>
              <a:defRPr/>
            </a:pPr>
            <a:r>
              <a:rPr lang="zh-CN" altLang="en-US" sz="4000" dirty="0" smtClean="0"/>
              <a:t>随机变量的分布</a:t>
            </a:r>
            <a:r>
              <a:rPr lang="en-US" altLang="zh-CN" sz="4000" dirty="0" smtClean="0"/>
              <a:t>----</a:t>
            </a:r>
            <a:r>
              <a:rPr lang="zh-CN" altLang="en-US" sz="4000" dirty="0" smtClean="0"/>
              <a:t>正态分布</a:t>
            </a:r>
            <a:r>
              <a:rPr lang="zh-CN" altLang="en-US" sz="3600" dirty="0"/>
              <a:t>（</a:t>
            </a:r>
            <a:r>
              <a:rPr lang="en-US" altLang="zh-CN" sz="3600" dirty="0" smtClean="0"/>
              <a:t>Gauss</a:t>
            </a:r>
            <a:r>
              <a:rPr lang="zh-CN" altLang="en-US" sz="3600" dirty="0" smtClean="0"/>
              <a:t>）</a:t>
            </a:r>
            <a:endParaRPr lang="zh-CN" altLang="en-US" sz="3600" dirty="0" smtClean="0">
              <a:solidFill>
                <a:srgbClr val="0000FF"/>
              </a:solidFill>
            </a:endParaRPr>
          </a:p>
        </p:txBody>
      </p:sp>
      <p:sp>
        <p:nvSpPr>
          <p:cNvPr id="126980" name="Rectangle 4"/>
          <p:cNvSpPr>
            <a:spLocks noChangeArrowheads="1"/>
          </p:cNvSpPr>
          <p:nvPr/>
        </p:nvSpPr>
        <p:spPr bwMode="auto">
          <a:xfrm>
            <a:off x="3754438" y="3044825"/>
            <a:ext cx="5165725" cy="1957388"/>
          </a:xfrm>
          <a:prstGeom prst="rect">
            <a:avLst/>
          </a:prstGeom>
          <a:noFill/>
          <a:ln w="9525">
            <a:noFill/>
            <a:miter lim="800000"/>
            <a:headEnd/>
            <a:tailEnd/>
          </a:ln>
        </p:spPr>
        <p:txBody>
          <a:bodyPr/>
          <a:lstStyle/>
          <a:p>
            <a:r>
              <a:rPr kumimoji="1" lang="zh-CN" altLang="zh-CN" sz="2400" b="1" dirty="0">
                <a:latin typeface="Times New Roman" pitchFamily="18" charset="0"/>
              </a:rPr>
              <a:t>简写为:</a:t>
            </a:r>
            <a:endParaRPr kumimoji="1" lang="zh-CN" altLang="zh-CN" sz="2000" b="1" dirty="0">
              <a:latin typeface="Times New Roman" pitchFamily="18" charset="0"/>
            </a:endParaRPr>
          </a:p>
          <a:p>
            <a:pPr>
              <a:lnSpc>
                <a:spcPct val="150000"/>
              </a:lnSpc>
            </a:pPr>
            <a:r>
              <a:rPr kumimoji="1" lang="zh-CN" altLang="zh-CN" sz="2400" b="1" dirty="0">
                <a:latin typeface="Times New Roman" pitchFamily="18" charset="0"/>
              </a:rPr>
              <a:t>换写为：</a:t>
            </a:r>
            <a:endParaRPr kumimoji="1" lang="zh-CN" altLang="zh-CN" sz="2000" b="1" dirty="0">
              <a:latin typeface="Times New Roman" pitchFamily="18" charset="0"/>
            </a:endParaRPr>
          </a:p>
          <a:p>
            <a:pPr>
              <a:lnSpc>
                <a:spcPct val="140000"/>
              </a:lnSpc>
            </a:pPr>
            <a:r>
              <a:rPr kumimoji="1" lang="zh-CN" altLang="zh-CN" sz="2400" b="1" dirty="0">
                <a:solidFill>
                  <a:srgbClr val="FFFF00"/>
                </a:solidFill>
                <a:latin typeface="Times New Roman" pitchFamily="18" charset="0"/>
              </a:rPr>
              <a:t>表示真值落在(</a:t>
            </a:r>
            <a:r>
              <a:rPr kumimoji="1" lang="en-US" altLang="zh-CN" sz="2400" b="1" i="1" dirty="0">
                <a:solidFill>
                  <a:srgbClr val="FFFF00"/>
                </a:solidFill>
                <a:latin typeface="Times New Roman" pitchFamily="18" charset="0"/>
              </a:rPr>
              <a:t>x</a:t>
            </a:r>
            <a:r>
              <a:rPr kumimoji="1" lang="zh-CN" altLang="en-US" sz="2400" b="1" i="1" dirty="0">
                <a:solidFill>
                  <a:srgbClr val="FFFF00"/>
                </a:solidFill>
                <a:latin typeface="Times New Roman" pitchFamily="18" charset="0"/>
              </a:rPr>
              <a:t>－</a:t>
            </a:r>
            <a:r>
              <a:rPr kumimoji="1" lang="en-US" altLang="zh-CN" sz="2400" b="1" i="1" dirty="0">
                <a:solidFill>
                  <a:srgbClr val="FFFF00"/>
                </a:solidFill>
                <a:latin typeface="Times New Roman" pitchFamily="18" charset="0"/>
              </a:rPr>
              <a:t>σ</a:t>
            </a:r>
            <a:r>
              <a:rPr kumimoji="1" lang="zh-CN" altLang="en-US" sz="2400" b="1" i="1" dirty="0">
                <a:solidFill>
                  <a:srgbClr val="FFFF00"/>
                </a:solidFill>
                <a:latin typeface="Times New Roman" pitchFamily="18" charset="0"/>
              </a:rPr>
              <a:t>， </a:t>
            </a:r>
            <a:r>
              <a:rPr kumimoji="1" lang="en-US" altLang="zh-CN" sz="2400" b="1" i="1" dirty="0">
                <a:solidFill>
                  <a:srgbClr val="FFFF00"/>
                </a:solidFill>
                <a:latin typeface="Times New Roman" pitchFamily="18" charset="0"/>
              </a:rPr>
              <a:t>x</a:t>
            </a:r>
            <a:r>
              <a:rPr kumimoji="1" lang="zh-CN" altLang="en-US" sz="2400" b="1" dirty="0">
                <a:solidFill>
                  <a:srgbClr val="FFFF00"/>
                </a:solidFill>
                <a:latin typeface="Times New Roman" pitchFamily="18" charset="0"/>
              </a:rPr>
              <a:t>＋</a:t>
            </a:r>
            <a:r>
              <a:rPr kumimoji="1" lang="en-US" altLang="zh-CN" sz="2400" b="1" i="1" dirty="0">
                <a:solidFill>
                  <a:srgbClr val="FFFF00"/>
                </a:solidFill>
                <a:latin typeface="Times New Roman" pitchFamily="18" charset="0"/>
              </a:rPr>
              <a:t>σ </a:t>
            </a:r>
            <a:r>
              <a:rPr kumimoji="1" lang="en-US" altLang="zh-CN" sz="2400" b="1" dirty="0">
                <a:solidFill>
                  <a:srgbClr val="FFFF00"/>
                </a:solidFill>
                <a:latin typeface="Times New Roman" pitchFamily="18" charset="0"/>
              </a:rPr>
              <a:t>)</a:t>
            </a:r>
            <a:r>
              <a:rPr kumimoji="1" lang="zh-CN" altLang="zh-CN" sz="2400" b="1" dirty="0">
                <a:solidFill>
                  <a:srgbClr val="FFFF00"/>
                </a:solidFill>
                <a:latin typeface="Times New Roman" pitchFamily="18" charset="0"/>
              </a:rPr>
              <a:t>区间</a:t>
            </a:r>
          </a:p>
          <a:p>
            <a:r>
              <a:rPr kumimoji="1" lang="zh-CN" altLang="zh-CN" sz="2400" b="1" dirty="0">
                <a:solidFill>
                  <a:srgbClr val="FFFF00"/>
                </a:solidFill>
                <a:latin typeface="Times New Roman" pitchFamily="18" charset="0"/>
              </a:rPr>
              <a:t>的概率为0.683，其它区间的概率</a:t>
            </a:r>
            <a:r>
              <a:rPr kumimoji="1" lang="zh-CN" altLang="en-US" sz="2400" b="1" dirty="0">
                <a:solidFill>
                  <a:srgbClr val="FFFF00"/>
                </a:solidFill>
                <a:latin typeface="Times New Roman" pitchFamily="18" charset="0"/>
              </a:rPr>
              <a:t>为</a:t>
            </a:r>
            <a:r>
              <a:rPr kumimoji="1" lang="zh-CN" altLang="zh-CN" sz="2400" b="1" dirty="0">
                <a:solidFill>
                  <a:schemeClr val="tx2"/>
                </a:solidFill>
                <a:latin typeface="Times New Roman" pitchFamily="18" charset="0"/>
              </a:rPr>
              <a:t>：</a:t>
            </a:r>
            <a:endParaRPr kumimoji="1" lang="zh-CN" altLang="zh-CN" sz="2000" b="1" dirty="0">
              <a:solidFill>
                <a:schemeClr val="tx2"/>
              </a:solidFill>
              <a:latin typeface="Times New Roman" pitchFamily="18" charset="0"/>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57569144"/>
              </p:ext>
            </p:extLst>
          </p:nvPr>
        </p:nvGraphicFramePr>
        <p:xfrm>
          <a:off x="5145088" y="3584575"/>
          <a:ext cx="3278187" cy="487363"/>
        </p:xfrm>
        <a:graphic>
          <a:graphicData uri="http://schemas.openxmlformats.org/presentationml/2006/ole">
            <mc:AlternateContent xmlns:mc="http://schemas.openxmlformats.org/markup-compatibility/2006">
              <mc:Choice xmlns:v="urn:schemas-microsoft-com:vml" Requires="v">
                <p:oleObj spid="_x0000_s3772" name="公式" r:id="rId4" imgW="1549080" imgH="203040" progId="Equation.3">
                  <p:embed/>
                </p:oleObj>
              </mc:Choice>
              <mc:Fallback>
                <p:oleObj name="公式" r:id="rId4" imgW="1549080" imgH="203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5088" y="3584575"/>
                        <a:ext cx="3278187" cy="487363"/>
                      </a:xfrm>
                      <a:prstGeom prst="rect">
                        <a:avLst/>
                      </a:prstGeom>
                      <a:solidFill>
                        <a:srgbClr val="FFFF00"/>
                      </a:solidFill>
                    </p:spPr>
                  </p:pic>
                </p:oleObj>
              </mc:Fallback>
            </mc:AlternateContent>
          </a:graphicData>
        </a:graphic>
      </p:graphicFrame>
      <p:graphicFrame>
        <p:nvGraphicFramePr>
          <p:cNvPr id="3075" name="Object 3"/>
          <p:cNvGraphicFramePr>
            <a:graphicFrameLocks noChangeAspect="1"/>
          </p:cNvGraphicFramePr>
          <p:nvPr>
            <p:extLst>
              <p:ext uri="{D42A27DB-BD31-4B8C-83A1-F6EECF244321}">
                <p14:modId xmlns:p14="http://schemas.microsoft.com/office/powerpoint/2010/main" val="1701920841"/>
              </p:ext>
            </p:extLst>
          </p:nvPr>
        </p:nvGraphicFramePr>
        <p:xfrm>
          <a:off x="5130800" y="2978150"/>
          <a:ext cx="3367088" cy="466725"/>
        </p:xfrm>
        <a:graphic>
          <a:graphicData uri="http://schemas.openxmlformats.org/presentationml/2006/ole">
            <mc:AlternateContent xmlns:mc="http://schemas.openxmlformats.org/markup-compatibility/2006">
              <mc:Choice xmlns:v="urn:schemas-microsoft-com:vml" Requires="v">
                <p:oleObj spid="_x0000_s3773" name="公式" r:id="rId6" imgW="1371600" imgH="203040" progId="Equation.3">
                  <p:embed/>
                </p:oleObj>
              </mc:Choice>
              <mc:Fallback>
                <p:oleObj name="公式" r:id="rId6" imgW="1371600" imgH="2030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0800" y="2978150"/>
                        <a:ext cx="3367088" cy="466725"/>
                      </a:xfrm>
                      <a:prstGeom prst="rect">
                        <a:avLst/>
                      </a:prstGeom>
                      <a:solidFill>
                        <a:schemeClr val="tx1"/>
                      </a:solidFill>
                      <a:extLst/>
                    </p:spPr>
                  </p:pic>
                </p:oleObj>
              </mc:Fallback>
            </mc:AlternateContent>
          </a:graphicData>
        </a:graphic>
      </p:graphicFrame>
      <p:graphicFrame>
        <p:nvGraphicFramePr>
          <p:cNvPr id="3076" name="Object 4"/>
          <p:cNvGraphicFramePr>
            <a:graphicFrameLocks noChangeAspect="1"/>
          </p:cNvGraphicFramePr>
          <p:nvPr>
            <p:extLst>
              <p:ext uri="{D42A27DB-BD31-4B8C-83A1-F6EECF244321}">
                <p14:modId xmlns:p14="http://schemas.microsoft.com/office/powerpoint/2010/main" val="1390408509"/>
              </p:ext>
            </p:extLst>
          </p:nvPr>
        </p:nvGraphicFramePr>
        <p:xfrm>
          <a:off x="4179888" y="1963738"/>
          <a:ext cx="3797300" cy="819150"/>
        </p:xfrm>
        <a:graphic>
          <a:graphicData uri="http://schemas.openxmlformats.org/presentationml/2006/ole">
            <mc:AlternateContent xmlns:mc="http://schemas.openxmlformats.org/markup-compatibility/2006">
              <mc:Choice xmlns:v="urn:schemas-microsoft-com:vml" Requires="v">
                <p:oleObj spid="_x0000_s3774" name="公式" r:id="rId8" imgW="1473120" imgH="355320" progId="Equation.3">
                  <p:embed/>
                </p:oleObj>
              </mc:Choice>
              <mc:Fallback>
                <p:oleObj name="公式" r:id="rId8" imgW="1473120" imgH="35532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9888" y="1963738"/>
                        <a:ext cx="3797300" cy="819150"/>
                      </a:xfrm>
                      <a:prstGeom prst="rect">
                        <a:avLst/>
                      </a:prstGeom>
                      <a:solidFill>
                        <a:schemeClr val="tx1"/>
                      </a:solidFill>
                      <a:ln>
                        <a:noFill/>
                      </a:ln>
                      <a:extLst/>
                    </p:spPr>
                  </p:pic>
                </p:oleObj>
              </mc:Fallback>
            </mc:AlternateContent>
          </a:graphicData>
        </a:graphic>
      </p:graphicFrame>
      <p:graphicFrame>
        <p:nvGraphicFramePr>
          <p:cNvPr id="3077" name="Object 5"/>
          <p:cNvGraphicFramePr>
            <a:graphicFrameLocks noChangeAspect="1"/>
          </p:cNvGraphicFramePr>
          <p:nvPr>
            <p:extLst>
              <p:ext uri="{D42A27DB-BD31-4B8C-83A1-F6EECF244321}">
                <p14:modId xmlns:p14="http://schemas.microsoft.com/office/powerpoint/2010/main" val="1940814275"/>
              </p:ext>
            </p:extLst>
          </p:nvPr>
        </p:nvGraphicFramePr>
        <p:xfrm>
          <a:off x="4681538" y="5051425"/>
          <a:ext cx="3367087" cy="1039813"/>
        </p:xfrm>
        <a:graphic>
          <a:graphicData uri="http://schemas.openxmlformats.org/presentationml/2006/ole">
            <mc:AlternateContent xmlns:mc="http://schemas.openxmlformats.org/markup-compatibility/2006">
              <mc:Choice xmlns:v="urn:schemas-microsoft-com:vml" Requires="v">
                <p:oleObj spid="_x0000_s3775" name="公式" r:id="rId10" imgW="1625400" imgH="431640" progId="Equation.3">
                  <p:embed/>
                </p:oleObj>
              </mc:Choice>
              <mc:Fallback>
                <p:oleObj name="公式" r:id="rId10" imgW="1625400" imgH="43164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1538" y="5051425"/>
                        <a:ext cx="3367087" cy="1039813"/>
                      </a:xfrm>
                      <a:prstGeom prst="rect">
                        <a:avLst/>
                      </a:prstGeom>
                      <a:solidFill>
                        <a:srgbClr val="FFFF00"/>
                      </a:solidFill>
                    </p:spPr>
                  </p:pic>
                </p:oleObj>
              </mc:Fallback>
            </mc:AlternateContent>
          </a:graphicData>
        </a:graphic>
      </p:graphicFrame>
      <p:grpSp>
        <p:nvGrpSpPr>
          <p:cNvPr id="2" name="组合 1"/>
          <p:cNvGrpSpPr/>
          <p:nvPr/>
        </p:nvGrpSpPr>
        <p:grpSpPr>
          <a:xfrm>
            <a:off x="1050925" y="2655888"/>
            <a:ext cx="2571750" cy="2708275"/>
            <a:chOff x="1050925" y="2655888"/>
            <a:chExt cx="2571750" cy="2708275"/>
          </a:xfrm>
        </p:grpSpPr>
        <p:grpSp>
          <p:nvGrpSpPr>
            <p:cNvPr id="3081" name="Group 68"/>
            <p:cNvGrpSpPr>
              <a:grpSpLocks/>
            </p:cNvGrpSpPr>
            <p:nvPr/>
          </p:nvGrpSpPr>
          <p:grpSpPr bwMode="auto">
            <a:xfrm>
              <a:off x="1050925" y="2655888"/>
              <a:ext cx="2571750" cy="2708275"/>
              <a:chOff x="662" y="1673"/>
              <a:chExt cx="1620" cy="1706"/>
            </a:xfrm>
          </p:grpSpPr>
          <p:sp>
            <p:nvSpPr>
              <p:cNvPr id="3083" name="Text Box 40"/>
              <p:cNvSpPr txBox="1">
                <a:spLocks noChangeArrowheads="1"/>
              </p:cNvSpPr>
              <p:nvPr/>
            </p:nvSpPr>
            <p:spPr bwMode="auto">
              <a:xfrm>
                <a:off x="2088" y="2830"/>
                <a:ext cx="194" cy="298"/>
              </a:xfrm>
              <a:prstGeom prst="rect">
                <a:avLst/>
              </a:prstGeom>
              <a:noFill/>
              <a:ln w="19050" cap="sq">
                <a:noFill/>
                <a:miter lim="800000"/>
                <a:headEnd type="none" w="sm" len="sm"/>
                <a:tailEnd type="none" w="sm" len="sm"/>
              </a:ln>
            </p:spPr>
            <p:txBody>
              <a:bodyPr lIns="91389" tIns="45695" rIns="91389" bIns="45695">
                <a:spAutoFit/>
              </a:bodyPr>
              <a:lstStyle/>
              <a:p>
                <a:pPr>
                  <a:spcBef>
                    <a:spcPct val="50000"/>
                  </a:spcBef>
                </a:pPr>
                <a:r>
                  <a:rPr kumimoji="1" lang="en-US" altLang="zh-CN" sz="2500" i="1">
                    <a:latin typeface="Times New Roman" pitchFamily="18" charset="0"/>
                  </a:rPr>
                  <a:t>x</a:t>
                </a:r>
                <a:endParaRPr kumimoji="1" lang="en-US" altLang="zh-CN" sz="1700" i="1">
                  <a:latin typeface="Times New Roman" pitchFamily="18" charset="0"/>
                </a:endParaRPr>
              </a:p>
            </p:txBody>
          </p:sp>
          <p:grpSp>
            <p:nvGrpSpPr>
              <p:cNvPr id="3084" name="Group 66"/>
              <p:cNvGrpSpPr>
                <a:grpSpLocks/>
              </p:cNvGrpSpPr>
              <p:nvPr/>
            </p:nvGrpSpPr>
            <p:grpSpPr bwMode="auto">
              <a:xfrm>
                <a:off x="662" y="1673"/>
                <a:ext cx="1454" cy="1706"/>
                <a:chOff x="662" y="1673"/>
                <a:chExt cx="1454" cy="1706"/>
              </a:xfrm>
            </p:grpSpPr>
            <p:sp>
              <p:nvSpPr>
                <p:cNvPr id="3085" name="Freeform 35"/>
                <p:cNvSpPr>
                  <a:spLocks/>
                </p:cNvSpPr>
                <p:nvPr/>
              </p:nvSpPr>
              <p:spPr bwMode="auto">
                <a:xfrm>
                  <a:off x="1157" y="2181"/>
                  <a:ext cx="810" cy="741"/>
                </a:xfrm>
                <a:custGeom>
                  <a:avLst/>
                  <a:gdLst>
                    <a:gd name="T0" fmla="*/ 0 w 727"/>
                    <a:gd name="T1" fmla="*/ 9809 h 442"/>
                    <a:gd name="T2" fmla="*/ 341 w 727"/>
                    <a:gd name="T3" fmla="*/ 6555 h 442"/>
                    <a:gd name="T4" fmla="*/ 686 w 727"/>
                    <a:gd name="T5" fmla="*/ 0 h 442"/>
                    <a:gd name="T6" fmla="*/ 1051 w 727"/>
                    <a:gd name="T7" fmla="*/ 6555 h 442"/>
                    <a:gd name="T8" fmla="*/ 1390 w 727"/>
                    <a:gd name="T9" fmla="*/ 9589 h 442"/>
                    <a:gd name="T10" fmla="*/ 0 60000 65536"/>
                    <a:gd name="T11" fmla="*/ 0 60000 65536"/>
                    <a:gd name="T12" fmla="*/ 0 60000 65536"/>
                    <a:gd name="T13" fmla="*/ 0 60000 65536"/>
                    <a:gd name="T14" fmla="*/ 0 60000 65536"/>
                    <a:gd name="T15" fmla="*/ 0 w 727"/>
                    <a:gd name="T16" fmla="*/ 0 h 442"/>
                    <a:gd name="T17" fmla="*/ 727 w 727"/>
                    <a:gd name="T18" fmla="*/ 442 h 442"/>
                  </a:gdLst>
                  <a:ahLst/>
                  <a:cxnLst>
                    <a:cxn ang="T10">
                      <a:pos x="T0" y="T1"/>
                    </a:cxn>
                    <a:cxn ang="T11">
                      <a:pos x="T2" y="T3"/>
                    </a:cxn>
                    <a:cxn ang="T12">
                      <a:pos x="T4" y="T5"/>
                    </a:cxn>
                    <a:cxn ang="T13">
                      <a:pos x="T6" y="T7"/>
                    </a:cxn>
                    <a:cxn ang="T14">
                      <a:pos x="T8" y="T9"/>
                    </a:cxn>
                  </a:cxnLst>
                  <a:rect l="T15" t="T16" r="T17" b="T18"/>
                  <a:pathLst>
                    <a:path w="727" h="442">
                      <a:moveTo>
                        <a:pt x="0" y="442"/>
                      </a:moveTo>
                      <a:cubicBezTo>
                        <a:pt x="30" y="418"/>
                        <a:pt x="119" y="369"/>
                        <a:pt x="179" y="295"/>
                      </a:cubicBezTo>
                      <a:cubicBezTo>
                        <a:pt x="239" y="221"/>
                        <a:pt x="297" y="0"/>
                        <a:pt x="358" y="0"/>
                      </a:cubicBezTo>
                      <a:cubicBezTo>
                        <a:pt x="419" y="0"/>
                        <a:pt x="487" y="223"/>
                        <a:pt x="548" y="295"/>
                      </a:cubicBezTo>
                      <a:cubicBezTo>
                        <a:pt x="609" y="367"/>
                        <a:pt x="690" y="404"/>
                        <a:pt x="727" y="432"/>
                      </a:cubicBezTo>
                    </a:path>
                  </a:pathLst>
                </a:custGeom>
                <a:noFill/>
                <a:ln w="19050" cap="sq">
                  <a:solidFill>
                    <a:schemeClr val="tx1"/>
                  </a:solidFill>
                  <a:round/>
                  <a:headEnd type="none" w="sm" len="sm"/>
                  <a:tailEnd type="none" w="sm" len="sm"/>
                </a:ln>
              </p:spPr>
              <p:txBody>
                <a:bodyPr lIns="91389" tIns="45695" rIns="91389" bIns="45695">
                  <a:spAutoFit/>
                </a:bodyPr>
                <a:lstStyle/>
                <a:p>
                  <a:endParaRPr lang="zh-CN" altLang="en-US"/>
                </a:p>
              </p:txBody>
            </p:sp>
            <p:sp>
              <p:nvSpPr>
                <p:cNvPr id="3086" name="Line 36"/>
                <p:cNvSpPr>
                  <a:spLocks noChangeShapeType="1"/>
                </p:cNvSpPr>
                <p:nvPr/>
              </p:nvSpPr>
              <p:spPr bwMode="auto">
                <a:xfrm>
                  <a:off x="1559" y="2203"/>
                  <a:ext cx="0" cy="759"/>
                </a:xfrm>
                <a:prstGeom prst="line">
                  <a:avLst/>
                </a:prstGeom>
                <a:noFill/>
                <a:ln w="19050">
                  <a:solidFill>
                    <a:schemeClr val="tx1"/>
                  </a:solidFill>
                  <a:prstDash val="lgDash"/>
                  <a:round/>
                  <a:headEnd type="none" w="sm" len="sm"/>
                  <a:tailEnd type="none" w="sm" len="sm"/>
                </a:ln>
              </p:spPr>
              <p:txBody>
                <a:bodyPr lIns="91389" tIns="45695" rIns="91389" bIns="45695">
                  <a:spAutoFit/>
                </a:bodyPr>
                <a:lstStyle/>
                <a:p>
                  <a:endParaRPr lang="zh-CN" altLang="en-US"/>
                </a:p>
              </p:txBody>
            </p:sp>
            <p:sp>
              <p:nvSpPr>
                <p:cNvPr id="3087" name="Line 37"/>
                <p:cNvSpPr>
                  <a:spLocks noChangeShapeType="1"/>
                </p:cNvSpPr>
                <p:nvPr/>
              </p:nvSpPr>
              <p:spPr bwMode="auto">
                <a:xfrm>
                  <a:off x="1056" y="1823"/>
                  <a:ext cx="0" cy="1125"/>
                </a:xfrm>
                <a:prstGeom prst="line">
                  <a:avLst/>
                </a:prstGeom>
                <a:noFill/>
                <a:ln w="19050" cap="sq">
                  <a:solidFill>
                    <a:schemeClr val="tx1"/>
                  </a:solidFill>
                  <a:round/>
                  <a:headEnd type="arrow" w="med" len="med"/>
                  <a:tailEnd/>
                </a:ln>
              </p:spPr>
              <p:txBody>
                <a:bodyPr lIns="91389" tIns="45695" rIns="91389" bIns="45695">
                  <a:spAutoFit/>
                </a:bodyPr>
                <a:lstStyle/>
                <a:p>
                  <a:endParaRPr lang="zh-CN" altLang="en-US"/>
                </a:p>
              </p:txBody>
            </p:sp>
            <p:sp>
              <p:nvSpPr>
                <p:cNvPr id="3088" name="Line 38"/>
                <p:cNvSpPr>
                  <a:spLocks noChangeShapeType="1"/>
                </p:cNvSpPr>
                <p:nvPr/>
              </p:nvSpPr>
              <p:spPr bwMode="auto">
                <a:xfrm>
                  <a:off x="1056" y="2948"/>
                  <a:ext cx="1013" cy="0"/>
                </a:xfrm>
                <a:prstGeom prst="line">
                  <a:avLst/>
                </a:prstGeom>
                <a:noFill/>
                <a:ln w="19050" cap="sq">
                  <a:solidFill>
                    <a:schemeClr val="tx1"/>
                  </a:solidFill>
                  <a:round/>
                  <a:headEnd type="none" w="sm" len="sm"/>
                  <a:tailEnd type="arrow" w="med" len="med"/>
                </a:ln>
              </p:spPr>
              <p:txBody>
                <a:bodyPr lIns="91389" tIns="45695" rIns="91389" bIns="45695">
                  <a:spAutoFit/>
                </a:bodyPr>
                <a:lstStyle/>
                <a:p>
                  <a:endParaRPr lang="zh-CN" altLang="en-US"/>
                </a:p>
              </p:txBody>
            </p:sp>
            <p:sp>
              <p:nvSpPr>
                <p:cNvPr id="3089" name="Text Box 39"/>
                <p:cNvSpPr txBox="1">
                  <a:spLocks noChangeArrowheads="1"/>
                </p:cNvSpPr>
                <p:nvPr/>
              </p:nvSpPr>
              <p:spPr bwMode="auto">
                <a:xfrm>
                  <a:off x="662" y="1673"/>
                  <a:ext cx="454" cy="250"/>
                </a:xfrm>
                <a:prstGeom prst="rect">
                  <a:avLst/>
                </a:prstGeom>
                <a:noFill/>
                <a:ln w="12700" cap="sq">
                  <a:noFill/>
                  <a:miter lim="800000"/>
                  <a:headEnd type="none" w="sm" len="sm"/>
                  <a:tailEnd type="none" w="sm" len="sm"/>
                </a:ln>
              </p:spPr>
              <p:txBody>
                <a:bodyPr lIns="91389" tIns="45695" rIns="91389" bIns="45695">
                  <a:spAutoFit/>
                </a:bodyPr>
                <a:lstStyle/>
                <a:p>
                  <a:pPr>
                    <a:spcBef>
                      <a:spcPct val="50000"/>
                    </a:spcBef>
                  </a:pPr>
                  <a:r>
                    <a:rPr kumimoji="1" lang="en-US" altLang="zh-CN" sz="2000" b="1" i="1">
                      <a:latin typeface="Times New Roman" pitchFamily="18" charset="0"/>
                    </a:rPr>
                    <a:t>P</a:t>
                  </a:r>
                  <a:r>
                    <a:rPr kumimoji="1" lang="en-US" altLang="zh-CN" sz="2000" b="1">
                      <a:latin typeface="Times New Roman" pitchFamily="18" charset="0"/>
                    </a:rPr>
                    <a:t> (</a:t>
                  </a:r>
                  <a:r>
                    <a:rPr kumimoji="1" lang="en-US" altLang="zh-CN" sz="2000" b="1" i="1">
                      <a:latin typeface="Times New Roman" pitchFamily="18" charset="0"/>
                    </a:rPr>
                    <a:t>x</a:t>
                  </a:r>
                  <a:r>
                    <a:rPr kumimoji="1" lang="en-US" altLang="zh-CN" sz="2000" b="1">
                      <a:latin typeface="Times New Roman" pitchFamily="18" charset="0"/>
                    </a:rPr>
                    <a:t>)</a:t>
                  </a:r>
                </a:p>
              </p:txBody>
            </p:sp>
            <p:sp>
              <p:nvSpPr>
                <p:cNvPr id="3090" name="Line 45"/>
                <p:cNvSpPr>
                  <a:spLocks noChangeShapeType="1"/>
                </p:cNvSpPr>
                <p:nvPr/>
              </p:nvSpPr>
              <p:spPr bwMode="auto">
                <a:xfrm>
                  <a:off x="1387" y="2606"/>
                  <a:ext cx="1" cy="344"/>
                </a:xfrm>
                <a:prstGeom prst="line">
                  <a:avLst/>
                </a:prstGeom>
                <a:noFill/>
                <a:ln w="12700">
                  <a:solidFill>
                    <a:schemeClr val="tx1"/>
                  </a:solidFill>
                  <a:prstDash val="sysDot"/>
                  <a:round/>
                  <a:headEnd/>
                  <a:tailEnd/>
                </a:ln>
              </p:spPr>
              <p:txBody>
                <a:bodyPr anchor="ctr">
                  <a:spAutoFit/>
                </a:bodyPr>
                <a:lstStyle/>
                <a:p>
                  <a:endParaRPr lang="zh-CN" altLang="en-US"/>
                </a:p>
              </p:txBody>
            </p:sp>
            <p:sp>
              <p:nvSpPr>
                <p:cNvPr id="3091" name="Line 46"/>
                <p:cNvSpPr>
                  <a:spLocks noChangeShapeType="1"/>
                </p:cNvSpPr>
                <p:nvPr/>
              </p:nvSpPr>
              <p:spPr bwMode="auto">
                <a:xfrm>
                  <a:off x="1725" y="2594"/>
                  <a:ext cx="0" cy="353"/>
                </a:xfrm>
                <a:prstGeom prst="line">
                  <a:avLst/>
                </a:prstGeom>
                <a:noFill/>
                <a:ln w="12700">
                  <a:solidFill>
                    <a:schemeClr val="tx1"/>
                  </a:solidFill>
                  <a:prstDash val="sysDot"/>
                  <a:round/>
                  <a:headEnd/>
                  <a:tailEnd/>
                </a:ln>
              </p:spPr>
              <p:txBody>
                <a:bodyPr anchor="ctr">
                  <a:spAutoFit/>
                </a:bodyPr>
                <a:lstStyle/>
                <a:p>
                  <a:endParaRPr lang="zh-CN" altLang="en-US"/>
                </a:p>
              </p:txBody>
            </p:sp>
            <p:sp>
              <p:nvSpPr>
                <p:cNvPr id="3092" name="Text Box 48"/>
                <p:cNvSpPr txBox="1">
                  <a:spLocks noChangeArrowheads="1"/>
                </p:cNvSpPr>
                <p:nvPr/>
              </p:nvSpPr>
              <p:spPr bwMode="auto">
                <a:xfrm>
                  <a:off x="990" y="3129"/>
                  <a:ext cx="572" cy="250"/>
                </a:xfrm>
                <a:prstGeom prst="rect">
                  <a:avLst/>
                </a:prstGeom>
                <a:noFill/>
                <a:ln w="28575">
                  <a:noFill/>
                  <a:miter lim="800000"/>
                  <a:headEnd/>
                  <a:tailEnd/>
                </a:ln>
              </p:spPr>
              <p:txBody>
                <a:bodyPr anchor="ctr">
                  <a:spAutoFit/>
                </a:bodyPr>
                <a:lstStyle/>
                <a:p>
                  <a:pPr>
                    <a:spcBef>
                      <a:spcPct val="50000"/>
                    </a:spcBef>
                  </a:pPr>
                  <a:r>
                    <a:rPr kumimoji="1" lang="en-US" altLang="zh-CN" sz="2000" b="1" i="1" dirty="0">
                      <a:latin typeface="Times New Roman" pitchFamily="18" charset="0"/>
                    </a:rPr>
                    <a:t>μ -σ</a:t>
                  </a:r>
                  <a:endParaRPr kumimoji="1" lang="en-US" altLang="zh-CN" sz="1600" b="1" i="1" dirty="0">
                    <a:solidFill>
                      <a:schemeClr val="accent1"/>
                    </a:solidFill>
                    <a:latin typeface="Times New Roman" pitchFamily="18" charset="0"/>
                  </a:endParaRPr>
                </a:p>
              </p:txBody>
            </p:sp>
            <p:sp>
              <p:nvSpPr>
                <p:cNvPr id="3093" name="Text Box 49"/>
                <p:cNvSpPr txBox="1">
                  <a:spLocks noChangeArrowheads="1"/>
                </p:cNvSpPr>
                <p:nvPr/>
              </p:nvSpPr>
              <p:spPr bwMode="auto">
                <a:xfrm>
                  <a:off x="1486" y="3129"/>
                  <a:ext cx="630" cy="250"/>
                </a:xfrm>
                <a:prstGeom prst="rect">
                  <a:avLst/>
                </a:prstGeom>
                <a:noFill/>
                <a:ln w="28575">
                  <a:noFill/>
                  <a:miter lim="800000"/>
                  <a:headEnd/>
                  <a:tailEnd/>
                </a:ln>
              </p:spPr>
              <p:txBody>
                <a:bodyPr anchor="ctr">
                  <a:spAutoFit/>
                </a:bodyPr>
                <a:lstStyle/>
                <a:p>
                  <a:pPr>
                    <a:spcBef>
                      <a:spcPct val="50000"/>
                    </a:spcBef>
                  </a:pPr>
                  <a:r>
                    <a:rPr kumimoji="1" lang="en-US" altLang="zh-CN" sz="2000" b="1" i="1">
                      <a:latin typeface="Times New Roman" pitchFamily="18" charset="0"/>
                    </a:rPr>
                    <a:t>μ +σ</a:t>
                  </a:r>
                  <a:endParaRPr kumimoji="1" lang="en-US" altLang="zh-CN" sz="1600" b="1" i="1">
                    <a:solidFill>
                      <a:schemeClr val="accent1"/>
                    </a:solidFill>
                    <a:latin typeface="Times New Roman" pitchFamily="18" charset="0"/>
                  </a:endParaRPr>
                </a:p>
              </p:txBody>
            </p:sp>
            <p:sp>
              <p:nvSpPr>
                <p:cNvPr id="3094" name="Line 50"/>
                <p:cNvSpPr>
                  <a:spLocks noChangeShapeType="1"/>
                </p:cNvSpPr>
                <p:nvPr/>
              </p:nvSpPr>
              <p:spPr bwMode="auto">
                <a:xfrm flipV="1">
                  <a:off x="1324" y="2967"/>
                  <a:ext cx="65" cy="233"/>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3095" name="Line 51"/>
                <p:cNvSpPr>
                  <a:spLocks noChangeShapeType="1"/>
                </p:cNvSpPr>
                <p:nvPr/>
              </p:nvSpPr>
              <p:spPr bwMode="auto">
                <a:xfrm flipH="1" flipV="1">
                  <a:off x="1727" y="2970"/>
                  <a:ext cx="47" cy="242"/>
                </a:xfrm>
                <a:prstGeom prst="line">
                  <a:avLst/>
                </a:prstGeom>
                <a:noFill/>
                <a:ln w="28575">
                  <a:solidFill>
                    <a:schemeClr val="tx1"/>
                  </a:solidFill>
                  <a:round/>
                  <a:headEnd/>
                  <a:tailEnd type="triangle" w="med" len="med"/>
                </a:ln>
              </p:spPr>
              <p:txBody>
                <a:bodyPr anchor="ctr">
                  <a:spAutoFit/>
                </a:bodyPr>
                <a:lstStyle/>
                <a:p>
                  <a:endParaRPr lang="zh-CN" altLang="en-US"/>
                </a:p>
              </p:txBody>
            </p:sp>
            <p:sp>
              <p:nvSpPr>
                <p:cNvPr id="3096" name="Line 52"/>
                <p:cNvSpPr>
                  <a:spLocks noChangeShapeType="1"/>
                </p:cNvSpPr>
                <p:nvPr/>
              </p:nvSpPr>
              <p:spPr bwMode="auto">
                <a:xfrm flipH="1">
                  <a:off x="1453" y="2253"/>
                  <a:ext cx="160" cy="137"/>
                </a:xfrm>
                <a:prstGeom prst="line">
                  <a:avLst/>
                </a:prstGeom>
                <a:noFill/>
                <a:ln w="12700">
                  <a:solidFill>
                    <a:schemeClr val="tx1"/>
                  </a:solidFill>
                  <a:round/>
                  <a:headEnd/>
                  <a:tailEnd/>
                </a:ln>
              </p:spPr>
              <p:txBody>
                <a:bodyPr anchor="ctr">
                  <a:spAutoFit/>
                </a:bodyPr>
                <a:lstStyle/>
                <a:p>
                  <a:endParaRPr lang="zh-CN" altLang="en-US"/>
                </a:p>
              </p:txBody>
            </p:sp>
            <p:sp>
              <p:nvSpPr>
                <p:cNvPr id="3097" name="Line 53"/>
                <p:cNvSpPr>
                  <a:spLocks noChangeShapeType="1"/>
                </p:cNvSpPr>
                <p:nvPr/>
              </p:nvSpPr>
              <p:spPr bwMode="auto">
                <a:xfrm flipH="1">
                  <a:off x="1407" y="2333"/>
                  <a:ext cx="243" cy="196"/>
                </a:xfrm>
                <a:prstGeom prst="line">
                  <a:avLst/>
                </a:prstGeom>
                <a:noFill/>
                <a:ln w="12700">
                  <a:solidFill>
                    <a:schemeClr val="tx1"/>
                  </a:solidFill>
                  <a:round/>
                  <a:headEnd/>
                  <a:tailEnd/>
                </a:ln>
              </p:spPr>
              <p:txBody>
                <a:bodyPr anchor="ctr">
                  <a:spAutoFit/>
                </a:bodyPr>
                <a:lstStyle/>
                <a:p>
                  <a:endParaRPr lang="zh-CN" altLang="en-US"/>
                </a:p>
              </p:txBody>
            </p:sp>
            <p:sp>
              <p:nvSpPr>
                <p:cNvPr id="3098" name="Line 54"/>
                <p:cNvSpPr>
                  <a:spLocks noChangeShapeType="1"/>
                </p:cNvSpPr>
                <p:nvPr/>
              </p:nvSpPr>
              <p:spPr bwMode="auto">
                <a:xfrm flipH="1">
                  <a:off x="1401" y="2429"/>
                  <a:ext cx="280" cy="237"/>
                </a:xfrm>
                <a:prstGeom prst="line">
                  <a:avLst/>
                </a:prstGeom>
                <a:noFill/>
                <a:ln w="12700">
                  <a:solidFill>
                    <a:schemeClr val="tx1"/>
                  </a:solidFill>
                  <a:round/>
                  <a:headEnd/>
                  <a:tailEnd/>
                </a:ln>
              </p:spPr>
              <p:txBody>
                <a:bodyPr anchor="ctr">
                  <a:spAutoFit/>
                </a:bodyPr>
                <a:lstStyle/>
                <a:p>
                  <a:endParaRPr lang="zh-CN" altLang="en-US"/>
                </a:p>
              </p:txBody>
            </p:sp>
            <p:sp>
              <p:nvSpPr>
                <p:cNvPr id="3099" name="Line 55"/>
                <p:cNvSpPr>
                  <a:spLocks noChangeShapeType="1"/>
                </p:cNvSpPr>
                <p:nvPr/>
              </p:nvSpPr>
              <p:spPr bwMode="auto">
                <a:xfrm flipH="1">
                  <a:off x="1388" y="2545"/>
                  <a:ext cx="322" cy="255"/>
                </a:xfrm>
                <a:prstGeom prst="line">
                  <a:avLst/>
                </a:prstGeom>
                <a:noFill/>
                <a:ln w="12700">
                  <a:solidFill>
                    <a:schemeClr val="tx1"/>
                  </a:solidFill>
                  <a:round/>
                  <a:headEnd/>
                  <a:tailEnd/>
                </a:ln>
              </p:spPr>
              <p:txBody>
                <a:bodyPr anchor="ctr">
                  <a:spAutoFit/>
                </a:bodyPr>
                <a:lstStyle/>
                <a:p>
                  <a:endParaRPr lang="zh-CN" altLang="en-US"/>
                </a:p>
              </p:txBody>
            </p:sp>
            <p:sp>
              <p:nvSpPr>
                <p:cNvPr id="3100" name="Line 56"/>
                <p:cNvSpPr>
                  <a:spLocks noChangeShapeType="1"/>
                </p:cNvSpPr>
                <p:nvPr/>
              </p:nvSpPr>
              <p:spPr bwMode="auto">
                <a:xfrm flipH="1">
                  <a:off x="1398" y="2646"/>
                  <a:ext cx="331" cy="280"/>
                </a:xfrm>
                <a:prstGeom prst="line">
                  <a:avLst/>
                </a:prstGeom>
                <a:noFill/>
                <a:ln w="12700">
                  <a:solidFill>
                    <a:schemeClr val="tx1"/>
                  </a:solidFill>
                  <a:round/>
                  <a:headEnd/>
                  <a:tailEnd/>
                </a:ln>
              </p:spPr>
              <p:txBody>
                <a:bodyPr anchor="ctr">
                  <a:spAutoFit/>
                </a:bodyPr>
                <a:lstStyle/>
                <a:p>
                  <a:endParaRPr lang="zh-CN" altLang="en-US"/>
                </a:p>
              </p:txBody>
            </p:sp>
            <p:sp>
              <p:nvSpPr>
                <p:cNvPr id="3101" name="Line 57"/>
                <p:cNvSpPr>
                  <a:spLocks noChangeShapeType="1"/>
                </p:cNvSpPr>
                <p:nvPr/>
              </p:nvSpPr>
              <p:spPr bwMode="auto">
                <a:xfrm flipH="1">
                  <a:off x="1512" y="2767"/>
                  <a:ext cx="212" cy="187"/>
                </a:xfrm>
                <a:prstGeom prst="line">
                  <a:avLst/>
                </a:prstGeom>
                <a:noFill/>
                <a:ln w="12700">
                  <a:solidFill>
                    <a:schemeClr val="tx1"/>
                  </a:solidFill>
                  <a:round/>
                  <a:headEnd/>
                  <a:tailEnd/>
                </a:ln>
              </p:spPr>
              <p:txBody>
                <a:bodyPr anchor="ctr">
                  <a:spAutoFit/>
                </a:bodyPr>
                <a:lstStyle/>
                <a:p>
                  <a:endParaRPr lang="zh-CN" altLang="en-US"/>
                </a:p>
              </p:txBody>
            </p:sp>
            <p:sp>
              <p:nvSpPr>
                <p:cNvPr id="3102" name="Line 58"/>
                <p:cNvSpPr>
                  <a:spLocks noChangeShapeType="1"/>
                </p:cNvSpPr>
                <p:nvPr/>
              </p:nvSpPr>
              <p:spPr bwMode="auto">
                <a:xfrm flipH="1">
                  <a:off x="1634" y="2873"/>
                  <a:ext cx="101" cy="74"/>
                </a:xfrm>
                <a:prstGeom prst="line">
                  <a:avLst/>
                </a:prstGeom>
                <a:noFill/>
                <a:ln w="12700">
                  <a:solidFill>
                    <a:schemeClr val="tx1"/>
                  </a:solidFill>
                  <a:round/>
                  <a:headEnd/>
                  <a:tailEnd/>
                </a:ln>
              </p:spPr>
              <p:txBody>
                <a:bodyPr anchor="ctr">
                  <a:spAutoFit/>
                </a:bodyPr>
                <a:lstStyle/>
                <a:p>
                  <a:endParaRPr lang="zh-CN" altLang="en-US"/>
                </a:p>
              </p:txBody>
            </p:sp>
          </p:grpSp>
        </p:grpSp>
        <p:sp>
          <p:nvSpPr>
            <p:cNvPr id="30" name="Text Box 48"/>
            <p:cNvSpPr txBox="1">
              <a:spLocks noChangeArrowheads="1"/>
            </p:cNvSpPr>
            <p:nvPr/>
          </p:nvSpPr>
          <p:spPr bwMode="auto">
            <a:xfrm>
              <a:off x="2261394" y="4673601"/>
              <a:ext cx="330200" cy="400110"/>
            </a:xfrm>
            <a:prstGeom prst="rect">
              <a:avLst/>
            </a:prstGeom>
            <a:noFill/>
            <a:ln w="28575">
              <a:noFill/>
              <a:miter lim="800000"/>
              <a:headEnd/>
              <a:tailEnd/>
            </a:ln>
          </p:spPr>
          <p:txBody>
            <a:bodyPr wrap="square" anchor="ctr">
              <a:spAutoFit/>
            </a:bodyPr>
            <a:lstStyle/>
            <a:p>
              <a:pPr>
                <a:spcBef>
                  <a:spcPct val="50000"/>
                </a:spcBef>
              </a:pPr>
              <a:r>
                <a:rPr kumimoji="1" lang="en-US" altLang="zh-CN" sz="2000" b="1" i="1" dirty="0">
                  <a:latin typeface="Times New Roman" pitchFamily="18" charset="0"/>
                </a:rPr>
                <a:t>μ </a:t>
              </a:r>
              <a:endParaRPr kumimoji="1" lang="en-US" altLang="zh-CN" sz="1600" b="1" i="1" dirty="0">
                <a:solidFill>
                  <a:schemeClr val="accent1"/>
                </a:solidFill>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9863" y="952500"/>
            <a:ext cx="8251337" cy="617538"/>
          </a:xfrm>
        </p:spPr>
        <p:txBody>
          <a:bodyPr>
            <a:normAutofit fontScale="90000"/>
          </a:bodyPr>
          <a:lstStyle/>
          <a:p>
            <a:pPr eaLnBrk="1" fontAlgn="auto" hangingPunct="1">
              <a:spcAft>
                <a:spcPts val="0"/>
              </a:spcAft>
              <a:defRPr/>
            </a:pPr>
            <a:r>
              <a:rPr lang="zh-CN" altLang="en-US" sz="4000" dirty="0" smtClean="0"/>
              <a:t>随机变量的分布</a:t>
            </a:r>
            <a:r>
              <a:rPr lang="en-US" altLang="zh-CN" sz="4000" dirty="0" smtClean="0"/>
              <a:t>----</a:t>
            </a:r>
            <a:r>
              <a:rPr lang="zh-CN" altLang="en-US" sz="4000" dirty="0" smtClean="0"/>
              <a:t>正态分布（</a:t>
            </a:r>
            <a:r>
              <a:rPr lang="en-US" altLang="zh-CN" sz="4000" dirty="0" smtClean="0"/>
              <a:t>GUASS</a:t>
            </a:r>
            <a:r>
              <a:rPr lang="zh-CN" altLang="en-US" sz="4000" dirty="0" smtClean="0"/>
              <a:t>）</a:t>
            </a:r>
            <a:endParaRPr lang="zh-CN" altLang="en-US" sz="3600" dirty="0" smtClean="0"/>
          </a:p>
        </p:txBody>
      </p:sp>
      <p:sp>
        <p:nvSpPr>
          <p:cNvPr id="128004" name="Rectangle 4"/>
          <p:cNvSpPr>
            <a:spLocks noChangeArrowheads="1"/>
          </p:cNvSpPr>
          <p:nvPr/>
        </p:nvSpPr>
        <p:spPr bwMode="auto">
          <a:xfrm>
            <a:off x="773113" y="1927225"/>
            <a:ext cx="7848600" cy="3587750"/>
          </a:xfrm>
          <a:prstGeom prst="rect">
            <a:avLst/>
          </a:prstGeom>
          <a:noFill/>
          <a:ln w="9525">
            <a:noFill/>
            <a:miter lim="800000"/>
            <a:headEnd/>
            <a:tailEnd/>
          </a:ln>
        </p:spPr>
        <p:txBody>
          <a:bodyPr/>
          <a:lstStyle/>
          <a:p>
            <a:pPr>
              <a:lnSpc>
                <a:spcPct val="110000"/>
              </a:lnSpc>
              <a:buClr>
                <a:schemeClr val="accent2"/>
              </a:buClr>
              <a:buSzPct val="150000"/>
            </a:pPr>
            <a:r>
              <a:rPr kumimoji="1" lang="zh-CN" altLang="zh-CN" sz="2800" b="1" dirty="0">
                <a:latin typeface="Times New Roman" pitchFamily="18" charset="0"/>
              </a:rPr>
              <a:t>实验的任务是通过实际测量数据求</a:t>
            </a:r>
            <a:r>
              <a:rPr kumimoji="1" lang="en-US" altLang="zh-CN" sz="2800" b="1" i="1" dirty="0">
                <a:latin typeface="Times New Roman" pitchFamily="18" charset="0"/>
              </a:rPr>
              <a:t>μ</a:t>
            </a:r>
            <a:r>
              <a:rPr kumimoji="1" lang="zh-CN" altLang="en-US" sz="2800" b="1" dirty="0">
                <a:latin typeface="Times New Roman" pitchFamily="18" charset="0"/>
              </a:rPr>
              <a:t>、</a:t>
            </a:r>
            <a:r>
              <a:rPr kumimoji="1" lang="en-US" altLang="zh-CN" sz="2800" b="1" i="1" dirty="0">
                <a:latin typeface="Times New Roman" pitchFamily="18" charset="0"/>
              </a:rPr>
              <a:t>σ</a:t>
            </a:r>
            <a:r>
              <a:rPr kumimoji="1" lang="en-US" altLang="zh-CN" sz="2000" b="1" dirty="0">
                <a:latin typeface="Times New Roman" pitchFamily="18" charset="0"/>
              </a:rPr>
              <a:t> </a:t>
            </a:r>
            <a:r>
              <a:rPr kumimoji="1" lang="zh-CN" altLang="en-US" sz="2000" b="1" dirty="0">
                <a:latin typeface="Times New Roman" pitchFamily="18" charset="0"/>
              </a:rPr>
              <a:t>。</a:t>
            </a:r>
          </a:p>
          <a:p>
            <a:pPr>
              <a:lnSpc>
                <a:spcPct val="110000"/>
              </a:lnSpc>
              <a:buClr>
                <a:schemeClr val="accent2"/>
              </a:buClr>
              <a:buSzPct val="150000"/>
            </a:pPr>
            <a:r>
              <a:rPr kumimoji="1" lang="zh-CN" altLang="zh-CN" sz="2800" b="1" dirty="0">
                <a:latin typeface="Times New Roman" pitchFamily="18" charset="0"/>
              </a:rPr>
              <a:t>可用</a:t>
            </a:r>
            <a:r>
              <a:rPr kumimoji="1" lang="zh-CN" altLang="zh-CN" sz="2800" b="1" i="1" dirty="0">
                <a:latin typeface="Times New Roman" pitchFamily="18" charset="0"/>
              </a:rPr>
              <a:t> </a:t>
            </a:r>
            <a:r>
              <a:rPr kumimoji="1" lang="en-US" altLang="zh-CN" sz="2800" b="1" i="1" dirty="0">
                <a:latin typeface="Times New Roman" pitchFamily="18" charset="0"/>
              </a:rPr>
              <a:t>n</a:t>
            </a:r>
            <a:r>
              <a:rPr kumimoji="1" lang="en-US" altLang="zh-CN" sz="2800" b="1" dirty="0">
                <a:latin typeface="Times New Roman" pitchFamily="18" charset="0"/>
              </a:rPr>
              <a:t> </a:t>
            </a:r>
            <a:r>
              <a:rPr kumimoji="1" lang="zh-CN" altLang="zh-CN" sz="2800" b="1" dirty="0">
                <a:latin typeface="Times New Roman" pitchFamily="18" charset="0"/>
              </a:rPr>
              <a:t>次测量值的            来估算</a:t>
            </a:r>
            <a:r>
              <a:rPr kumimoji="1" lang="en-US" altLang="zh-CN" sz="2800" b="1" i="1" dirty="0">
                <a:latin typeface="Times New Roman" pitchFamily="18" charset="0"/>
              </a:rPr>
              <a:t>μ</a:t>
            </a:r>
            <a:r>
              <a:rPr kumimoji="1" lang="zh-CN" altLang="en-US" sz="2800" b="1" dirty="0">
                <a:latin typeface="Times New Roman" pitchFamily="18" charset="0"/>
              </a:rPr>
              <a:t>、</a:t>
            </a:r>
            <a:r>
              <a:rPr kumimoji="1" lang="en-US" altLang="zh-CN" sz="2800" b="1" i="1" dirty="0">
                <a:latin typeface="Times New Roman" pitchFamily="18" charset="0"/>
              </a:rPr>
              <a:t>σ</a:t>
            </a:r>
            <a:r>
              <a:rPr kumimoji="1" lang="zh-CN" altLang="en-US" sz="2800" b="1" i="1" dirty="0">
                <a:latin typeface="Times New Roman" pitchFamily="18" charset="0"/>
              </a:rPr>
              <a:t>：</a:t>
            </a:r>
            <a:endParaRPr kumimoji="1" lang="zh-CN" altLang="en-US" sz="2800" b="1" dirty="0">
              <a:latin typeface="Times New Roman" pitchFamily="18" charset="0"/>
            </a:endParaRPr>
          </a:p>
          <a:p>
            <a:pPr>
              <a:lnSpc>
                <a:spcPct val="110000"/>
              </a:lnSpc>
              <a:buClr>
                <a:schemeClr val="accent2"/>
              </a:buClr>
              <a:buSzPct val="150000"/>
            </a:pPr>
            <a:endParaRPr kumimoji="1" lang="zh-CN" altLang="en-US" sz="2000" b="1" dirty="0">
              <a:latin typeface="Times New Roman" pitchFamily="18" charset="0"/>
            </a:endParaRPr>
          </a:p>
          <a:p>
            <a:pPr>
              <a:lnSpc>
                <a:spcPct val="110000"/>
              </a:lnSpc>
              <a:buClr>
                <a:schemeClr val="accent2"/>
              </a:buClr>
              <a:buSzPct val="150000"/>
            </a:pPr>
            <a:endParaRPr kumimoji="1" lang="zh-CN" altLang="en-US" sz="2000" b="1" dirty="0">
              <a:latin typeface="Times New Roman" pitchFamily="18" charset="0"/>
            </a:endParaRPr>
          </a:p>
          <a:p>
            <a:pPr>
              <a:lnSpc>
                <a:spcPct val="110000"/>
              </a:lnSpc>
              <a:buClr>
                <a:schemeClr val="accent2"/>
              </a:buClr>
              <a:buSzPct val="150000"/>
            </a:pPr>
            <a:r>
              <a:rPr kumimoji="1" lang="zh-CN" altLang="en-US" sz="2000" b="1" dirty="0">
                <a:latin typeface="Times New Roman" pitchFamily="18" charset="0"/>
              </a:rPr>
              <a:t>     </a:t>
            </a:r>
          </a:p>
          <a:p>
            <a:pPr>
              <a:lnSpc>
                <a:spcPct val="110000"/>
              </a:lnSpc>
              <a:buClr>
                <a:schemeClr val="accent2"/>
              </a:buClr>
              <a:buSzPct val="150000"/>
            </a:pPr>
            <a:endParaRPr kumimoji="1" lang="zh-CN" altLang="zh-CN" sz="2000" b="1" dirty="0">
              <a:latin typeface="Times New Roman" pitchFamily="18" charset="0"/>
            </a:endParaRPr>
          </a:p>
        </p:txBody>
      </p:sp>
      <p:graphicFrame>
        <p:nvGraphicFramePr>
          <p:cNvPr id="4098" name="Object 8"/>
          <p:cNvGraphicFramePr>
            <a:graphicFrameLocks noChangeAspect="1"/>
          </p:cNvGraphicFramePr>
          <p:nvPr>
            <p:extLst>
              <p:ext uri="{D42A27DB-BD31-4B8C-83A1-F6EECF244321}">
                <p14:modId xmlns:p14="http://schemas.microsoft.com/office/powerpoint/2010/main" val="2823632281"/>
              </p:ext>
            </p:extLst>
          </p:nvPr>
        </p:nvGraphicFramePr>
        <p:xfrm>
          <a:off x="6084825" y="3138488"/>
          <a:ext cx="2746375" cy="1016000"/>
        </p:xfrm>
        <a:graphic>
          <a:graphicData uri="http://schemas.openxmlformats.org/presentationml/2006/ole">
            <mc:AlternateContent xmlns:mc="http://schemas.openxmlformats.org/markup-compatibility/2006">
              <mc:Choice xmlns:v="urn:schemas-microsoft-com:vml" Requires="v">
                <p:oleObj spid="_x0000_s4719" name="公式" r:id="rId4" imgW="2565360" imgH="1002960" progId="Equation.3">
                  <p:embed/>
                </p:oleObj>
              </mc:Choice>
              <mc:Fallback>
                <p:oleObj name="公式" r:id="rId4" imgW="2565360" imgH="10029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25" y="3138488"/>
                        <a:ext cx="2746375" cy="1016000"/>
                      </a:xfrm>
                      <a:prstGeom prst="rect">
                        <a:avLst/>
                      </a:prstGeom>
                      <a:solidFill>
                        <a:schemeClr val="tx1"/>
                      </a:solidFill>
                      <a:extLst/>
                    </p:spPr>
                  </p:pic>
                </p:oleObj>
              </mc:Fallback>
            </mc:AlternateContent>
          </a:graphicData>
        </a:graphic>
      </p:graphicFrame>
      <p:graphicFrame>
        <p:nvGraphicFramePr>
          <p:cNvPr id="4099" name="Object 13"/>
          <p:cNvGraphicFramePr>
            <a:graphicFrameLocks noChangeAspect="1"/>
          </p:cNvGraphicFramePr>
          <p:nvPr>
            <p:extLst>
              <p:ext uri="{D42A27DB-BD31-4B8C-83A1-F6EECF244321}">
                <p14:modId xmlns:p14="http://schemas.microsoft.com/office/powerpoint/2010/main" val="1388083713"/>
              </p:ext>
            </p:extLst>
          </p:nvPr>
        </p:nvGraphicFramePr>
        <p:xfrm>
          <a:off x="2908038" y="3205163"/>
          <a:ext cx="2682875" cy="935037"/>
        </p:xfrm>
        <a:graphic>
          <a:graphicData uri="http://schemas.openxmlformats.org/presentationml/2006/ole">
            <mc:AlternateContent xmlns:mc="http://schemas.openxmlformats.org/markup-compatibility/2006">
              <mc:Choice xmlns:v="urn:schemas-microsoft-com:vml" Requires="v">
                <p:oleObj spid="_x0000_s4720" name="公式" r:id="rId6" imgW="2552400" imgH="939600" progId="Equation.3">
                  <p:embed/>
                </p:oleObj>
              </mc:Choice>
              <mc:Fallback>
                <p:oleObj name="公式" r:id="rId6" imgW="2552400" imgH="9396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8038" y="3205163"/>
                        <a:ext cx="2682875" cy="935037"/>
                      </a:xfrm>
                      <a:prstGeom prst="rect">
                        <a:avLst/>
                      </a:prstGeom>
                      <a:solidFill>
                        <a:schemeClr val="tx1"/>
                      </a:solidFill>
                      <a:extLst/>
                    </p:spPr>
                  </p:pic>
                </p:oleObj>
              </mc:Fallback>
            </mc:AlternateContent>
          </a:graphicData>
        </a:graphic>
      </p:graphicFrame>
      <p:graphicFrame>
        <p:nvGraphicFramePr>
          <p:cNvPr id="4100" name="Object 14"/>
          <p:cNvGraphicFramePr>
            <a:graphicFrameLocks noChangeAspect="1"/>
          </p:cNvGraphicFramePr>
          <p:nvPr>
            <p:extLst>
              <p:ext uri="{D42A27DB-BD31-4B8C-83A1-F6EECF244321}">
                <p14:modId xmlns:p14="http://schemas.microsoft.com/office/powerpoint/2010/main" val="2581666952"/>
              </p:ext>
            </p:extLst>
          </p:nvPr>
        </p:nvGraphicFramePr>
        <p:xfrm>
          <a:off x="984250" y="3336925"/>
          <a:ext cx="1262063" cy="766763"/>
        </p:xfrm>
        <a:graphic>
          <a:graphicData uri="http://schemas.openxmlformats.org/presentationml/2006/ole">
            <mc:AlternateContent xmlns:mc="http://schemas.openxmlformats.org/markup-compatibility/2006">
              <mc:Choice xmlns:v="urn:schemas-microsoft-com:vml" Requires="v">
                <p:oleObj spid="_x0000_s4721" name="公式" r:id="rId8" imgW="1295280" imgH="825480" progId="Equation.3">
                  <p:embed/>
                </p:oleObj>
              </mc:Choice>
              <mc:Fallback>
                <p:oleObj name="公式" r:id="rId8" imgW="1295280" imgH="82548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250" y="3336925"/>
                        <a:ext cx="1262063" cy="766763"/>
                      </a:xfrm>
                      <a:prstGeom prst="rect">
                        <a:avLst/>
                      </a:prstGeom>
                      <a:solidFill>
                        <a:schemeClr val="tx1"/>
                      </a:solidFill>
                      <a:extLst/>
                    </p:spPr>
                  </p:pic>
                </p:oleObj>
              </mc:Fallback>
            </mc:AlternateContent>
          </a:graphicData>
        </a:graphic>
      </p:graphicFrame>
      <p:graphicFrame>
        <p:nvGraphicFramePr>
          <p:cNvPr id="4101" name="Object 15"/>
          <p:cNvGraphicFramePr>
            <a:graphicFrameLocks noChangeAspect="1"/>
          </p:cNvGraphicFramePr>
          <p:nvPr>
            <p:extLst>
              <p:ext uri="{D42A27DB-BD31-4B8C-83A1-F6EECF244321}">
                <p14:modId xmlns:p14="http://schemas.microsoft.com/office/powerpoint/2010/main" val="1312202391"/>
              </p:ext>
            </p:extLst>
          </p:nvPr>
        </p:nvGraphicFramePr>
        <p:xfrm>
          <a:off x="3832225" y="2471738"/>
          <a:ext cx="927100" cy="430212"/>
        </p:xfrm>
        <a:graphic>
          <a:graphicData uri="http://schemas.openxmlformats.org/presentationml/2006/ole">
            <mc:AlternateContent xmlns:mc="http://schemas.openxmlformats.org/markup-compatibility/2006">
              <mc:Choice xmlns:v="urn:schemas-microsoft-com:vml" Requires="v">
                <p:oleObj spid="_x0000_s4722" name="公式" r:id="rId10" imgW="876240" imgH="431640" progId="Equation.3">
                  <p:embed/>
                </p:oleObj>
              </mc:Choice>
              <mc:Fallback>
                <p:oleObj name="公式" r:id="rId10" imgW="876240" imgH="43164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32225" y="2471738"/>
                        <a:ext cx="927100" cy="430212"/>
                      </a:xfrm>
                      <a:prstGeom prst="rect">
                        <a:avLst/>
                      </a:prstGeom>
                      <a:solidFill>
                        <a:schemeClr val="tx1"/>
                      </a:solidFill>
                      <a:extLst/>
                    </p:spPr>
                  </p:pic>
                </p:oleObj>
              </mc:Fallback>
            </mc:AlternateContent>
          </a:graphicData>
        </a:graphic>
      </p:graphicFrame>
      <p:sp>
        <p:nvSpPr>
          <p:cNvPr id="4107" name="Rectangle 23"/>
          <p:cNvSpPr>
            <a:spLocks noChangeArrowheads="1"/>
          </p:cNvSpPr>
          <p:nvPr/>
        </p:nvSpPr>
        <p:spPr bwMode="auto">
          <a:xfrm>
            <a:off x="897013" y="4545719"/>
            <a:ext cx="2503488" cy="871713"/>
          </a:xfrm>
          <a:prstGeom prst="rect">
            <a:avLst/>
          </a:prstGeom>
          <a:noFill/>
          <a:ln w="28575">
            <a:solidFill>
              <a:srgbClr val="FF3300"/>
            </a:solidFill>
            <a:miter lim="800000"/>
            <a:headEnd/>
            <a:tailEnd/>
          </a:ln>
        </p:spPr>
        <p:txBody>
          <a:bodyPr anchor="ctr">
            <a:spAutoFit/>
          </a:bodyPr>
          <a:lstStyle/>
          <a:p>
            <a:pPr>
              <a:lnSpc>
                <a:spcPct val="110000"/>
              </a:lnSpc>
              <a:buClr>
                <a:schemeClr val="accent2"/>
              </a:buClr>
              <a:buSzPct val="150000"/>
            </a:pPr>
            <a:r>
              <a:rPr kumimoji="1" lang="zh-CN" altLang="zh-CN" sz="2400" b="1" dirty="0">
                <a:solidFill>
                  <a:srgbClr val="FFFF00"/>
                </a:solidFill>
                <a:latin typeface="Times New Roman" pitchFamily="18" charset="0"/>
              </a:rPr>
              <a:t>此时可用右式来表示实验结果</a:t>
            </a:r>
            <a:endParaRPr kumimoji="1" lang="zh-CN" altLang="zh-CN" sz="1600" b="1" dirty="0">
              <a:solidFill>
                <a:srgbClr val="FFFF00"/>
              </a:solidFill>
              <a:latin typeface="Times New Roman" pitchFamily="18" charset="0"/>
            </a:endParaRPr>
          </a:p>
        </p:txBody>
      </p:sp>
      <mc:AlternateContent xmlns:mc="http://schemas.openxmlformats.org/markup-compatibility/2006" xmlns:a14="http://schemas.microsoft.com/office/drawing/2010/main">
        <mc:Choice Requires="a14">
          <p:sp>
            <p:nvSpPr>
              <p:cNvPr id="14" name="Rectangle 23"/>
              <p:cNvSpPr>
                <a:spLocks noChangeArrowheads="1"/>
              </p:cNvSpPr>
              <p:nvPr/>
            </p:nvSpPr>
            <p:spPr bwMode="auto">
              <a:xfrm>
                <a:off x="3436653" y="4329239"/>
                <a:ext cx="5313802" cy="1337867"/>
              </a:xfrm>
              <a:prstGeom prst="rect">
                <a:avLst/>
              </a:prstGeom>
              <a:noFill/>
              <a:ln w="28575">
                <a:solidFill>
                  <a:srgbClr val="FF3300"/>
                </a:solidFill>
                <a:miter lim="800000"/>
                <a:headEnd/>
                <a:tailEnd/>
              </a:ln>
            </p:spPr>
            <p:txBody>
              <a:bodyPr wrap="square" anchor="ctr">
                <a:spAutoFit/>
              </a:bodyPr>
              <a:lstStyle/>
              <a:p>
                <a:pPr>
                  <a:lnSpc>
                    <a:spcPct val="110000"/>
                  </a:lnSpc>
                  <a:buClr>
                    <a:schemeClr val="accent2"/>
                  </a:buClr>
                  <a:buSzPct val="150000"/>
                </a:pPr>
                <a14:m>
                  <m:oMathPara xmlns:m="http://schemas.openxmlformats.org/officeDocument/2006/math">
                    <m:oMathParaPr>
                      <m:jc m:val="left"/>
                    </m:oMathParaPr>
                    <m:oMath xmlns:m="http://schemas.openxmlformats.org/officeDocument/2006/math">
                      <m:r>
                        <a:rPr kumimoji="1" lang="zh-CN" altLang="en-US" sz="2400" b="1" i="1" smtClean="0">
                          <a:solidFill>
                            <a:schemeClr val="tx1"/>
                          </a:solidFill>
                          <a:latin typeface="Cambria Math"/>
                        </a:rPr>
                        <m:t>𝝁</m:t>
                      </m:r>
                      <m:r>
                        <a:rPr kumimoji="1" lang="en-US" altLang="zh-CN" sz="2400" b="1" i="1" smtClean="0">
                          <a:solidFill>
                            <a:schemeClr val="tx1"/>
                          </a:solidFill>
                          <a:latin typeface="Cambria Math"/>
                        </a:rPr>
                        <m:t>=</m:t>
                      </m:r>
                      <m:r>
                        <a:rPr kumimoji="1" lang="en-US" altLang="zh-CN" sz="2400" b="1" i="1" smtClean="0">
                          <a:solidFill>
                            <a:schemeClr val="tx1"/>
                          </a:solidFill>
                          <a:latin typeface="Cambria Math"/>
                        </a:rPr>
                        <m:t>𝒙</m:t>
                      </m:r>
                      <m:r>
                        <a:rPr kumimoji="1" lang="en-US" altLang="zh-CN" sz="2400" b="1" i="1" smtClean="0">
                          <a:solidFill>
                            <a:schemeClr val="tx1"/>
                          </a:solidFill>
                          <a:latin typeface="Cambria Math"/>
                          <a:ea typeface="Cambria Math"/>
                        </a:rPr>
                        <m:t>±</m:t>
                      </m:r>
                      <m:sSub>
                        <m:sSubPr>
                          <m:ctrlPr>
                            <a:rPr kumimoji="1" lang="en-US" altLang="zh-CN" sz="2400" b="1" i="1" smtClean="0">
                              <a:solidFill>
                                <a:schemeClr val="tx1"/>
                              </a:solidFill>
                              <a:latin typeface="Cambria Math" panose="02040503050406030204" pitchFamily="18" charset="0"/>
                              <a:ea typeface="Cambria Math"/>
                            </a:rPr>
                          </m:ctrlPr>
                        </m:sSubPr>
                        <m:e>
                          <m:r>
                            <a:rPr kumimoji="1" lang="en-US" altLang="zh-CN" sz="2400" b="1" i="1" smtClean="0">
                              <a:solidFill>
                                <a:schemeClr val="tx1"/>
                              </a:solidFill>
                              <a:latin typeface="Cambria Math"/>
                              <a:ea typeface="Cambria Math"/>
                            </a:rPr>
                            <m:t>𝑺</m:t>
                          </m:r>
                        </m:e>
                        <m:sub>
                          <m:r>
                            <a:rPr kumimoji="1" lang="en-US" altLang="zh-CN" sz="2400" b="1" i="1" smtClean="0">
                              <a:solidFill>
                                <a:schemeClr val="tx1"/>
                              </a:solidFill>
                              <a:latin typeface="Cambria Math"/>
                              <a:ea typeface="Cambria Math"/>
                            </a:rPr>
                            <m:t>𝒙</m:t>
                          </m:r>
                        </m:sub>
                      </m:sSub>
                      <m:r>
                        <a:rPr kumimoji="1" lang="en-US" altLang="zh-CN" sz="2400" b="1" i="1" smtClean="0">
                          <a:solidFill>
                            <a:schemeClr val="tx1"/>
                          </a:solidFill>
                          <a:latin typeface="Cambria Math"/>
                          <a:ea typeface="Cambria Math"/>
                        </a:rPr>
                        <m:t>                                  </m:t>
                      </m:r>
                      <m:r>
                        <a:rPr kumimoji="1" lang="zh-CN" altLang="en-US" sz="2400" b="1" i="1" smtClean="0">
                          <a:solidFill>
                            <a:schemeClr val="tx1"/>
                          </a:solidFill>
                          <a:latin typeface="Cambria Math"/>
                          <a:ea typeface="Cambria Math"/>
                        </a:rPr>
                        <m:t>𝝃</m:t>
                      </m:r>
                      <m:r>
                        <a:rPr kumimoji="1" lang="en-US" altLang="zh-CN" sz="2400" b="1" i="1" smtClean="0">
                          <a:solidFill>
                            <a:schemeClr val="tx1"/>
                          </a:solidFill>
                          <a:latin typeface="Cambria Math"/>
                          <a:ea typeface="Cambria Math"/>
                        </a:rPr>
                        <m:t>=</m:t>
                      </m:r>
                      <m:r>
                        <a:rPr kumimoji="1" lang="en-US" altLang="zh-CN" sz="2400" b="1" i="1" smtClean="0">
                          <a:solidFill>
                            <a:schemeClr val="tx1"/>
                          </a:solidFill>
                          <a:latin typeface="Cambria Math"/>
                          <a:ea typeface="Cambria Math"/>
                        </a:rPr>
                        <m:t>𝟎</m:t>
                      </m:r>
                      <m:r>
                        <a:rPr kumimoji="1" lang="en-US" altLang="zh-CN" sz="2400" b="1" i="1" smtClean="0">
                          <a:solidFill>
                            <a:schemeClr val="tx1"/>
                          </a:solidFill>
                          <a:latin typeface="Cambria Math"/>
                          <a:ea typeface="Cambria Math"/>
                        </a:rPr>
                        <m:t>.</m:t>
                      </m:r>
                      <m:r>
                        <a:rPr kumimoji="1" lang="en-US" altLang="zh-CN" sz="2400" b="1" i="1" smtClean="0">
                          <a:solidFill>
                            <a:schemeClr val="tx1"/>
                          </a:solidFill>
                          <a:latin typeface="Cambria Math"/>
                          <a:ea typeface="Cambria Math"/>
                        </a:rPr>
                        <m:t>𝟔𝟖</m:t>
                      </m:r>
                      <m:r>
                        <a:rPr kumimoji="1" lang="en-US" altLang="zh-CN" sz="2400" b="1" i="0" smtClean="0">
                          <a:solidFill>
                            <a:schemeClr val="tx1"/>
                          </a:solidFill>
                          <a:latin typeface="Cambria Math"/>
                          <a:ea typeface="Cambria Math"/>
                        </a:rPr>
                        <m:t>𝟑</m:t>
                      </m:r>
                    </m:oMath>
                  </m:oMathPara>
                </a14:m>
                <a:endParaRPr kumimoji="1" lang="en-US" altLang="zh-CN" sz="2400" b="1" dirty="0" smtClean="0">
                  <a:solidFill>
                    <a:schemeClr val="tx1"/>
                  </a:solidFill>
                  <a:latin typeface="Times New Roman" pitchFamily="18" charset="0"/>
                  <a:ea typeface="Cambria Math"/>
                </a:endParaRPr>
              </a:p>
              <a:p>
                <a:pPr>
                  <a:lnSpc>
                    <a:spcPct val="110000"/>
                  </a:lnSpc>
                  <a:buClr>
                    <a:schemeClr val="accent2"/>
                  </a:buClr>
                  <a:buSzPct val="150000"/>
                </a:pPr>
                <a14:m>
                  <m:oMathPara xmlns:m="http://schemas.openxmlformats.org/officeDocument/2006/math">
                    <m:oMathParaPr>
                      <m:jc m:val="left"/>
                    </m:oMathParaPr>
                    <m:oMath xmlns:m="http://schemas.openxmlformats.org/officeDocument/2006/math">
                      <m:r>
                        <a:rPr kumimoji="1" lang="zh-CN" altLang="en-US" sz="2400" b="1" i="1" smtClean="0">
                          <a:solidFill>
                            <a:schemeClr val="tx1"/>
                          </a:solidFill>
                          <a:latin typeface="Cambria Math"/>
                        </a:rPr>
                        <m:t>𝝁</m:t>
                      </m:r>
                      <m:r>
                        <a:rPr kumimoji="1" lang="en-US" altLang="zh-CN" sz="2400" b="1" i="1" smtClean="0">
                          <a:solidFill>
                            <a:schemeClr val="tx1"/>
                          </a:solidFill>
                          <a:latin typeface="Cambria Math"/>
                        </a:rPr>
                        <m:t>=</m:t>
                      </m:r>
                      <m:acc>
                        <m:accPr>
                          <m:chr m:val="̅"/>
                          <m:ctrlPr>
                            <a:rPr kumimoji="1" lang="en-US" altLang="zh-CN" sz="2400" b="1" i="1" smtClean="0">
                              <a:solidFill>
                                <a:schemeClr val="tx1"/>
                              </a:solidFill>
                              <a:latin typeface="Cambria Math" panose="02040503050406030204" pitchFamily="18" charset="0"/>
                            </a:rPr>
                          </m:ctrlPr>
                        </m:accPr>
                        <m:e>
                          <m:r>
                            <a:rPr kumimoji="1" lang="en-US" altLang="zh-CN" sz="2400" b="1" i="1" smtClean="0">
                              <a:solidFill>
                                <a:schemeClr val="tx1"/>
                              </a:solidFill>
                              <a:latin typeface="Cambria Math"/>
                            </a:rPr>
                            <m:t>𝒙</m:t>
                          </m:r>
                        </m:e>
                      </m:acc>
                      <m:r>
                        <a:rPr kumimoji="1" lang="en-US" altLang="zh-CN" sz="2400" b="1" i="1" smtClean="0">
                          <a:solidFill>
                            <a:schemeClr val="tx1"/>
                          </a:solidFill>
                          <a:latin typeface="Cambria Math"/>
                          <a:ea typeface="Cambria Math"/>
                        </a:rPr>
                        <m:t>±</m:t>
                      </m:r>
                      <m:sSub>
                        <m:sSubPr>
                          <m:ctrlPr>
                            <a:rPr kumimoji="1" lang="en-US" altLang="zh-CN" sz="2400" b="1" i="1" smtClean="0">
                              <a:solidFill>
                                <a:schemeClr val="tx1"/>
                              </a:solidFill>
                              <a:latin typeface="Cambria Math" panose="02040503050406030204" pitchFamily="18" charset="0"/>
                              <a:ea typeface="Cambria Math"/>
                            </a:rPr>
                          </m:ctrlPr>
                        </m:sSubPr>
                        <m:e>
                          <m:r>
                            <a:rPr kumimoji="1" lang="en-US" altLang="zh-CN" sz="2400" b="1" i="1" smtClean="0">
                              <a:solidFill>
                                <a:schemeClr val="tx1"/>
                              </a:solidFill>
                              <a:latin typeface="Cambria Math"/>
                              <a:ea typeface="Cambria Math"/>
                            </a:rPr>
                            <m:t>𝑺</m:t>
                          </m:r>
                        </m:e>
                        <m:sub>
                          <m:acc>
                            <m:accPr>
                              <m:chr m:val="̅"/>
                              <m:ctrlPr>
                                <a:rPr kumimoji="1" lang="en-US" altLang="zh-CN" sz="2400" b="1" i="1" smtClean="0">
                                  <a:solidFill>
                                    <a:schemeClr val="tx1"/>
                                  </a:solidFill>
                                  <a:latin typeface="Cambria Math" panose="02040503050406030204" pitchFamily="18" charset="0"/>
                                  <a:ea typeface="Cambria Math"/>
                                </a:rPr>
                              </m:ctrlPr>
                            </m:accPr>
                            <m:e>
                              <m:r>
                                <a:rPr kumimoji="1" lang="en-US" altLang="zh-CN" sz="2400" b="1" i="1" smtClean="0">
                                  <a:solidFill>
                                    <a:schemeClr val="tx1"/>
                                  </a:solidFill>
                                  <a:latin typeface="Cambria Math"/>
                                  <a:ea typeface="Cambria Math"/>
                                </a:rPr>
                                <m:t>𝒙</m:t>
                              </m:r>
                            </m:e>
                          </m:acc>
                        </m:sub>
                      </m:sSub>
                      <m:r>
                        <a:rPr kumimoji="1" lang="en-US" altLang="zh-CN" sz="2400" b="1" i="0" smtClean="0">
                          <a:solidFill>
                            <a:schemeClr val="tx1"/>
                          </a:solidFill>
                          <a:latin typeface="Cambria Math"/>
                          <a:ea typeface="Cambria Math"/>
                        </a:rPr>
                        <m:t>=</m:t>
                      </m:r>
                      <m:acc>
                        <m:accPr>
                          <m:chr m:val="̅"/>
                          <m:ctrlPr>
                            <a:rPr kumimoji="1" lang="en-US" altLang="zh-CN" sz="2400" b="1" i="1">
                              <a:solidFill>
                                <a:schemeClr val="tx1"/>
                              </a:solidFill>
                              <a:latin typeface="Cambria Math" panose="02040503050406030204" pitchFamily="18" charset="0"/>
                            </a:rPr>
                          </m:ctrlPr>
                        </m:accPr>
                        <m:e>
                          <m:r>
                            <a:rPr kumimoji="1" lang="en-US" altLang="zh-CN" sz="2400" b="1" i="1">
                              <a:solidFill>
                                <a:schemeClr val="tx1"/>
                              </a:solidFill>
                              <a:latin typeface="Cambria Math"/>
                            </a:rPr>
                            <m:t>𝒙</m:t>
                          </m:r>
                        </m:e>
                      </m:acc>
                      <m:r>
                        <a:rPr kumimoji="1" lang="en-US" altLang="zh-CN" sz="2400" b="1" i="1">
                          <a:solidFill>
                            <a:schemeClr val="tx1"/>
                          </a:solidFill>
                          <a:latin typeface="Cambria Math"/>
                          <a:ea typeface="Cambria Math"/>
                        </a:rPr>
                        <m:t>±</m:t>
                      </m:r>
                      <m:f>
                        <m:fPr>
                          <m:ctrlPr>
                            <a:rPr kumimoji="1" lang="en-US" altLang="zh-CN" sz="2400" b="1" i="1" smtClean="0">
                              <a:solidFill>
                                <a:schemeClr val="tx1"/>
                              </a:solidFill>
                              <a:latin typeface="Cambria Math" panose="02040503050406030204" pitchFamily="18" charset="0"/>
                              <a:ea typeface="Cambria Math"/>
                            </a:rPr>
                          </m:ctrlPr>
                        </m:fPr>
                        <m:num>
                          <m:sSub>
                            <m:sSubPr>
                              <m:ctrlPr>
                                <a:rPr kumimoji="1" lang="en-US" altLang="zh-CN" sz="2400" b="1" i="1">
                                  <a:solidFill>
                                    <a:schemeClr val="tx1"/>
                                  </a:solidFill>
                                  <a:latin typeface="Cambria Math" panose="02040503050406030204" pitchFamily="18" charset="0"/>
                                  <a:ea typeface="Cambria Math"/>
                                </a:rPr>
                              </m:ctrlPr>
                            </m:sSubPr>
                            <m:e>
                              <m:r>
                                <a:rPr kumimoji="1" lang="en-US" altLang="zh-CN" sz="2400" b="1" i="1">
                                  <a:solidFill>
                                    <a:schemeClr val="tx1"/>
                                  </a:solidFill>
                                  <a:latin typeface="Cambria Math"/>
                                  <a:ea typeface="Cambria Math"/>
                                </a:rPr>
                                <m:t>𝑺</m:t>
                              </m:r>
                            </m:e>
                            <m:sub>
                              <m:r>
                                <a:rPr kumimoji="1" lang="en-US" altLang="zh-CN" sz="2400" b="1" i="1" smtClean="0">
                                  <a:solidFill>
                                    <a:schemeClr val="tx1"/>
                                  </a:solidFill>
                                  <a:latin typeface="Cambria Math"/>
                                  <a:ea typeface="Cambria Math"/>
                                </a:rPr>
                                <m:t>𝒙</m:t>
                              </m:r>
                            </m:sub>
                          </m:sSub>
                        </m:num>
                        <m:den>
                          <m:rad>
                            <m:radPr>
                              <m:degHide m:val="on"/>
                              <m:ctrlPr>
                                <a:rPr kumimoji="1" lang="en-US" altLang="zh-CN" sz="2400" b="1" i="1" smtClean="0">
                                  <a:solidFill>
                                    <a:schemeClr val="tx1"/>
                                  </a:solidFill>
                                  <a:latin typeface="Cambria Math" panose="02040503050406030204" pitchFamily="18" charset="0"/>
                                  <a:ea typeface="Cambria Math"/>
                                </a:rPr>
                              </m:ctrlPr>
                            </m:radPr>
                            <m:deg/>
                            <m:e>
                              <m:r>
                                <a:rPr kumimoji="1" lang="en-US" altLang="zh-CN" sz="2400" b="1" i="1" smtClean="0">
                                  <a:solidFill>
                                    <a:schemeClr val="tx1"/>
                                  </a:solidFill>
                                  <a:latin typeface="Cambria Math"/>
                                  <a:ea typeface="Cambria Math"/>
                                </a:rPr>
                                <m:t>𝒏</m:t>
                              </m:r>
                            </m:e>
                          </m:rad>
                        </m:den>
                      </m:f>
                      <m:r>
                        <a:rPr kumimoji="1" lang="en-US" altLang="zh-CN" sz="2400" b="1" i="1" smtClean="0">
                          <a:solidFill>
                            <a:schemeClr val="tx1"/>
                          </a:solidFill>
                          <a:latin typeface="Cambria Math"/>
                          <a:ea typeface="Cambria Math"/>
                        </a:rPr>
                        <m:t>          </m:t>
                      </m:r>
                      <m:r>
                        <a:rPr kumimoji="1" lang="zh-CN" altLang="en-US" sz="2400" b="1" i="1">
                          <a:solidFill>
                            <a:schemeClr val="tx1"/>
                          </a:solidFill>
                          <a:latin typeface="Cambria Math"/>
                          <a:ea typeface="Cambria Math"/>
                        </a:rPr>
                        <m:t>𝝃</m:t>
                      </m:r>
                      <m:r>
                        <a:rPr kumimoji="1" lang="en-US" altLang="zh-CN" sz="2400" b="1" i="1">
                          <a:solidFill>
                            <a:schemeClr val="tx1"/>
                          </a:solidFill>
                          <a:latin typeface="Cambria Math"/>
                          <a:ea typeface="Cambria Math"/>
                        </a:rPr>
                        <m:t>=</m:t>
                      </m:r>
                      <m:r>
                        <a:rPr kumimoji="1" lang="en-US" altLang="zh-CN" sz="2400" b="1" i="1">
                          <a:solidFill>
                            <a:schemeClr val="tx1"/>
                          </a:solidFill>
                          <a:latin typeface="Cambria Math"/>
                          <a:ea typeface="Cambria Math"/>
                        </a:rPr>
                        <m:t>𝟎</m:t>
                      </m:r>
                      <m:r>
                        <a:rPr kumimoji="1" lang="en-US" altLang="zh-CN" sz="2400" b="1" i="1">
                          <a:solidFill>
                            <a:schemeClr val="tx1"/>
                          </a:solidFill>
                          <a:latin typeface="Cambria Math"/>
                          <a:ea typeface="Cambria Math"/>
                        </a:rPr>
                        <m:t>.</m:t>
                      </m:r>
                      <m:r>
                        <a:rPr kumimoji="1" lang="en-US" altLang="zh-CN" sz="2400" b="1" i="1">
                          <a:solidFill>
                            <a:schemeClr val="tx1"/>
                          </a:solidFill>
                          <a:latin typeface="Cambria Math"/>
                          <a:ea typeface="Cambria Math"/>
                        </a:rPr>
                        <m:t>𝟔𝟖</m:t>
                      </m:r>
                      <m:r>
                        <a:rPr kumimoji="1" lang="en-US" altLang="zh-CN" sz="2400" b="1">
                          <a:solidFill>
                            <a:schemeClr val="tx1"/>
                          </a:solidFill>
                          <a:latin typeface="Cambria Math"/>
                          <a:ea typeface="Cambria Math"/>
                        </a:rPr>
                        <m:t>𝟑</m:t>
                      </m:r>
                    </m:oMath>
                  </m:oMathPara>
                </a14:m>
                <a:endParaRPr kumimoji="1" lang="zh-CN" altLang="zh-CN" sz="2400" b="1" dirty="0">
                  <a:solidFill>
                    <a:schemeClr val="tx1"/>
                  </a:solidFill>
                  <a:latin typeface="Times New Roman" pitchFamily="18" charset="0"/>
                </a:endParaRPr>
              </a:p>
            </p:txBody>
          </p:sp>
        </mc:Choice>
        <mc:Fallback xmlns="">
          <p:sp>
            <p:nvSpPr>
              <p:cNvPr id="14" name="Rectangle 23"/>
              <p:cNvSpPr>
                <a:spLocks noRot="1" noChangeAspect="1" noMove="1" noResize="1" noEditPoints="1" noAdjustHandles="1" noChangeArrowheads="1" noChangeShapeType="1" noTextEdit="1"/>
              </p:cNvSpPr>
              <p:nvPr/>
            </p:nvSpPr>
            <p:spPr bwMode="auto">
              <a:xfrm>
                <a:off x="3436653" y="4329239"/>
                <a:ext cx="5313802" cy="1337867"/>
              </a:xfrm>
              <a:prstGeom prst="rect">
                <a:avLst/>
              </a:prstGeom>
              <a:blipFill>
                <a:blip r:embed="rId12"/>
                <a:stretch>
                  <a:fillRect/>
                </a:stretch>
              </a:blipFill>
              <a:ln w="28575">
                <a:solidFill>
                  <a:srgbClr val="FF3300"/>
                </a:solid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0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4107"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2259014" y="952500"/>
            <a:ext cx="4640262" cy="722313"/>
          </a:xfrm>
        </p:spPr>
        <p:txBody>
          <a:bodyPr>
            <a:normAutofit/>
          </a:bodyPr>
          <a:lstStyle/>
          <a:p>
            <a:pPr>
              <a:defRPr/>
            </a:pPr>
            <a:r>
              <a:rPr lang="en-US" altLang="zh-CN" sz="4000" i="1" dirty="0">
                <a:solidFill>
                  <a:srgbClr val="FFFF00"/>
                </a:solidFill>
                <a:latin typeface="Times New Roman" pitchFamily="18" charset="0"/>
              </a:rPr>
              <a:t>t</a:t>
            </a:r>
            <a:r>
              <a:rPr lang="zh-CN" altLang="en-US" sz="4000" dirty="0" smtClean="0">
                <a:solidFill>
                  <a:srgbClr val="FFFF00"/>
                </a:solidFill>
              </a:rPr>
              <a:t>分布</a:t>
            </a:r>
            <a:endParaRPr lang="zh-CN" altLang="en-US" sz="3600" dirty="0" smtClean="0">
              <a:solidFill>
                <a:srgbClr val="FFFF00"/>
              </a:solidFill>
            </a:endParaRPr>
          </a:p>
        </p:txBody>
      </p:sp>
      <p:grpSp>
        <p:nvGrpSpPr>
          <p:cNvPr id="5130" name="Group 112"/>
          <p:cNvGrpSpPr>
            <a:grpSpLocks/>
          </p:cNvGrpSpPr>
          <p:nvPr/>
        </p:nvGrpSpPr>
        <p:grpSpPr bwMode="auto">
          <a:xfrm>
            <a:off x="5286375" y="2768600"/>
            <a:ext cx="3857625" cy="2905125"/>
            <a:chOff x="3330" y="1744"/>
            <a:chExt cx="2430" cy="1830"/>
          </a:xfrm>
        </p:grpSpPr>
        <p:grpSp>
          <p:nvGrpSpPr>
            <p:cNvPr id="5139" name="Group 97"/>
            <p:cNvGrpSpPr>
              <a:grpSpLocks/>
            </p:cNvGrpSpPr>
            <p:nvPr/>
          </p:nvGrpSpPr>
          <p:grpSpPr bwMode="auto">
            <a:xfrm>
              <a:off x="3330" y="1744"/>
              <a:ext cx="2430" cy="1830"/>
              <a:chOff x="3280" y="1924"/>
              <a:chExt cx="2430" cy="1830"/>
            </a:xfrm>
          </p:grpSpPr>
          <p:grpSp>
            <p:nvGrpSpPr>
              <p:cNvPr id="5142" name="Group 91"/>
              <p:cNvGrpSpPr>
                <a:grpSpLocks/>
              </p:cNvGrpSpPr>
              <p:nvPr/>
            </p:nvGrpSpPr>
            <p:grpSpPr bwMode="auto">
              <a:xfrm>
                <a:off x="3280" y="2141"/>
                <a:ext cx="2126" cy="1497"/>
                <a:chOff x="3810" y="2291"/>
                <a:chExt cx="1467" cy="1301"/>
              </a:xfrm>
            </p:grpSpPr>
            <p:sp>
              <p:nvSpPr>
                <p:cNvPr id="5146" name="Line 70"/>
                <p:cNvSpPr>
                  <a:spLocks noChangeShapeType="1"/>
                </p:cNvSpPr>
                <p:nvPr/>
              </p:nvSpPr>
              <p:spPr bwMode="auto">
                <a:xfrm>
                  <a:off x="4679" y="2598"/>
                  <a:ext cx="148" cy="0"/>
                </a:xfrm>
                <a:prstGeom prst="line">
                  <a:avLst/>
                </a:prstGeom>
                <a:noFill/>
                <a:ln w="25400">
                  <a:solidFill>
                    <a:srgbClr val="00CC99"/>
                  </a:solidFill>
                  <a:round/>
                  <a:headEnd/>
                  <a:tailEnd/>
                </a:ln>
              </p:spPr>
              <p:txBody>
                <a:bodyPr/>
                <a:lstStyle/>
                <a:p>
                  <a:r>
                    <a:rPr lang="en-US" altLang="zh-CN" dirty="0" smtClean="0"/>
                    <a:t>       </a:t>
                  </a:r>
                  <a:endParaRPr lang="zh-CN" altLang="en-US" dirty="0"/>
                </a:p>
              </p:txBody>
            </p:sp>
            <p:sp>
              <p:nvSpPr>
                <p:cNvPr id="5147" name="Line 71"/>
                <p:cNvSpPr>
                  <a:spLocks noChangeShapeType="1"/>
                </p:cNvSpPr>
                <p:nvPr/>
              </p:nvSpPr>
              <p:spPr bwMode="auto">
                <a:xfrm flipV="1">
                  <a:off x="4687" y="2679"/>
                  <a:ext cx="140" cy="0"/>
                </a:xfrm>
                <a:prstGeom prst="line">
                  <a:avLst/>
                </a:prstGeom>
                <a:noFill/>
                <a:ln w="25400">
                  <a:solidFill>
                    <a:schemeClr val="tx1"/>
                  </a:solidFill>
                  <a:prstDash val="dash"/>
                  <a:round/>
                  <a:headEnd/>
                  <a:tailEnd/>
                </a:ln>
              </p:spPr>
              <p:txBody>
                <a:bodyPr/>
                <a:lstStyle/>
                <a:p>
                  <a:r>
                    <a:rPr lang="en-US" altLang="zh-CN" dirty="0" smtClean="0"/>
                    <a:t>                             </a:t>
                  </a:r>
                  <a:endParaRPr lang="zh-CN" altLang="en-US" dirty="0"/>
                </a:p>
              </p:txBody>
            </p:sp>
            <p:sp>
              <p:nvSpPr>
                <p:cNvPr id="5148" name="Freeform 73"/>
                <p:cNvSpPr>
                  <a:spLocks/>
                </p:cNvSpPr>
                <p:nvPr/>
              </p:nvSpPr>
              <p:spPr bwMode="auto">
                <a:xfrm>
                  <a:off x="4065" y="2615"/>
                  <a:ext cx="454" cy="949"/>
                </a:xfrm>
                <a:custGeom>
                  <a:avLst/>
                  <a:gdLst>
                    <a:gd name="T0" fmla="*/ 0 w 1035"/>
                    <a:gd name="T1" fmla="*/ 60 h 1649"/>
                    <a:gd name="T2" fmla="*/ 2 w 1035"/>
                    <a:gd name="T3" fmla="*/ 55 h 1649"/>
                    <a:gd name="T4" fmla="*/ 3 w 1035"/>
                    <a:gd name="T5" fmla="*/ 49 h 1649"/>
                    <a:gd name="T6" fmla="*/ 4 w 1035"/>
                    <a:gd name="T7" fmla="*/ 43 h 1649"/>
                    <a:gd name="T8" fmla="*/ 4 w 1035"/>
                    <a:gd name="T9" fmla="*/ 33 h 1649"/>
                    <a:gd name="T10" fmla="*/ 5 w 1035"/>
                    <a:gd name="T11" fmla="*/ 21 h 1649"/>
                    <a:gd name="T12" fmla="*/ 6 w 1035"/>
                    <a:gd name="T13" fmla="*/ 10 h 1649"/>
                    <a:gd name="T14" fmla="*/ 6 w 1035"/>
                    <a:gd name="T15" fmla="*/ 5 h 1649"/>
                    <a:gd name="T16" fmla="*/ 7 w 1035"/>
                    <a:gd name="T17" fmla="*/ 2 h 1649"/>
                    <a:gd name="T18" fmla="*/ 7 w 1035"/>
                    <a:gd name="T19" fmla="*/ 1 h 1649"/>
                    <a:gd name="T20" fmla="*/ 7 w 1035"/>
                    <a:gd name="T21" fmla="*/ 1 h 16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5"/>
                    <a:gd name="T34" fmla="*/ 0 h 1649"/>
                    <a:gd name="T35" fmla="*/ 1035 w 1035"/>
                    <a:gd name="T36" fmla="*/ 1649 h 16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5" h="1649">
                      <a:moveTo>
                        <a:pt x="0" y="1649"/>
                      </a:moveTo>
                      <a:cubicBezTo>
                        <a:pt x="76" y="1611"/>
                        <a:pt x="153" y="1574"/>
                        <a:pt x="214" y="1526"/>
                      </a:cubicBezTo>
                      <a:cubicBezTo>
                        <a:pt x="275" y="1479"/>
                        <a:pt x="321" y="1424"/>
                        <a:pt x="365" y="1367"/>
                      </a:cubicBezTo>
                      <a:cubicBezTo>
                        <a:pt x="410" y="1310"/>
                        <a:pt x="443" y="1258"/>
                        <a:pt x="482" y="1183"/>
                      </a:cubicBezTo>
                      <a:cubicBezTo>
                        <a:pt x="520" y="1108"/>
                        <a:pt x="557" y="1016"/>
                        <a:pt x="597" y="913"/>
                      </a:cubicBezTo>
                      <a:cubicBezTo>
                        <a:pt x="638" y="811"/>
                        <a:pt x="683" y="679"/>
                        <a:pt x="722" y="570"/>
                      </a:cubicBezTo>
                      <a:cubicBezTo>
                        <a:pt x="761" y="461"/>
                        <a:pt x="802" y="338"/>
                        <a:pt x="831" y="263"/>
                      </a:cubicBezTo>
                      <a:cubicBezTo>
                        <a:pt x="860" y="189"/>
                        <a:pt x="876" y="160"/>
                        <a:pt x="894" y="126"/>
                      </a:cubicBezTo>
                      <a:cubicBezTo>
                        <a:pt x="911" y="91"/>
                        <a:pt x="915" y="75"/>
                        <a:pt x="936" y="55"/>
                      </a:cubicBezTo>
                      <a:cubicBezTo>
                        <a:pt x="957" y="35"/>
                        <a:pt x="1005" y="16"/>
                        <a:pt x="1020" y="8"/>
                      </a:cubicBezTo>
                      <a:cubicBezTo>
                        <a:pt x="1035" y="0"/>
                        <a:pt x="1023" y="6"/>
                        <a:pt x="1023" y="6"/>
                      </a:cubicBezTo>
                    </a:path>
                  </a:pathLst>
                </a:custGeom>
                <a:noFill/>
                <a:ln w="25400">
                  <a:solidFill>
                    <a:srgbClr val="00CC99"/>
                  </a:solidFill>
                  <a:round/>
                  <a:headEnd/>
                  <a:tailEnd/>
                </a:ln>
              </p:spPr>
              <p:txBody>
                <a:bodyPr/>
                <a:lstStyle/>
                <a:p>
                  <a:endParaRPr lang="zh-CN" altLang="en-US"/>
                </a:p>
              </p:txBody>
            </p:sp>
            <p:sp>
              <p:nvSpPr>
                <p:cNvPr id="5149" name="Line 76"/>
                <p:cNvSpPr>
                  <a:spLocks noChangeShapeType="1"/>
                </p:cNvSpPr>
                <p:nvPr/>
              </p:nvSpPr>
              <p:spPr bwMode="auto">
                <a:xfrm>
                  <a:off x="3810" y="3592"/>
                  <a:ext cx="1467" cy="0"/>
                </a:xfrm>
                <a:prstGeom prst="line">
                  <a:avLst/>
                </a:prstGeom>
                <a:noFill/>
                <a:ln w="25400">
                  <a:solidFill>
                    <a:schemeClr val="tx1"/>
                  </a:solidFill>
                  <a:round/>
                  <a:headEnd/>
                  <a:tailEnd type="triangle" w="sm" len="lg"/>
                </a:ln>
              </p:spPr>
              <p:txBody>
                <a:bodyPr/>
                <a:lstStyle/>
                <a:p>
                  <a:endParaRPr lang="zh-CN" altLang="en-US"/>
                </a:p>
              </p:txBody>
            </p:sp>
            <p:sp>
              <p:nvSpPr>
                <p:cNvPr id="5150" name="Line 77"/>
                <p:cNvSpPr>
                  <a:spLocks noChangeShapeType="1"/>
                </p:cNvSpPr>
                <p:nvPr/>
              </p:nvSpPr>
              <p:spPr bwMode="auto">
                <a:xfrm flipV="1">
                  <a:off x="4521" y="2291"/>
                  <a:ext cx="1" cy="1301"/>
                </a:xfrm>
                <a:prstGeom prst="line">
                  <a:avLst/>
                </a:prstGeom>
                <a:noFill/>
                <a:ln w="25400">
                  <a:solidFill>
                    <a:schemeClr val="tx1"/>
                  </a:solidFill>
                  <a:round/>
                  <a:headEnd/>
                  <a:tailEnd type="triangle" w="sm" len="lg"/>
                </a:ln>
              </p:spPr>
              <p:txBody>
                <a:bodyPr/>
                <a:lstStyle/>
                <a:p>
                  <a:endParaRPr lang="zh-CN" altLang="en-US"/>
                </a:p>
              </p:txBody>
            </p:sp>
            <p:sp>
              <p:nvSpPr>
                <p:cNvPr id="5151" name="Line 78"/>
                <p:cNvSpPr>
                  <a:spLocks noChangeShapeType="1"/>
                </p:cNvSpPr>
                <p:nvPr/>
              </p:nvSpPr>
              <p:spPr bwMode="auto">
                <a:xfrm>
                  <a:off x="3911" y="3564"/>
                  <a:ext cx="0" cy="28"/>
                </a:xfrm>
                <a:prstGeom prst="line">
                  <a:avLst/>
                </a:prstGeom>
                <a:noFill/>
                <a:ln w="12700">
                  <a:solidFill>
                    <a:schemeClr val="tx1"/>
                  </a:solidFill>
                  <a:round/>
                  <a:headEnd/>
                  <a:tailEnd/>
                </a:ln>
              </p:spPr>
              <p:txBody>
                <a:bodyPr/>
                <a:lstStyle/>
                <a:p>
                  <a:endParaRPr lang="zh-CN" altLang="en-US"/>
                </a:p>
              </p:txBody>
            </p:sp>
            <p:sp>
              <p:nvSpPr>
                <p:cNvPr id="5152" name="Line 79"/>
                <p:cNvSpPr>
                  <a:spLocks noChangeShapeType="1"/>
                </p:cNvSpPr>
                <p:nvPr/>
              </p:nvSpPr>
              <p:spPr bwMode="auto">
                <a:xfrm>
                  <a:off x="4215" y="3564"/>
                  <a:ext cx="0" cy="28"/>
                </a:xfrm>
                <a:prstGeom prst="line">
                  <a:avLst/>
                </a:prstGeom>
                <a:noFill/>
                <a:ln w="12700">
                  <a:solidFill>
                    <a:schemeClr val="tx1"/>
                  </a:solidFill>
                  <a:round/>
                  <a:headEnd/>
                  <a:tailEnd/>
                </a:ln>
              </p:spPr>
              <p:txBody>
                <a:bodyPr/>
                <a:lstStyle/>
                <a:p>
                  <a:endParaRPr lang="zh-CN" altLang="en-US"/>
                </a:p>
              </p:txBody>
            </p:sp>
            <p:sp>
              <p:nvSpPr>
                <p:cNvPr id="5153" name="Line 80"/>
                <p:cNvSpPr>
                  <a:spLocks noChangeShapeType="1"/>
                </p:cNvSpPr>
                <p:nvPr/>
              </p:nvSpPr>
              <p:spPr bwMode="auto">
                <a:xfrm>
                  <a:off x="4823" y="3564"/>
                  <a:ext cx="0" cy="28"/>
                </a:xfrm>
                <a:prstGeom prst="line">
                  <a:avLst/>
                </a:prstGeom>
                <a:noFill/>
                <a:ln w="12700">
                  <a:solidFill>
                    <a:schemeClr val="tx1"/>
                  </a:solidFill>
                  <a:round/>
                  <a:headEnd/>
                  <a:tailEnd/>
                </a:ln>
              </p:spPr>
              <p:txBody>
                <a:bodyPr/>
                <a:lstStyle/>
                <a:p>
                  <a:endParaRPr lang="zh-CN" altLang="en-US"/>
                </a:p>
              </p:txBody>
            </p:sp>
            <p:sp>
              <p:nvSpPr>
                <p:cNvPr id="5154" name="Line 81"/>
                <p:cNvSpPr>
                  <a:spLocks noChangeShapeType="1"/>
                </p:cNvSpPr>
                <p:nvPr/>
              </p:nvSpPr>
              <p:spPr bwMode="auto">
                <a:xfrm>
                  <a:off x="5127" y="3564"/>
                  <a:ext cx="0" cy="28"/>
                </a:xfrm>
                <a:prstGeom prst="line">
                  <a:avLst/>
                </a:prstGeom>
                <a:noFill/>
                <a:ln w="12700">
                  <a:solidFill>
                    <a:schemeClr val="tx1"/>
                  </a:solidFill>
                  <a:round/>
                  <a:headEnd/>
                  <a:tailEnd/>
                </a:ln>
              </p:spPr>
              <p:txBody>
                <a:bodyPr/>
                <a:lstStyle/>
                <a:p>
                  <a:endParaRPr lang="zh-CN" altLang="en-US"/>
                </a:p>
              </p:txBody>
            </p:sp>
            <p:sp>
              <p:nvSpPr>
                <p:cNvPr id="5155" name="Line 82"/>
                <p:cNvSpPr>
                  <a:spLocks noChangeShapeType="1"/>
                </p:cNvSpPr>
                <p:nvPr/>
              </p:nvSpPr>
              <p:spPr bwMode="auto">
                <a:xfrm>
                  <a:off x="4975" y="3564"/>
                  <a:ext cx="0" cy="28"/>
                </a:xfrm>
                <a:prstGeom prst="line">
                  <a:avLst/>
                </a:prstGeom>
                <a:noFill/>
                <a:ln w="12700">
                  <a:solidFill>
                    <a:schemeClr val="tx1"/>
                  </a:solidFill>
                  <a:round/>
                  <a:headEnd/>
                  <a:tailEnd/>
                </a:ln>
              </p:spPr>
              <p:txBody>
                <a:bodyPr/>
                <a:lstStyle/>
                <a:p>
                  <a:endParaRPr lang="zh-CN" altLang="en-US"/>
                </a:p>
              </p:txBody>
            </p:sp>
            <p:sp>
              <p:nvSpPr>
                <p:cNvPr id="5156" name="Line 83"/>
                <p:cNvSpPr>
                  <a:spLocks noChangeShapeType="1"/>
                </p:cNvSpPr>
                <p:nvPr/>
              </p:nvSpPr>
              <p:spPr bwMode="auto">
                <a:xfrm>
                  <a:off x="4063" y="3564"/>
                  <a:ext cx="0" cy="28"/>
                </a:xfrm>
                <a:prstGeom prst="line">
                  <a:avLst/>
                </a:prstGeom>
                <a:noFill/>
                <a:ln w="12700">
                  <a:solidFill>
                    <a:schemeClr val="tx1"/>
                  </a:solidFill>
                  <a:round/>
                  <a:headEnd/>
                  <a:tailEnd/>
                </a:ln>
              </p:spPr>
              <p:txBody>
                <a:bodyPr/>
                <a:lstStyle/>
                <a:p>
                  <a:endParaRPr lang="zh-CN" altLang="en-US"/>
                </a:p>
              </p:txBody>
            </p:sp>
            <p:sp>
              <p:nvSpPr>
                <p:cNvPr id="5157" name="Line 84"/>
                <p:cNvSpPr>
                  <a:spLocks noChangeShapeType="1"/>
                </p:cNvSpPr>
                <p:nvPr/>
              </p:nvSpPr>
              <p:spPr bwMode="auto">
                <a:xfrm>
                  <a:off x="4671" y="3564"/>
                  <a:ext cx="0" cy="28"/>
                </a:xfrm>
                <a:prstGeom prst="line">
                  <a:avLst/>
                </a:prstGeom>
                <a:noFill/>
                <a:ln w="12700">
                  <a:solidFill>
                    <a:schemeClr val="tx1"/>
                  </a:solidFill>
                  <a:round/>
                  <a:headEnd/>
                  <a:tailEnd/>
                </a:ln>
              </p:spPr>
              <p:txBody>
                <a:bodyPr/>
                <a:lstStyle/>
                <a:p>
                  <a:endParaRPr lang="zh-CN" altLang="en-US"/>
                </a:p>
              </p:txBody>
            </p:sp>
            <p:sp>
              <p:nvSpPr>
                <p:cNvPr id="5158" name="Line 85"/>
                <p:cNvSpPr>
                  <a:spLocks noChangeShapeType="1"/>
                </p:cNvSpPr>
                <p:nvPr/>
              </p:nvSpPr>
              <p:spPr bwMode="auto">
                <a:xfrm>
                  <a:off x="4367" y="3564"/>
                  <a:ext cx="0" cy="28"/>
                </a:xfrm>
                <a:prstGeom prst="line">
                  <a:avLst/>
                </a:prstGeom>
                <a:noFill/>
                <a:ln w="12700">
                  <a:solidFill>
                    <a:schemeClr val="tx1"/>
                  </a:solidFill>
                  <a:round/>
                  <a:headEnd/>
                  <a:tailEnd/>
                </a:ln>
              </p:spPr>
              <p:txBody>
                <a:bodyPr/>
                <a:lstStyle/>
                <a:p>
                  <a:endParaRPr lang="zh-CN" altLang="en-US"/>
                </a:p>
              </p:txBody>
            </p:sp>
            <p:sp>
              <p:nvSpPr>
                <p:cNvPr id="5159" name="Freeform 88"/>
                <p:cNvSpPr>
                  <a:spLocks/>
                </p:cNvSpPr>
                <p:nvPr/>
              </p:nvSpPr>
              <p:spPr bwMode="auto">
                <a:xfrm>
                  <a:off x="3879" y="2672"/>
                  <a:ext cx="642" cy="878"/>
                </a:xfrm>
                <a:custGeom>
                  <a:avLst/>
                  <a:gdLst>
                    <a:gd name="T0" fmla="*/ 0 w 3160"/>
                    <a:gd name="T1" fmla="*/ 5 h 2505"/>
                    <a:gd name="T2" fmla="*/ 0 w 3160"/>
                    <a:gd name="T3" fmla="*/ 5 h 2505"/>
                    <a:gd name="T4" fmla="*/ 0 w 3160"/>
                    <a:gd name="T5" fmla="*/ 5 h 2505"/>
                    <a:gd name="T6" fmla="*/ 0 w 3160"/>
                    <a:gd name="T7" fmla="*/ 4 h 2505"/>
                    <a:gd name="T8" fmla="*/ 0 w 3160"/>
                    <a:gd name="T9" fmla="*/ 4 h 2505"/>
                    <a:gd name="T10" fmla="*/ 0 w 3160"/>
                    <a:gd name="T11" fmla="*/ 4 h 2505"/>
                    <a:gd name="T12" fmla="*/ 0 w 3160"/>
                    <a:gd name="T13" fmla="*/ 3 h 2505"/>
                    <a:gd name="T14" fmla="*/ 0 w 3160"/>
                    <a:gd name="T15" fmla="*/ 2 h 2505"/>
                    <a:gd name="T16" fmla="*/ 0 w 3160"/>
                    <a:gd name="T17" fmla="*/ 1 h 2505"/>
                    <a:gd name="T18" fmla="*/ 0 w 3160"/>
                    <a:gd name="T19" fmla="*/ 0 h 2505"/>
                    <a:gd name="T20" fmla="*/ 0 w 3160"/>
                    <a:gd name="T21" fmla="*/ 0 h 2505"/>
                    <a:gd name="T22" fmla="*/ 0 w 3160"/>
                    <a:gd name="T23" fmla="*/ 0 h 25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0"/>
                    <a:gd name="T37" fmla="*/ 0 h 2505"/>
                    <a:gd name="T38" fmla="*/ 3160 w 3160"/>
                    <a:gd name="T39" fmla="*/ 2505 h 25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0" h="2505">
                      <a:moveTo>
                        <a:pt x="0" y="2505"/>
                      </a:moveTo>
                      <a:cubicBezTo>
                        <a:pt x="155" y="2498"/>
                        <a:pt x="310" y="2492"/>
                        <a:pt x="420" y="2485"/>
                      </a:cubicBezTo>
                      <a:cubicBezTo>
                        <a:pt x="530" y="2478"/>
                        <a:pt x="558" y="2487"/>
                        <a:pt x="660" y="2465"/>
                      </a:cubicBezTo>
                      <a:cubicBezTo>
                        <a:pt x="762" y="2443"/>
                        <a:pt x="890" y="2405"/>
                        <a:pt x="1030" y="2355"/>
                      </a:cubicBezTo>
                      <a:cubicBezTo>
                        <a:pt x="1170" y="2305"/>
                        <a:pt x="1378" y="2230"/>
                        <a:pt x="1500" y="2165"/>
                      </a:cubicBezTo>
                      <a:cubicBezTo>
                        <a:pt x="1622" y="2100"/>
                        <a:pt x="1660" y="2055"/>
                        <a:pt x="1760" y="1965"/>
                      </a:cubicBezTo>
                      <a:cubicBezTo>
                        <a:pt x="1860" y="1875"/>
                        <a:pt x="2010" y="1745"/>
                        <a:pt x="2100" y="1625"/>
                      </a:cubicBezTo>
                      <a:cubicBezTo>
                        <a:pt x="2190" y="1505"/>
                        <a:pt x="2203" y="1425"/>
                        <a:pt x="2300" y="1245"/>
                      </a:cubicBezTo>
                      <a:cubicBezTo>
                        <a:pt x="2397" y="1065"/>
                        <a:pt x="2580" y="722"/>
                        <a:pt x="2680" y="545"/>
                      </a:cubicBezTo>
                      <a:cubicBezTo>
                        <a:pt x="2780" y="368"/>
                        <a:pt x="2837" y="268"/>
                        <a:pt x="2900" y="185"/>
                      </a:cubicBezTo>
                      <a:cubicBezTo>
                        <a:pt x="2963" y="102"/>
                        <a:pt x="3017" y="76"/>
                        <a:pt x="3060" y="45"/>
                      </a:cubicBezTo>
                      <a:cubicBezTo>
                        <a:pt x="3103" y="14"/>
                        <a:pt x="3139" y="9"/>
                        <a:pt x="3160" y="0"/>
                      </a:cubicBezTo>
                    </a:path>
                  </a:pathLst>
                </a:custGeom>
                <a:noFill/>
                <a:ln w="25400">
                  <a:solidFill>
                    <a:schemeClr val="tx1"/>
                  </a:solidFill>
                  <a:prstDash val="dash"/>
                  <a:round/>
                  <a:headEnd/>
                  <a:tailEnd/>
                </a:ln>
              </p:spPr>
              <p:txBody>
                <a:bodyPr/>
                <a:lstStyle/>
                <a:p>
                  <a:endParaRPr lang="zh-CN" altLang="en-US"/>
                </a:p>
              </p:txBody>
            </p:sp>
            <p:sp>
              <p:nvSpPr>
                <p:cNvPr id="5160" name="Freeform 89"/>
                <p:cNvSpPr>
                  <a:spLocks/>
                </p:cNvSpPr>
                <p:nvPr/>
              </p:nvSpPr>
              <p:spPr bwMode="auto">
                <a:xfrm>
                  <a:off x="4522" y="2677"/>
                  <a:ext cx="641" cy="873"/>
                </a:xfrm>
                <a:custGeom>
                  <a:avLst/>
                  <a:gdLst>
                    <a:gd name="T0" fmla="*/ 0 w 3155"/>
                    <a:gd name="T1" fmla="*/ 5 h 2490"/>
                    <a:gd name="T2" fmla="*/ 0 w 3155"/>
                    <a:gd name="T3" fmla="*/ 5 h 2490"/>
                    <a:gd name="T4" fmla="*/ 0 w 3155"/>
                    <a:gd name="T5" fmla="*/ 5 h 2490"/>
                    <a:gd name="T6" fmla="*/ 0 w 3155"/>
                    <a:gd name="T7" fmla="*/ 4 h 2490"/>
                    <a:gd name="T8" fmla="*/ 0 w 3155"/>
                    <a:gd name="T9" fmla="*/ 4 h 2490"/>
                    <a:gd name="T10" fmla="*/ 0 w 3155"/>
                    <a:gd name="T11" fmla="*/ 4 h 2490"/>
                    <a:gd name="T12" fmla="*/ 0 w 3155"/>
                    <a:gd name="T13" fmla="*/ 3 h 2490"/>
                    <a:gd name="T14" fmla="*/ 0 w 3155"/>
                    <a:gd name="T15" fmla="*/ 2 h 2490"/>
                    <a:gd name="T16" fmla="*/ 0 w 3155"/>
                    <a:gd name="T17" fmla="*/ 1 h 2490"/>
                    <a:gd name="T18" fmla="*/ 0 w 3155"/>
                    <a:gd name="T19" fmla="*/ 0 h 2490"/>
                    <a:gd name="T20" fmla="*/ 0 w 3155"/>
                    <a:gd name="T21" fmla="*/ 0 h 2490"/>
                    <a:gd name="T22" fmla="*/ 0 w 3155"/>
                    <a:gd name="T23" fmla="*/ 0 h 24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55"/>
                    <a:gd name="T37" fmla="*/ 0 h 2490"/>
                    <a:gd name="T38" fmla="*/ 3155 w 3155"/>
                    <a:gd name="T39" fmla="*/ 2490 h 24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55" h="2490">
                      <a:moveTo>
                        <a:pt x="3155" y="2490"/>
                      </a:moveTo>
                      <a:cubicBezTo>
                        <a:pt x="3000" y="2483"/>
                        <a:pt x="2845" y="2477"/>
                        <a:pt x="2735" y="2470"/>
                      </a:cubicBezTo>
                      <a:cubicBezTo>
                        <a:pt x="2625" y="2463"/>
                        <a:pt x="2597" y="2472"/>
                        <a:pt x="2495" y="2450"/>
                      </a:cubicBezTo>
                      <a:cubicBezTo>
                        <a:pt x="2393" y="2428"/>
                        <a:pt x="2265" y="2390"/>
                        <a:pt x="2125" y="2340"/>
                      </a:cubicBezTo>
                      <a:cubicBezTo>
                        <a:pt x="1985" y="2290"/>
                        <a:pt x="1777" y="2215"/>
                        <a:pt x="1655" y="2150"/>
                      </a:cubicBezTo>
                      <a:cubicBezTo>
                        <a:pt x="1533" y="2085"/>
                        <a:pt x="1495" y="2040"/>
                        <a:pt x="1395" y="1950"/>
                      </a:cubicBezTo>
                      <a:cubicBezTo>
                        <a:pt x="1295" y="1860"/>
                        <a:pt x="1145" y="1730"/>
                        <a:pt x="1055" y="1610"/>
                      </a:cubicBezTo>
                      <a:cubicBezTo>
                        <a:pt x="965" y="1490"/>
                        <a:pt x="952" y="1410"/>
                        <a:pt x="855" y="1230"/>
                      </a:cubicBezTo>
                      <a:cubicBezTo>
                        <a:pt x="758" y="1050"/>
                        <a:pt x="575" y="707"/>
                        <a:pt x="475" y="530"/>
                      </a:cubicBezTo>
                      <a:cubicBezTo>
                        <a:pt x="375" y="353"/>
                        <a:pt x="318" y="253"/>
                        <a:pt x="255" y="170"/>
                      </a:cubicBezTo>
                      <a:cubicBezTo>
                        <a:pt x="192" y="87"/>
                        <a:pt x="137" y="58"/>
                        <a:pt x="95" y="30"/>
                      </a:cubicBezTo>
                      <a:cubicBezTo>
                        <a:pt x="53" y="2"/>
                        <a:pt x="20" y="6"/>
                        <a:pt x="0" y="0"/>
                      </a:cubicBezTo>
                    </a:path>
                  </a:pathLst>
                </a:custGeom>
                <a:noFill/>
                <a:ln w="25400">
                  <a:solidFill>
                    <a:schemeClr val="tx1"/>
                  </a:solidFill>
                  <a:prstDash val="dash"/>
                  <a:round/>
                  <a:headEnd/>
                  <a:tailEnd/>
                </a:ln>
              </p:spPr>
              <p:txBody>
                <a:bodyPr/>
                <a:lstStyle/>
                <a:p>
                  <a:endParaRPr lang="zh-CN" altLang="en-US"/>
                </a:p>
              </p:txBody>
            </p:sp>
            <p:sp>
              <p:nvSpPr>
                <p:cNvPr id="5161" name="Freeform 90"/>
                <p:cNvSpPr>
                  <a:spLocks/>
                </p:cNvSpPr>
                <p:nvPr/>
              </p:nvSpPr>
              <p:spPr bwMode="auto">
                <a:xfrm>
                  <a:off x="4524" y="2614"/>
                  <a:ext cx="452" cy="949"/>
                </a:xfrm>
                <a:custGeom>
                  <a:avLst/>
                  <a:gdLst>
                    <a:gd name="T0" fmla="*/ 7 w 1031"/>
                    <a:gd name="T1" fmla="*/ 60 h 1648"/>
                    <a:gd name="T2" fmla="*/ 6 w 1031"/>
                    <a:gd name="T3" fmla="*/ 56 h 1648"/>
                    <a:gd name="T4" fmla="*/ 5 w 1031"/>
                    <a:gd name="T5" fmla="*/ 50 h 1648"/>
                    <a:gd name="T6" fmla="*/ 4 w 1031"/>
                    <a:gd name="T7" fmla="*/ 43 h 1648"/>
                    <a:gd name="T8" fmla="*/ 3 w 1031"/>
                    <a:gd name="T9" fmla="*/ 33 h 1648"/>
                    <a:gd name="T10" fmla="*/ 2 w 1031"/>
                    <a:gd name="T11" fmla="*/ 21 h 1648"/>
                    <a:gd name="T12" fmla="*/ 1 w 1031"/>
                    <a:gd name="T13" fmla="*/ 10 h 1648"/>
                    <a:gd name="T14" fmla="*/ 1 w 1031"/>
                    <a:gd name="T15" fmla="*/ 5 h 1648"/>
                    <a:gd name="T16" fmla="*/ 0 w 1031"/>
                    <a:gd name="T17" fmla="*/ 2 h 1648"/>
                    <a:gd name="T18" fmla="*/ 0 w 1031"/>
                    <a:gd name="T19" fmla="*/ 1 h 1648"/>
                    <a:gd name="T20" fmla="*/ 0 w 1031"/>
                    <a:gd name="T21" fmla="*/ 1 h 16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1"/>
                    <a:gd name="T34" fmla="*/ 0 h 1648"/>
                    <a:gd name="T35" fmla="*/ 1031 w 1031"/>
                    <a:gd name="T36" fmla="*/ 1648 h 16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1" h="1648">
                      <a:moveTo>
                        <a:pt x="1031" y="1648"/>
                      </a:moveTo>
                      <a:cubicBezTo>
                        <a:pt x="955" y="1610"/>
                        <a:pt x="878" y="1573"/>
                        <a:pt x="817" y="1525"/>
                      </a:cubicBezTo>
                      <a:cubicBezTo>
                        <a:pt x="756" y="1478"/>
                        <a:pt x="710" y="1423"/>
                        <a:pt x="666" y="1366"/>
                      </a:cubicBezTo>
                      <a:cubicBezTo>
                        <a:pt x="621" y="1309"/>
                        <a:pt x="588" y="1257"/>
                        <a:pt x="549" y="1182"/>
                      </a:cubicBezTo>
                      <a:cubicBezTo>
                        <a:pt x="511" y="1107"/>
                        <a:pt x="474" y="1015"/>
                        <a:pt x="434" y="912"/>
                      </a:cubicBezTo>
                      <a:cubicBezTo>
                        <a:pt x="393" y="810"/>
                        <a:pt x="348" y="678"/>
                        <a:pt x="309" y="569"/>
                      </a:cubicBezTo>
                      <a:cubicBezTo>
                        <a:pt x="270" y="460"/>
                        <a:pt x="229" y="337"/>
                        <a:pt x="200" y="262"/>
                      </a:cubicBezTo>
                      <a:cubicBezTo>
                        <a:pt x="171" y="188"/>
                        <a:pt x="158" y="160"/>
                        <a:pt x="137" y="125"/>
                      </a:cubicBezTo>
                      <a:cubicBezTo>
                        <a:pt x="116" y="90"/>
                        <a:pt x="96" y="69"/>
                        <a:pt x="75" y="49"/>
                      </a:cubicBezTo>
                      <a:cubicBezTo>
                        <a:pt x="54" y="29"/>
                        <a:pt x="22" y="14"/>
                        <a:pt x="11" y="7"/>
                      </a:cubicBezTo>
                      <a:cubicBezTo>
                        <a:pt x="0" y="0"/>
                        <a:pt x="8" y="5"/>
                        <a:pt x="8" y="5"/>
                      </a:cubicBezTo>
                    </a:path>
                  </a:pathLst>
                </a:custGeom>
                <a:noFill/>
                <a:ln w="25400">
                  <a:solidFill>
                    <a:srgbClr val="00CC99"/>
                  </a:solidFill>
                  <a:round/>
                  <a:headEnd/>
                  <a:tailEnd/>
                </a:ln>
              </p:spPr>
              <p:txBody>
                <a:bodyPr/>
                <a:lstStyle/>
                <a:p>
                  <a:endParaRPr lang="zh-CN" altLang="en-US"/>
                </a:p>
              </p:txBody>
            </p:sp>
          </p:grpSp>
          <p:sp>
            <p:nvSpPr>
              <p:cNvPr id="5143" name="Text Box 93"/>
              <p:cNvSpPr txBox="1">
                <a:spLocks noChangeArrowheads="1"/>
              </p:cNvSpPr>
              <p:nvPr/>
            </p:nvSpPr>
            <p:spPr bwMode="auto">
              <a:xfrm>
                <a:off x="4160" y="1924"/>
                <a:ext cx="391" cy="250"/>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kumimoji="1" lang="en-US" altLang="zh-CN" sz="2000" i="1" dirty="0">
                    <a:latin typeface="Times New Roman" pitchFamily="18" charset="0"/>
                  </a:rPr>
                  <a:t>P</a:t>
                </a:r>
                <a:r>
                  <a:rPr kumimoji="1" lang="en-US" altLang="zh-CN" sz="2000" dirty="0">
                    <a:latin typeface="Times New Roman" pitchFamily="18" charset="0"/>
                  </a:rPr>
                  <a:t>(</a:t>
                </a:r>
                <a:r>
                  <a:rPr kumimoji="1" lang="en-US" altLang="zh-CN" sz="2000" i="1" dirty="0">
                    <a:latin typeface="Times New Roman" pitchFamily="18" charset="0"/>
                  </a:rPr>
                  <a:t>x</a:t>
                </a:r>
                <a:r>
                  <a:rPr kumimoji="1" lang="en-US" altLang="zh-CN" sz="2000" dirty="0">
                    <a:latin typeface="Times New Roman" pitchFamily="18" charset="0"/>
                  </a:rPr>
                  <a:t>)</a:t>
                </a:r>
              </a:p>
            </p:txBody>
          </p:sp>
          <p:sp>
            <p:nvSpPr>
              <p:cNvPr id="5144" name="Text Box 94"/>
              <p:cNvSpPr txBox="1">
                <a:spLocks noChangeArrowheads="1"/>
              </p:cNvSpPr>
              <p:nvPr/>
            </p:nvSpPr>
            <p:spPr bwMode="auto">
              <a:xfrm>
                <a:off x="5420" y="3504"/>
                <a:ext cx="137" cy="250"/>
              </a:xfrm>
              <a:prstGeom prst="rect">
                <a:avLst/>
              </a:prstGeom>
              <a:noFill/>
              <a:ln w="12700" cap="sq">
                <a:noFill/>
                <a:miter lim="800000"/>
                <a:headEnd type="none" w="sm" len="sm"/>
                <a:tailEnd type="none" w="sm" len="sm"/>
              </a:ln>
            </p:spPr>
            <p:txBody>
              <a:bodyPr anchor="ctr">
                <a:spAutoFit/>
              </a:bodyPr>
              <a:lstStyle/>
              <a:p>
                <a:pPr algn="ctr">
                  <a:spcBef>
                    <a:spcPct val="50000"/>
                  </a:spcBef>
                </a:pPr>
                <a:r>
                  <a:rPr kumimoji="1" lang="en-US" altLang="zh-CN" sz="2000" i="1" dirty="0">
                    <a:latin typeface="Times New Roman" pitchFamily="18" charset="0"/>
                  </a:rPr>
                  <a:t>x</a:t>
                </a:r>
                <a:endParaRPr kumimoji="1" lang="en-US" altLang="zh-CN" sz="2000" dirty="0">
                  <a:latin typeface="Times New Roman" pitchFamily="18" charset="0"/>
                </a:endParaRPr>
              </a:p>
            </p:txBody>
          </p:sp>
          <p:sp>
            <p:nvSpPr>
              <p:cNvPr id="5145" name="Text Box 95"/>
              <p:cNvSpPr txBox="1">
                <a:spLocks noChangeArrowheads="1"/>
              </p:cNvSpPr>
              <p:nvPr/>
            </p:nvSpPr>
            <p:spPr bwMode="auto">
              <a:xfrm>
                <a:off x="4776" y="2337"/>
                <a:ext cx="934" cy="368"/>
              </a:xfrm>
              <a:prstGeom prst="rect">
                <a:avLst/>
              </a:prstGeom>
              <a:noFill/>
              <a:ln w="12700" cap="sq">
                <a:noFill/>
                <a:miter lim="800000"/>
                <a:headEnd type="none" w="sm" len="sm"/>
                <a:tailEnd type="none" w="sm" len="sm"/>
              </a:ln>
            </p:spPr>
            <p:txBody>
              <a:bodyPr wrap="square" anchor="ctr">
                <a:spAutoFit/>
              </a:bodyPr>
              <a:lstStyle/>
              <a:p>
                <a:r>
                  <a:rPr kumimoji="1" lang="zh-CN" altLang="en-US" sz="1600" dirty="0" smtClean="0">
                    <a:latin typeface="Times New Roman" pitchFamily="18" charset="0"/>
                  </a:rPr>
                  <a:t>标准正态分布</a:t>
                </a:r>
                <a:endParaRPr kumimoji="1" lang="zh-CN" altLang="en-US" sz="1600" dirty="0">
                  <a:latin typeface="Times New Roman" pitchFamily="18" charset="0"/>
                </a:endParaRPr>
              </a:p>
              <a:p>
                <a:pPr algn="ctr"/>
                <a:r>
                  <a:rPr kumimoji="1" lang="en-US" altLang="zh-CN" sz="1600" i="1" dirty="0">
                    <a:latin typeface="Times New Roman" pitchFamily="18" charset="0"/>
                  </a:rPr>
                  <a:t>t </a:t>
                </a:r>
                <a:r>
                  <a:rPr kumimoji="1" lang="zh-CN" altLang="en-US" sz="1600" dirty="0">
                    <a:latin typeface="Times New Roman" pitchFamily="18" charset="0"/>
                  </a:rPr>
                  <a:t>分布</a:t>
                </a:r>
                <a:r>
                  <a:rPr kumimoji="1" lang="en-US" altLang="zh-CN" sz="1600" dirty="0">
                    <a:latin typeface="Times New Roman" pitchFamily="18" charset="0"/>
                  </a:rPr>
                  <a:t>(ν=5)</a:t>
                </a:r>
              </a:p>
            </p:txBody>
          </p:sp>
        </p:grpSp>
        <p:sp>
          <p:nvSpPr>
            <p:cNvPr id="5140" name="Freeform 100"/>
            <p:cNvSpPr>
              <a:spLocks/>
            </p:cNvSpPr>
            <p:nvPr/>
          </p:nvSpPr>
          <p:spPr bwMode="auto">
            <a:xfrm>
              <a:off x="4346" y="2340"/>
              <a:ext cx="28" cy="1"/>
            </a:xfrm>
            <a:custGeom>
              <a:avLst/>
              <a:gdLst>
                <a:gd name="T0" fmla="*/ 28 w 28"/>
                <a:gd name="T1" fmla="*/ 0 h 1"/>
                <a:gd name="T2" fmla="*/ 0 w 28"/>
                <a:gd name="T3" fmla="*/ 0 h 1"/>
                <a:gd name="T4" fmla="*/ 0 60000 65536"/>
                <a:gd name="T5" fmla="*/ 0 60000 65536"/>
                <a:gd name="T6" fmla="*/ 0 w 28"/>
                <a:gd name="T7" fmla="*/ 0 h 1"/>
                <a:gd name="T8" fmla="*/ 28 w 28"/>
                <a:gd name="T9" fmla="*/ 1 h 1"/>
              </a:gdLst>
              <a:ahLst/>
              <a:cxnLst>
                <a:cxn ang="T4">
                  <a:pos x="T0" y="T1"/>
                </a:cxn>
                <a:cxn ang="T5">
                  <a:pos x="T2" y="T3"/>
                </a:cxn>
              </a:cxnLst>
              <a:rect l="T6" t="T7" r="T8" b="T9"/>
              <a:pathLst>
                <a:path w="28" h="1">
                  <a:moveTo>
                    <a:pt x="28" y="0"/>
                  </a:moveTo>
                  <a:cubicBezTo>
                    <a:pt x="19" y="0"/>
                    <a:pt x="9" y="0"/>
                    <a:pt x="0" y="0"/>
                  </a:cubicBezTo>
                </a:path>
              </a:pathLst>
            </a:custGeom>
            <a:noFill/>
            <a:ln w="12700" cap="sq">
              <a:solidFill>
                <a:srgbClr val="00CC99"/>
              </a:solidFill>
              <a:round/>
              <a:headEnd type="none" w="sm" len="sm"/>
              <a:tailEnd type="none" w="sm" len="sm"/>
            </a:ln>
          </p:spPr>
          <p:txBody>
            <a:bodyPr wrap="none" anchor="ctr">
              <a:spAutoFit/>
            </a:bodyPr>
            <a:lstStyle/>
            <a:p>
              <a:endParaRPr lang="zh-CN" altLang="en-US"/>
            </a:p>
          </p:txBody>
        </p:sp>
        <p:sp>
          <p:nvSpPr>
            <p:cNvPr id="5141" name="Freeform 101"/>
            <p:cNvSpPr>
              <a:spLocks/>
            </p:cNvSpPr>
            <p:nvPr/>
          </p:nvSpPr>
          <p:spPr bwMode="auto">
            <a:xfrm>
              <a:off x="4450" y="2404"/>
              <a:ext cx="12" cy="36"/>
            </a:xfrm>
            <a:custGeom>
              <a:avLst/>
              <a:gdLst>
                <a:gd name="T0" fmla="*/ 0 w 12"/>
                <a:gd name="T1" fmla="*/ 0 h 36"/>
                <a:gd name="T2" fmla="*/ 8 w 12"/>
                <a:gd name="T3" fmla="*/ 24 h 36"/>
                <a:gd name="T4" fmla="*/ 12 w 12"/>
                <a:gd name="T5" fmla="*/ 36 h 36"/>
                <a:gd name="T6" fmla="*/ 0 60000 65536"/>
                <a:gd name="T7" fmla="*/ 0 60000 65536"/>
                <a:gd name="T8" fmla="*/ 0 60000 65536"/>
                <a:gd name="T9" fmla="*/ 0 w 12"/>
                <a:gd name="T10" fmla="*/ 0 h 36"/>
                <a:gd name="T11" fmla="*/ 12 w 12"/>
                <a:gd name="T12" fmla="*/ 36 h 36"/>
              </a:gdLst>
              <a:ahLst/>
              <a:cxnLst>
                <a:cxn ang="T6">
                  <a:pos x="T0" y="T1"/>
                </a:cxn>
                <a:cxn ang="T7">
                  <a:pos x="T2" y="T3"/>
                </a:cxn>
                <a:cxn ang="T8">
                  <a:pos x="T4" y="T5"/>
                </a:cxn>
              </a:cxnLst>
              <a:rect l="T9" t="T10" r="T11" b="T12"/>
              <a:pathLst>
                <a:path w="12" h="36">
                  <a:moveTo>
                    <a:pt x="0" y="0"/>
                  </a:moveTo>
                  <a:cubicBezTo>
                    <a:pt x="3" y="8"/>
                    <a:pt x="5" y="16"/>
                    <a:pt x="8" y="24"/>
                  </a:cubicBezTo>
                  <a:cubicBezTo>
                    <a:pt x="9" y="28"/>
                    <a:pt x="12" y="36"/>
                    <a:pt x="12" y="36"/>
                  </a:cubicBezTo>
                </a:path>
              </a:pathLst>
            </a:custGeom>
            <a:noFill/>
            <a:ln w="12700" cap="sq">
              <a:solidFill>
                <a:srgbClr val="00CC99"/>
              </a:solidFill>
              <a:round/>
              <a:headEnd type="none" w="sm" len="sm"/>
              <a:tailEnd type="none" w="sm" len="sm"/>
            </a:ln>
          </p:spPr>
          <p:txBody>
            <a:bodyPr wrap="none" anchor="ctr">
              <a:spAutoFit/>
            </a:bodyPr>
            <a:lstStyle/>
            <a:p>
              <a:endParaRPr lang="zh-CN" altLang="en-US"/>
            </a:p>
          </p:txBody>
        </p:sp>
      </p:grpSp>
      <mc:AlternateContent xmlns:mc="http://schemas.openxmlformats.org/markup-compatibility/2006" xmlns:a14="http://schemas.microsoft.com/office/drawing/2010/main">
        <mc:Choice Requires="a14">
          <p:sp>
            <p:nvSpPr>
              <p:cNvPr id="5138" name="Rectangle 3"/>
              <p:cNvSpPr>
                <a:spLocks noChangeArrowheads="1"/>
              </p:cNvSpPr>
              <p:nvPr/>
            </p:nvSpPr>
            <p:spPr bwMode="auto">
              <a:xfrm>
                <a:off x="1001713" y="1647645"/>
                <a:ext cx="7790656" cy="783039"/>
              </a:xfrm>
              <a:prstGeom prst="rect">
                <a:avLst/>
              </a:prstGeom>
              <a:noFill/>
              <a:ln w="9525">
                <a:noFill/>
                <a:miter lim="800000"/>
                <a:headEnd/>
                <a:tailEnd/>
              </a:ln>
            </p:spPr>
            <p:txBody>
              <a:bodyPr/>
              <a:lstStyle/>
              <a:p>
                <a:pPr>
                  <a:lnSpc>
                    <a:spcPct val="110000"/>
                  </a:lnSpc>
                  <a:buClr>
                    <a:schemeClr val="accent2"/>
                  </a:buClr>
                  <a:buSzPct val="150000"/>
                </a:pPr>
                <a:r>
                  <a:rPr kumimoji="1" lang="zh-CN" altLang="en-US" sz="2800" b="1" dirty="0" smtClean="0">
                    <a:latin typeface="Times New Roman" pitchFamily="18" charset="0"/>
                  </a:rPr>
                  <a:t>实际上</a:t>
                </a:r>
                <a14:m>
                  <m:oMath xmlns:m="http://schemas.openxmlformats.org/officeDocument/2006/math">
                    <m:f>
                      <m:fPr>
                        <m:ctrlPr>
                          <a:rPr kumimoji="1" lang="en-US" altLang="zh-CN" sz="2800" b="1" i="1" smtClean="0">
                            <a:latin typeface="Cambria Math" panose="02040503050406030204" pitchFamily="18" charset="0"/>
                          </a:rPr>
                        </m:ctrlPr>
                      </m:fPr>
                      <m:num>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a:rPr>
                              <m:t>𝒙</m:t>
                            </m:r>
                          </m:e>
                        </m:acc>
                        <m:r>
                          <a:rPr kumimoji="1" lang="en-US" altLang="zh-CN" sz="2800" b="1" i="1" smtClean="0">
                            <a:latin typeface="Cambria Math"/>
                          </a:rPr>
                          <m:t>−</m:t>
                        </m:r>
                        <m:r>
                          <a:rPr kumimoji="1" lang="zh-CN" altLang="en-US" sz="2800" b="1" i="1" smtClean="0">
                            <a:latin typeface="Cambria Math"/>
                          </a:rPr>
                          <m:t>𝝁</m:t>
                        </m:r>
                      </m:num>
                      <m:den>
                        <m:sSub>
                          <m:sSubPr>
                            <m:ctrlPr>
                              <a:rPr kumimoji="1" lang="en-US" altLang="zh-CN" sz="2800" b="1" i="1" smtClean="0">
                                <a:latin typeface="Cambria Math" panose="02040503050406030204" pitchFamily="18" charset="0"/>
                              </a:rPr>
                            </m:ctrlPr>
                          </m:sSubPr>
                          <m:e>
                            <m:r>
                              <a:rPr kumimoji="1" lang="en-US" altLang="zh-CN" sz="2800" b="1" i="1" smtClean="0">
                                <a:latin typeface="Cambria Math"/>
                              </a:rPr>
                              <m:t>𝑺</m:t>
                            </m:r>
                          </m:e>
                          <m:sub>
                            <m:acc>
                              <m:accPr>
                                <m:chr m:val="̅"/>
                                <m:ctrlPr>
                                  <a:rPr kumimoji="1" lang="en-US" altLang="zh-CN" sz="2800" b="1" i="1" smtClean="0">
                                    <a:latin typeface="Cambria Math" panose="02040503050406030204" pitchFamily="18" charset="0"/>
                                  </a:rPr>
                                </m:ctrlPr>
                              </m:accPr>
                              <m:e>
                                <m:r>
                                  <a:rPr kumimoji="1" lang="en-US" altLang="zh-CN" sz="2800" b="1" i="1" smtClean="0">
                                    <a:latin typeface="Cambria Math"/>
                                  </a:rPr>
                                  <m:t>𝒙</m:t>
                                </m:r>
                              </m:e>
                            </m:acc>
                          </m:sub>
                        </m:sSub>
                      </m:den>
                    </m:f>
                  </m:oMath>
                </a14:m>
                <a:r>
                  <a:rPr kumimoji="1" lang="zh-CN" altLang="en-US" sz="2800" b="1" dirty="0" smtClean="0">
                    <a:latin typeface="Times New Roman" pitchFamily="18" charset="0"/>
                  </a:rPr>
                  <a:t>不符合标准正态分布，而</a:t>
                </a:r>
                <a:r>
                  <a:rPr kumimoji="1" lang="zh-CN" altLang="zh-CN" sz="2800" b="1" dirty="0" smtClean="0">
                    <a:latin typeface="Times New Roman" pitchFamily="18" charset="0"/>
                  </a:rPr>
                  <a:t>符合</a:t>
                </a:r>
                <a:r>
                  <a:rPr kumimoji="1" lang="en-US" altLang="zh-CN" sz="2800" b="1" i="1" dirty="0">
                    <a:solidFill>
                      <a:srgbClr val="FFFF00"/>
                    </a:solidFill>
                    <a:latin typeface="Times New Roman" pitchFamily="18" charset="0"/>
                  </a:rPr>
                  <a:t>t</a:t>
                </a:r>
                <a:r>
                  <a:rPr kumimoji="1" lang="en-US" altLang="zh-CN" sz="2800" b="1" dirty="0">
                    <a:solidFill>
                      <a:srgbClr val="FFFF00"/>
                    </a:solidFill>
                    <a:latin typeface="Times New Roman" pitchFamily="18" charset="0"/>
                  </a:rPr>
                  <a:t> </a:t>
                </a:r>
                <a:r>
                  <a:rPr kumimoji="1" lang="zh-CN" altLang="zh-CN" sz="2800" b="1" dirty="0">
                    <a:solidFill>
                      <a:srgbClr val="FFFF00"/>
                    </a:solidFill>
                    <a:latin typeface="Times New Roman" pitchFamily="18" charset="0"/>
                  </a:rPr>
                  <a:t>分</a:t>
                </a:r>
                <a:r>
                  <a:rPr kumimoji="1" lang="zh-CN" altLang="en-US" sz="2800" b="1" dirty="0">
                    <a:solidFill>
                      <a:srgbClr val="FFFF00"/>
                    </a:solidFill>
                    <a:latin typeface="Times New Roman" pitchFamily="18" charset="0"/>
                  </a:rPr>
                  <a:t>布</a:t>
                </a:r>
                <a:endParaRPr kumimoji="1" lang="zh-CN" altLang="en-US" sz="2400" b="1" dirty="0">
                  <a:solidFill>
                    <a:srgbClr val="FFFF00"/>
                  </a:solidFill>
                  <a:latin typeface="Times New Roman" pitchFamily="18" charset="0"/>
                </a:endParaRPr>
              </a:p>
            </p:txBody>
          </p:sp>
        </mc:Choice>
        <mc:Fallback xmlns="">
          <p:sp>
            <p:nvSpPr>
              <p:cNvPr id="5138" name="Rectangle 3"/>
              <p:cNvSpPr>
                <a:spLocks noRot="1" noChangeAspect="1" noMove="1" noResize="1" noEditPoints="1" noAdjustHandles="1" noChangeArrowheads="1" noChangeShapeType="1" noTextEdit="1"/>
              </p:cNvSpPr>
              <p:nvPr/>
            </p:nvSpPr>
            <p:spPr bwMode="auto">
              <a:xfrm>
                <a:off x="1001713" y="1647645"/>
                <a:ext cx="7790656" cy="783039"/>
              </a:xfrm>
              <a:prstGeom prst="rect">
                <a:avLst/>
              </a:prstGeom>
              <a:blipFill>
                <a:blip r:embed="rId3"/>
                <a:stretch>
                  <a:fillRect l="-1565" b="-6977"/>
                </a:stretch>
              </a:blipFill>
              <a:ln w="9525">
                <a:noFill/>
                <a:miter lim="800000"/>
                <a:headEnd/>
                <a:tailEnd/>
              </a:ln>
            </p:spPr>
            <p:txBody>
              <a:bodyPr/>
              <a:lstStyle/>
              <a:p>
                <a:r>
                  <a:rPr lang="zh-CN" altLang="en-US">
                    <a:noFill/>
                  </a:rPr>
                  <a:t> </a:t>
                </a:r>
              </a:p>
            </p:txBody>
          </p:sp>
        </mc:Fallback>
      </mc:AlternateContent>
      <p:grpSp>
        <p:nvGrpSpPr>
          <p:cNvPr id="6" name="Group 111"/>
          <p:cNvGrpSpPr>
            <a:grpSpLocks/>
          </p:cNvGrpSpPr>
          <p:nvPr/>
        </p:nvGrpSpPr>
        <p:grpSpPr bwMode="auto">
          <a:xfrm>
            <a:off x="1001713" y="4343401"/>
            <a:ext cx="4171949" cy="2057400"/>
            <a:chOff x="631" y="2736"/>
            <a:chExt cx="2628" cy="1069"/>
          </a:xfrm>
        </p:grpSpPr>
        <p:sp>
          <p:nvSpPr>
            <p:cNvPr id="5135" name="Rectangle 59"/>
            <p:cNvSpPr>
              <a:spLocks noChangeArrowheads="1"/>
            </p:cNvSpPr>
            <p:nvPr/>
          </p:nvSpPr>
          <p:spPr bwMode="auto">
            <a:xfrm>
              <a:off x="631" y="2736"/>
              <a:ext cx="2628" cy="1069"/>
            </a:xfrm>
            <a:prstGeom prst="rect">
              <a:avLst/>
            </a:prstGeom>
            <a:noFill/>
            <a:ln w="9525">
              <a:solidFill>
                <a:srgbClr val="FF0000"/>
              </a:solidFill>
              <a:miter lim="800000"/>
              <a:headEnd/>
              <a:tailEnd/>
            </a:ln>
          </p:spPr>
          <p:txBody>
            <a:bodyPr/>
            <a:lstStyle/>
            <a:p>
              <a:endParaRPr lang="zh-CN" altLang="en-US"/>
            </a:p>
          </p:txBody>
        </p:sp>
        <p:sp>
          <p:nvSpPr>
            <p:cNvPr id="5136" name="Rectangle 57"/>
            <p:cNvSpPr>
              <a:spLocks noChangeArrowheads="1"/>
            </p:cNvSpPr>
            <p:nvPr/>
          </p:nvSpPr>
          <p:spPr bwMode="auto">
            <a:xfrm>
              <a:off x="1423" y="3300"/>
              <a:ext cx="0" cy="320"/>
            </a:xfrm>
            <a:prstGeom prst="rect">
              <a:avLst/>
            </a:prstGeom>
            <a:solidFill>
              <a:srgbClr val="FFFF99"/>
            </a:solidFill>
            <a:ln w="9525">
              <a:noFill/>
              <a:miter lim="800000"/>
              <a:headEnd/>
              <a:tailEnd/>
            </a:ln>
          </p:spPr>
          <p:txBody>
            <a:bodyPr wrap="none" lIns="0" tIns="0" rIns="0" bIns="0">
              <a:spAutoFit/>
            </a:bodyPr>
            <a:lstStyle/>
            <a:p>
              <a:pPr algn="ctr">
                <a:spcBef>
                  <a:spcPct val="50000"/>
                </a:spcBef>
              </a:pPr>
              <a:endParaRPr kumimoji="1" lang="zh-CN" altLang="en-US" sz="4000" dirty="0">
                <a:latin typeface="Times New Roman" pitchFamily="18" charset="0"/>
              </a:endParaRPr>
            </a:p>
          </p:txBody>
        </p:sp>
        <mc:AlternateContent xmlns:mc="http://schemas.openxmlformats.org/markup-compatibility/2006" xmlns:a14="http://schemas.microsoft.com/office/drawing/2010/main">
          <mc:Choice Requires="a14">
            <p:sp>
              <p:nvSpPr>
                <p:cNvPr id="5137" name="Rectangle 58"/>
                <p:cNvSpPr>
                  <a:spLocks noChangeArrowheads="1"/>
                </p:cNvSpPr>
                <p:nvPr/>
              </p:nvSpPr>
              <p:spPr bwMode="auto">
                <a:xfrm>
                  <a:off x="701" y="2797"/>
                  <a:ext cx="2425" cy="861"/>
                </a:xfrm>
                <a:prstGeom prst="rect">
                  <a:avLst/>
                </a:prstGeom>
                <a:noFill/>
                <a:ln w="9525">
                  <a:noFill/>
                  <a:miter lim="800000"/>
                  <a:headEnd/>
                  <a:tailEnd/>
                </a:ln>
              </p:spPr>
              <p:txBody>
                <a:bodyPr wrap="square" lIns="0" tIns="0" rIns="0" bIns="0">
                  <a:spAutoFit/>
                </a:bodyPr>
                <a:lstStyle/>
                <a:p>
                  <a:pPr>
                    <a:spcBef>
                      <a:spcPct val="50000"/>
                    </a:spcBef>
                  </a:pPr>
                  <a:r>
                    <a:rPr kumimoji="1" lang="zh-CN" altLang="en-US" sz="2700" b="1" dirty="0" smtClean="0">
                      <a:solidFill>
                        <a:srgbClr val="FF0000"/>
                      </a:solidFill>
                      <a:latin typeface="宋体" pitchFamily="2" charset="-122"/>
                    </a:rPr>
                    <a:t>结果表示为：</a:t>
                  </a:r>
                  <a:endParaRPr kumimoji="1" lang="en-US" altLang="zh-CN" sz="2700" b="1" dirty="0" smtClean="0">
                    <a:solidFill>
                      <a:srgbClr val="FF0000"/>
                    </a:solidFill>
                    <a:latin typeface="宋体" pitchFamily="2" charset="-122"/>
                  </a:endParaRPr>
                </a:p>
                <a:p>
                  <a:pPr algn="ctr">
                    <a:spcBef>
                      <a:spcPct val="50000"/>
                    </a:spcBef>
                  </a:pPr>
                  <a14:m>
                    <m:oMathPara xmlns:m="http://schemas.openxmlformats.org/officeDocument/2006/math">
                      <m:oMathParaPr>
                        <m:jc m:val="centerGroup"/>
                      </m:oMathParaPr>
                      <m:oMath xmlns:m="http://schemas.openxmlformats.org/officeDocument/2006/math">
                        <m:r>
                          <a:rPr kumimoji="1" lang="zh-CN" altLang="en-US" sz="2800" i="1">
                            <a:latin typeface="Cambria Math"/>
                          </a:rPr>
                          <m:t>𝜇</m:t>
                        </m:r>
                        <m:r>
                          <a:rPr kumimoji="1" lang="en-US" altLang="zh-CN" sz="2800" i="1">
                            <a:latin typeface="Cambria Math"/>
                          </a:rPr>
                          <m:t>=</m:t>
                        </m:r>
                        <m:acc>
                          <m:accPr>
                            <m:chr m:val="̅"/>
                            <m:ctrlPr>
                              <a:rPr kumimoji="1" lang="en-US" altLang="zh-CN" sz="2800" i="1">
                                <a:latin typeface="Cambria Math" panose="02040503050406030204" pitchFamily="18" charset="0"/>
                              </a:rPr>
                            </m:ctrlPr>
                          </m:accPr>
                          <m:e>
                            <m:r>
                              <a:rPr kumimoji="1" lang="en-US" altLang="zh-CN" sz="2800" i="1">
                                <a:latin typeface="Cambria Math"/>
                              </a:rPr>
                              <m:t>𝑥</m:t>
                            </m:r>
                          </m:e>
                        </m:acc>
                        <m:r>
                          <a:rPr kumimoji="1" lang="en-US" altLang="zh-CN" sz="2800" i="1">
                            <a:latin typeface="Cambria Math"/>
                            <a:ea typeface="Cambria Math"/>
                          </a:rPr>
                          <m:t>±</m:t>
                        </m:r>
                        <m:sSub>
                          <m:sSubPr>
                            <m:ctrlPr>
                              <a:rPr kumimoji="1" lang="en-US" altLang="zh-CN" sz="2800" i="1">
                                <a:latin typeface="Cambria Math" panose="02040503050406030204" pitchFamily="18" charset="0"/>
                                <a:ea typeface="Cambria Math"/>
                              </a:rPr>
                            </m:ctrlPr>
                          </m:sSubPr>
                          <m:e>
                            <m:sSub>
                              <m:sSubPr>
                                <m:ctrlPr>
                                  <a:rPr kumimoji="1" lang="en-US" altLang="zh-CN" sz="2800" i="1" smtClean="0">
                                    <a:latin typeface="Cambria Math" panose="02040503050406030204" pitchFamily="18" charset="0"/>
                                    <a:ea typeface="Cambria Math"/>
                                  </a:rPr>
                                </m:ctrlPr>
                              </m:sSubPr>
                              <m:e>
                                <m:r>
                                  <a:rPr kumimoji="1" lang="en-US" altLang="zh-CN" sz="2800" b="0" i="1" smtClean="0">
                                    <a:latin typeface="Cambria Math"/>
                                    <a:ea typeface="Cambria Math"/>
                                  </a:rPr>
                                  <m:t>𝑡</m:t>
                                </m:r>
                              </m:e>
                              <m:sub>
                                <m:r>
                                  <a:rPr kumimoji="1" lang="zh-CN" altLang="en-US" sz="2800" b="0" i="1" smtClean="0">
                                    <a:latin typeface="Cambria Math"/>
                                    <a:ea typeface="Cambria Math"/>
                                  </a:rPr>
                                  <m:t>𝜉</m:t>
                                </m:r>
                              </m:sub>
                            </m:sSub>
                            <m:r>
                              <a:rPr kumimoji="1" lang="en-US" altLang="zh-CN" sz="2800" b="0" i="1" smtClean="0">
                                <a:latin typeface="Cambria Math"/>
                                <a:ea typeface="Cambria Math"/>
                              </a:rPr>
                              <m:t>(</m:t>
                            </m:r>
                            <m:r>
                              <a:rPr kumimoji="1" lang="zh-CN" altLang="en-US" sz="2800" i="1">
                                <a:latin typeface="Cambria Math"/>
                              </a:rPr>
                              <m:t>𝜈</m:t>
                            </m:r>
                            <m:r>
                              <a:rPr kumimoji="1" lang="en-US" altLang="zh-CN" sz="2800" b="0" i="1" smtClean="0">
                                <a:latin typeface="Cambria Math"/>
                                <a:ea typeface="Cambria Math"/>
                              </a:rPr>
                              <m:t>)</m:t>
                            </m:r>
                            <m:r>
                              <a:rPr kumimoji="1" lang="en-US" altLang="zh-CN" sz="2800" i="1">
                                <a:latin typeface="Cambria Math"/>
                                <a:ea typeface="Cambria Math"/>
                              </a:rPr>
                              <m:t>𝑆</m:t>
                            </m:r>
                          </m:e>
                          <m:sub>
                            <m:acc>
                              <m:accPr>
                                <m:chr m:val="̅"/>
                                <m:ctrlPr>
                                  <a:rPr kumimoji="1" lang="en-US" altLang="zh-CN" sz="2800" i="1">
                                    <a:latin typeface="Cambria Math" panose="02040503050406030204" pitchFamily="18" charset="0"/>
                                    <a:ea typeface="Cambria Math"/>
                                  </a:rPr>
                                </m:ctrlPr>
                              </m:accPr>
                              <m:e>
                                <m:r>
                                  <a:rPr kumimoji="1" lang="en-US" altLang="zh-CN" sz="2800" i="1">
                                    <a:latin typeface="Cambria Math"/>
                                    <a:ea typeface="Cambria Math"/>
                                  </a:rPr>
                                  <m:t>𝑥</m:t>
                                </m:r>
                              </m:e>
                            </m:acc>
                          </m:sub>
                        </m:sSub>
                      </m:oMath>
                    </m:oMathPara>
                  </a14:m>
                  <a:endParaRPr kumimoji="1" lang="en-US" altLang="zh-CN" sz="2800" dirty="0" smtClean="0">
                    <a:latin typeface="Times New Roman" pitchFamily="18" charset="0"/>
                  </a:endParaRPr>
                </a:p>
                <a:p>
                  <a:pPr algn="ctr">
                    <a:spcBef>
                      <a:spcPct val="50000"/>
                    </a:spcBef>
                  </a:pPr>
                  <a14:m>
                    <m:oMathPara xmlns:m="http://schemas.openxmlformats.org/officeDocument/2006/math">
                      <m:oMathParaPr>
                        <m:jc m:val="centerGroup"/>
                      </m:oMathParaPr>
                      <m:oMath xmlns:m="http://schemas.openxmlformats.org/officeDocument/2006/math">
                        <m:r>
                          <a:rPr kumimoji="1" lang="zh-CN" altLang="en-US" sz="2400" i="1">
                            <a:latin typeface="Cambria Math"/>
                          </a:rPr>
                          <m:t>𝜇</m:t>
                        </m:r>
                        <m:r>
                          <a:rPr kumimoji="1" lang="en-US" altLang="zh-CN" sz="2400" i="1">
                            <a:latin typeface="Cambria Math"/>
                          </a:rPr>
                          <m:t>=</m:t>
                        </m:r>
                        <m:acc>
                          <m:accPr>
                            <m:chr m:val="̅"/>
                            <m:ctrlPr>
                              <a:rPr kumimoji="1" lang="en-US" altLang="zh-CN" sz="2400" i="1">
                                <a:latin typeface="Cambria Math" panose="02040503050406030204" pitchFamily="18" charset="0"/>
                              </a:rPr>
                            </m:ctrlPr>
                          </m:accPr>
                          <m:e>
                            <m:r>
                              <a:rPr kumimoji="1" lang="en-US" altLang="zh-CN" sz="2400" i="1">
                                <a:latin typeface="Cambria Math"/>
                              </a:rPr>
                              <m:t>𝑥</m:t>
                            </m:r>
                          </m:e>
                        </m:acc>
                        <m:r>
                          <a:rPr kumimoji="1" lang="en-US" altLang="zh-CN" sz="2400" i="1">
                            <a:latin typeface="Cambria Math"/>
                            <a:ea typeface="Cambria Math"/>
                          </a:rPr>
                          <m:t>±</m:t>
                        </m:r>
                        <m:sSub>
                          <m:sSubPr>
                            <m:ctrlPr>
                              <a:rPr kumimoji="1" lang="en-US" altLang="zh-CN" sz="2400" i="1">
                                <a:latin typeface="Cambria Math" panose="02040503050406030204" pitchFamily="18" charset="0"/>
                                <a:ea typeface="Cambria Math"/>
                              </a:rPr>
                            </m:ctrlPr>
                          </m:sSubPr>
                          <m:e>
                            <m:f>
                              <m:fPr>
                                <m:ctrlPr>
                                  <a:rPr kumimoji="1" lang="en-US" altLang="zh-CN" sz="2400" i="1" smtClean="0">
                                    <a:latin typeface="Cambria Math" panose="02040503050406030204" pitchFamily="18" charset="0"/>
                                    <a:ea typeface="Cambria Math"/>
                                  </a:rPr>
                                </m:ctrlPr>
                              </m:fPr>
                              <m:num>
                                <m:sSub>
                                  <m:sSubPr>
                                    <m:ctrlPr>
                                      <a:rPr kumimoji="1" lang="en-US" altLang="zh-CN" sz="2400" i="1" smtClean="0">
                                        <a:latin typeface="Cambria Math" panose="02040503050406030204" pitchFamily="18" charset="0"/>
                                        <a:ea typeface="Cambria Math"/>
                                      </a:rPr>
                                    </m:ctrlPr>
                                  </m:sSubPr>
                                  <m:e>
                                    <m:r>
                                      <a:rPr kumimoji="1" lang="en-US" altLang="zh-CN" sz="2400" b="0" i="1" smtClean="0">
                                        <a:latin typeface="Cambria Math"/>
                                        <a:ea typeface="Cambria Math"/>
                                      </a:rPr>
                                      <m:t>𝑡</m:t>
                                    </m:r>
                                  </m:e>
                                  <m:sub>
                                    <m:r>
                                      <a:rPr kumimoji="1" lang="zh-CN" altLang="en-US" sz="2400" b="0" i="1" smtClean="0">
                                        <a:latin typeface="Cambria Math"/>
                                        <a:ea typeface="Cambria Math"/>
                                      </a:rPr>
                                      <m:t>𝜉</m:t>
                                    </m:r>
                                  </m:sub>
                                </m:sSub>
                                <m:r>
                                  <a:rPr kumimoji="1" lang="en-US" altLang="zh-CN" sz="2400" b="0" i="1" smtClean="0">
                                    <a:latin typeface="Cambria Math"/>
                                    <a:ea typeface="Cambria Math"/>
                                  </a:rPr>
                                  <m:t>(</m:t>
                                </m:r>
                                <m:r>
                                  <a:rPr kumimoji="1" lang="zh-CN" altLang="en-US" sz="2400" i="1">
                                    <a:latin typeface="Cambria Math"/>
                                  </a:rPr>
                                  <m:t>𝜈</m:t>
                                </m:r>
                                <m:r>
                                  <a:rPr kumimoji="1" lang="en-US" altLang="zh-CN" sz="2400" b="0" i="1" smtClean="0">
                                    <a:latin typeface="Cambria Math"/>
                                    <a:ea typeface="Cambria Math"/>
                                  </a:rPr>
                                  <m:t>)</m:t>
                                </m:r>
                              </m:num>
                              <m:den>
                                <m:rad>
                                  <m:radPr>
                                    <m:degHide m:val="on"/>
                                    <m:ctrlPr>
                                      <a:rPr kumimoji="1" lang="en-US" altLang="zh-CN" sz="2400" i="1" smtClean="0">
                                        <a:latin typeface="Cambria Math" panose="02040503050406030204" pitchFamily="18" charset="0"/>
                                        <a:ea typeface="Cambria Math"/>
                                      </a:rPr>
                                    </m:ctrlPr>
                                  </m:radPr>
                                  <m:deg/>
                                  <m:e>
                                    <m:r>
                                      <a:rPr kumimoji="1" lang="en-US" altLang="zh-CN" sz="2400" b="0" i="1" smtClean="0">
                                        <a:latin typeface="Cambria Math"/>
                                        <a:ea typeface="Cambria Math"/>
                                      </a:rPr>
                                      <m:t>𝑛</m:t>
                                    </m:r>
                                  </m:e>
                                </m:rad>
                              </m:den>
                            </m:f>
                            <m:r>
                              <a:rPr kumimoji="1" lang="en-US" altLang="zh-CN" sz="2400" i="1">
                                <a:latin typeface="Cambria Math"/>
                                <a:ea typeface="Cambria Math"/>
                              </a:rPr>
                              <m:t>𝑆</m:t>
                            </m:r>
                          </m:e>
                          <m:sub>
                            <m:r>
                              <a:rPr kumimoji="1" lang="en-US" altLang="zh-CN" sz="2400" b="0" i="1" smtClean="0">
                                <a:latin typeface="Cambria Math"/>
                                <a:ea typeface="Cambria Math"/>
                              </a:rPr>
                              <m:t>𝑥</m:t>
                            </m:r>
                          </m:sub>
                        </m:sSub>
                      </m:oMath>
                    </m:oMathPara>
                  </a14:m>
                  <a:endParaRPr kumimoji="1" lang="en-US" altLang="zh-CN" sz="2400" dirty="0">
                    <a:latin typeface="Times New Roman" pitchFamily="18" charset="0"/>
                  </a:endParaRPr>
                </a:p>
              </p:txBody>
            </p:sp>
          </mc:Choice>
          <mc:Fallback xmlns="">
            <p:sp>
              <p:nvSpPr>
                <p:cNvPr id="5137" name="Rectangle 58"/>
                <p:cNvSpPr>
                  <a:spLocks noRot="1" noChangeAspect="1" noMove="1" noResize="1" noEditPoints="1" noAdjustHandles="1" noChangeArrowheads="1" noChangeShapeType="1" noTextEdit="1"/>
                </p:cNvSpPr>
                <p:nvPr/>
              </p:nvSpPr>
              <p:spPr bwMode="auto">
                <a:xfrm>
                  <a:off x="701" y="2797"/>
                  <a:ext cx="2425" cy="861"/>
                </a:xfrm>
                <a:prstGeom prst="rect">
                  <a:avLst/>
                </a:prstGeom>
                <a:blipFill>
                  <a:blip r:embed="rId4"/>
                  <a:stretch>
                    <a:fillRect l="-5388" t="-5882"/>
                  </a:stretch>
                </a:blipFill>
                <a:ln w="9525">
                  <a:noFill/>
                  <a:miter lim="800000"/>
                  <a:headEnd/>
                  <a:tailEnd/>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134" name="Text Box 20"/>
              <p:cNvSpPr txBox="1">
                <a:spLocks noChangeArrowheads="1"/>
              </p:cNvSpPr>
              <p:nvPr/>
            </p:nvSpPr>
            <p:spPr bwMode="auto">
              <a:xfrm>
                <a:off x="1020763" y="2515300"/>
                <a:ext cx="4592959" cy="1654364"/>
              </a:xfrm>
              <a:prstGeom prst="rect">
                <a:avLst/>
              </a:prstGeom>
              <a:noFill/>
              <a:ln w="28575">
                <a:solidFill>
                  <a:schemeClr val="accent2"/>
                </a:solidFill>
                <a:miter lim="800000"/>
                <a:headEnd/>
                <a:tailEnd/>
              </a:ln>
            </p:spPr>
            <p:txBody>
              <a:bodyPr wrap="square" lIns="0" rIns="0" anchor="ctr">
                <a:spAutoFit/>
              </a:bodyPr>
              <a:lstStyle/>
              <a:p>
                <a:pPr>
                  <a:spcBef>
                    <a:spcPct val="50000"/>
                  </a:spcBef>
                </a:pPr>
                <a14:m>
                  <m:oMath xmlns:m="http://schemas.openxmlformats.org/officeDocument/2006/math">
                    <m:r>
                      <a:rPr kumimoji="1" lang="zh-CN" altLang="en-US" sz="2400" i="1" smtClean="0">
                        <a:latin typeface="Cambria Math"/>
                      </a:rPr>
                      <m:t>𝜇</m:t>
                    </m:r>
                    <m:r>
                      <a:rPr kumimoji="1" lang="en-US" altLang="zh-CN" sz="2400" b="0" i="1" smtClean="0">
                        <a:latin typeface="Cambria Math"/>
                      </a:rPr>
                      <m:t>=</m:t>
                    </m:r>
                    <m:acc>
                      <m:accPr>
                        <m:chr m:val="̅"/>
                        <m:ctrlPr>
                          <a:rPr kumimoji="1" lang="en-US" altLang="zh-CN" sz="2400" b="0" i="1" smtClean="0">
                            <a:latin typeface="Cambria Math" panose="02040503050406030204" pitchFamily="18" charset="0"/>
                          </a:rPr>
                        </m:ctrlPr>
                      </m:accPr>
                      <m:e>
                        <m:r>
                          <a:rPr kumimoji="1" lang="en-US" altLang="zh-CN" sz="2400" b="0" i="1" smtClean="0">
                            <a:latin typeface="Cambria Math"/>
                          </a:rPr>
                          <m:t>𝑥</m:t>
                        </m:r>
                      </m:e>
                    </m:acc>
                    <m:r>
                      <a:rPr kumimoji="1" lang="en-US" altLang="zh-CN" sz="2400" i="1">
                        <a:latin typeface="Cambria Math"/>
                        <a:ea typeface="Cambria Math"/>
                      </a:rPr>
                      <m:t>±</m:t>
                    </m:r>
                    <m:sSub>
                      <m:sSubPr>
                        <m:ctrlPr>
                          <a:rPr kumimoji="1" lang="en-US" altLang="zh-CN" sz="2400" i="1" smtClean="0">
                            <a:latin typeface="Cambria Math" panose="02040503050406030204" pitchFamily="18" charset="0"/>
                            <a:ea typeface="Cambria Math"/>
                          </a:rPr>
                        </m:ctrlPr>
                      </m:sSubPr>
                      <m:e>
                        <m:r>
                          <a:rPr kumimoji="1" lang="en-US" altLang="zh-CN" sz="2400" b="0" i="1" smtClean="0">
                            <a:latin typeface="Cambria Math"/>
                            <a:ea typeface="Cambria Math"/>
                          </a:rPr>
                          <m:t>𝑆</m:t>
                        </m:r>
                      </m:e>
                      <m:sub>
                        <m:acc>
                          <m:accPr>
                            <m:chr m:val="̅"/>
                            <m:ctrlPr>
                              <a:rPr kumimoji="1" lang="en-US" altLang="zh-CN" sz="2400" i="1" smtClean="0">
                                <a:latin typeface="Cambria Math" panose="02040503050406030204" pitchFamily="18" charset="0"/>
                                <a:ea typeface="Cambria Math"/>
                              </a:rPr>
                            </m:ctrlPr>
                          </m:accPr>
                          <m:e>
                            <m:r>
                              <a:rPr kumimoji="1" lang="en-US" altLang="zh-CN" sz="2400" b="0" i="1" smtClean="0">
                                <a:latin typeface="Cambria Math"/>
                                <a:ea typeface="Cambria Math"/>
                              </a:rPr>
                              <m:t>𝑥</m:t>
                            </m:r>
                          </m:e>
                        </m:acc>
                      </m:sub>
                    </m:sSub>
                  </m:oMath>
                </a14:m>
                <a:r>
                  <a:rPr kumimoji="1" lang="zh-CN" altLang="en-US" sz="2400" dirty="0" smtClean="0">
                    <a:latin typeface="Times New Roman" pitchFamily="18" charset="0"/>
                  </a:rPr>
                  <a:t>概率</a:t>
                </a:r>
                <a:r>
                  <a:rPr kumimoji="1" lang="zh-CN" altLang="en-US" sz="2400" dirty="0">
                    <a:latin typeface="Times New Roman" pitchFamily="18" charset="0"/>
                  </a:rPr>
                  <a:t>小于</a:t>
                </a:r>
                <a:r>
                  <a:rPr kumimoji="1" lang="en-US" altLang="zh-CN" sz="2400" dirty="0">
                    <a:latin typeface="Times New Roman" pitchFamily="18" charset="0"/>
                  </a:rPr>
                  <a:t>0.683</a:t>
                </a:r>
                <a:r>
                  <a:rPr kumimoji="1" lang="zh-CN" altLang="en-US" sz="2400" dirty="0">
                    <a:latin typeface="Times New Roman" pitchFamily="18" charset="0"/>
                  </a:rPr>
                  <a:t>，为达到相同置信概率应乘以一个</a:t>
                </a:r>
                <a:r>
                  <a:rPr kumimoji="1" lang="zh-CN" altLang="en-US" sz="2400" dirty="0" smtClean="0">
                    <a:latin typeface="Times New Roman" pitchFamily="18" charset="0"/>
                  </a:rPr>
                  <a:t>系数</a:t>
                </a:r>
                <a14:m>
                  <m:oMath xmlns:m="http://schemas.openxmlformats.org/officeDocument/2006/math">
                    <m:sSub>
                      <m:sSubPr>
                        <m:ctrlPr>
                          <a:rPr kumimoji="1" lang="en-US" altLang="zh-CN" sz="2400" i="1" smtClean="0">
                            <a:latin typeface="Cambria Math" panose="02040503050406030204" pitchFamily="18" charset="0"/>
                          </a:rPr>
                        </m:ctrlPr>
                      </m:sSubPr>
                      <m:e>
                        <m:r>
                          <a:rPr kumimoji="1" lang="en-US" altLang="zh-CN" sz="2400" b="0" i="1" smtClean="0">
                            <a:latin typeface="Cambria Math"/>
                          </a:rPr>
                          <m:t>𝑡</m:t>
                        </m:r>
                      </m:e>
                      <m:sub>
                        <m:r>
                          <a:rPr kumimoji="1" lang="en-US" altLang="zh-CN" sz="2400" b="0" i="1" smtClean="0">
                            <a:latin typeface="Cambria Math"/>
                          </a:rPr>
                          <m:t>0.683</m:t>
                        </m:r>
                      </m:sub>
                    </m:sSub>
                    <m:r>
                      <a:rPr kumimoji="1" lang="en-US" altLang="zh-CN" sz="2400" b="0" i="1" smtClean="0">
                        <a:latin typeface="Cambria Math"/>
                      </a:rPr>
                      <m:t>(</m:t>
                    </m:r>
                    <m:r>
                      <a:rPr kumimoji="1" lang="zh-CN" altLang="en-US" sz="2400" b="0" i="1" smtClean="0">
                        <a:latin typeface="Cambria Math"/>
                      </a:rPr>
                      <m:t>𝜈</m:t>
                    </m:r>
                    <m:r>
                      <a:rPr kumimoji="1" lang="en-US" altLang="zh-CN" sz="2400" b="0" i="1" smtClean="0">
                        <a:latin typeface="Cambria Math"/>
                      </a:rPr>
                      <m:t>)</m:t>
                    </m:r>
                  </m:oMath>
                </a14:m>
                <a:r>
                  <a:rPr kumimoji="1" lang="zh-CN" altLang="en-US" sz="2400" b="1" dirty="0" smtClean="0">
                    <a:latin typeface="Times New Roman" pitchFamily="18" charset="0"/>
                  </a:rPr>
                  <a:t>，</a:t>
                </a:r>
                <a:r>
                  <a:rPr kumimoji="1" lang="zh-CN" altLang="en-US" sz="2400" dirty="0">
                    <a:latin typeface="Times New Roman" pitchFamily="18" charset="0"/>
                  </a:rPr>
                  <a:t>其它概率应乘以</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a:rPr>
                          <m:t>𝑡</m:t>
                        </m:r>
                      </m:e>
                      <m:sub>
                        <m:r>
                          <a:rPr kumimoji="1" lang="zh-CN" altLang="en-US" sz="2400" b="0" i="1" smtClean="0">
                            <a:latin typeface="Cambria Math"/>
                          </a:rPr>
                          <m:t>𝜉</m:t>
                        </m:r>
                      </m:sub>
                    </m:sSub>
                    <m:r>
                      <a:rPr kumimoji="1" lang="en-US" altLang="zh-CN" sz="2400" i="1">
                        <a:latin typeface="Cambria Math"/>
                      </a:rPr>
                      <m:t>(</m:t>
                    </m:r>
                    <m:r>
                      <a:rPr kumimoji="1" lang="zh-CN" altLang="en-US" sz="2400" i="1">
                        <a:latin typeface="Cambria Math"/>
                      </a:rPr>
                      <m:t>𝜈</m:t>
                    </m:r>
                    <m:r>
                      <a:rPr kumimoji="1" lang="en-US" altLang="zh-CN" sz="2400" i="1">
                        <a:latin typeface="Cambria Math"/>
                      </a:rPr>
                      <m:t>) </m:t>
                    </m:r>
                  </m:oMath>
                </a14:m>
                <a:r>
                  <a:rPr kumimoji="1" lang="en-US" altLang="zh-CN" sz="2400" dirty="0" smtClean="0">
                    <a:latin typeface="Times New Roman" pitchFamily="18" charset="0"/>
                  </a:rPr>
                  <a:t>—</a:t>
                </a:r>
                <a:r>
                  <a:rPr kumimoji="1" lang="zh-CN" altLang="en-US" sz="2400" dirty="0" smtClean="0">
                    <a:latin typeface="Times New Roman" pitchFamily="18" charset="0"/>
                  </a:rPr>
                  <a:t>可查表，自由度</a:t>
                </a:r>
                <a14:m>
                  <m:oMath xmlns:m="http://schemas.openxmlformats.org/officeDocument/2006/math">
                    <m:r>
                      <a:rPr kumimoji="1" lang="zh-CN" altLang="en-US" sz="2400" i="1">
                        <a:latin typeface="Cambria Math"/>
                      </a:rPr>
                      <m:t>𝜈</m:t>
                    </m:r>
                  </m:oMath>
                </a14:m>
                <a:r>
                  <a:rPr kumimoji="1" lang="en-US" altLang="zh-CN" sz="2400" dirty="0" smtClean="0">
                    <a:latin typeface="Times New Roman" pitchFamily="18" charset="0"/>
                  </a:rPr>
                  <a:t>=</a:t>
                </a:r>
                <a:r>
                  <a:rPr kumimoji="1" lang="en-US" altLang="zh-CN" sz="2400" i="1" dirty="0" smtClean="0">
                    <a:latin typeface="Times New Roman" pitchFamily="18" charset="0"/>
                  </a:rPr>
                  <a:t>n</a:t>
                </a:r>
                <a:r>
                  <a:rPr kumimoji="1" lang="en-US" altLang="zh-CN" sz="2400" dirty="0" smtClean="0">
                    <a:latin typeface="Times New Roman"/>
                    <a:cs typeface="Times New Roman"/>
                  </a:rPr>
                  <a:t>−</a:t>
                </a:r>
                <a:r>
                  <a:rPr kumimoji="1" lang="en-US" altLang="zh-CN" sz="2400" dirty="0" smtClean="0">
                    <a:latin typeface="Times New Roman" pitchFamily="18" charset="0"/>
                  </a:rPr>
                  <a:t>1</a:t>
                </a:r>
                <a:r>
                  <a:rPr kumimoji="1" lang="zh-CN" altLang="en-US" sz="2400" dirty="0" smtClean="0">
                    <a:latin typeface="Times New Roman" pitchFamily="18" charset="0"/>
                  </a:rPr>
                  <a:t>。</a:t>
                </a:r>
                <a:endParaRPr kumimoji="1" lang="zh-CN" altLang="en-US" sz="2400" dirty="0">
                  <a:latin typeface="Times New Roman" pitchFamily="18" charset="0"/>
                </a:endParaRPr>
              </a:p>
            </p:txBody>
          </p:sp>
        </mc:Choice>
        <mc:Fallback xmlns="">
          <p:sp>
            <p:nvSpPr>
              <p:cNvPr id="5134" name="Text Box 20"/>
              <p:cNvSpPr txBox="1">
                <a:spLocks noRot="1" noChangeAspect="1" noMove="1" noResize="1" noEditPoints="1" noAdjustHandles="1" noChangeArrowheads="1" noChangeShapeType="1" noTextEdit="1"/>
              </p:cNvSpPr>
              <p:nvPr/>
            </p:nvSpPr>
            <p:spPr bwMode="auto">
              <a:xfrm>
                <a:off x="1020763" y="2515300"/>
                <a:ext cx="4592959" cy="1654364"/>
              </a:xfrm>
              <a:prstGeom prst="rect">
                <a:avLst/>
              </a:prstGeom>
              <a:blipFill rotWithShape="1">
                <a:blip r:embed="rId5"/>
                <a:stretch>
                  <a:fillRect l="-3689" t="-1449" r="-2240" b="-3623"/>
                </a:stretch>
              </a:blipFill>
              <a:ln w="28575">
                <a:solidFill>
                  <a:schemeClr val="accent2"/>
                </a:solid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513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120900" y="844550"/>
            <a:ext cx="4011613" cy="715963"/>
          </a:xfrm>
        </p:spPr>
        <p:txBody>
          <a:bodyPr/>
          <a:lstStyle/>
          <a:p>
            <a:pPr eaLnBrk="1" fontAlgn="auto" hangingPunct="1">
              <a:spcAft>
                <a:spcPts val="0"/>
              </a:spcAft>
              <a:defRPr/>
            </a:pPr>
            <a:r>
              <a:rPr lang="zh-CN" altLang="en-US" sz="4000" dirty="0" smtClean="0">
                <a:effectLst>
                  <a:outerShdw blurRad="38100" dist="38100" dir="2700000" algn="tl">
                    <a:srgbClr val="C0C0C0"/>
                  </a:outerShdw>
                </a:effectLst>
              </a:rPr>
              <a:t>随机误差的处理</a:t>
            </a:r>
            <a:endParaRPr lang="zh-CN" altLang="en-US" sz="6600" dirty="0" smtClean="0">
              <a:effectLst>
                <a:outerShdw blurRad="38100" dist="38100" dir="2700000" algn="tl">
                  <a:srgbClr val="C0C0C0"/>
                </a:outerShdw>
              </a:effectLst>
            </a:endParaRPr>
          </a:p>
        </p:txBody>
      </p:sp>
      <p:sp>
        <p:nvSpPr>
          <p:cNvPr id="121860" name="Text Box 4"/>
          <p:cNvSpPr txBox="1">
            <a:spLocks noChangeArrowheads="1"/>
          </p:cNvSpPr>
          <p:nvPr/>
        </p:nvSpPr>
        <p:spPr bwMode="auto">
          <a:xfrm>
            <a:off x="268288" y="1873250"/>
            <a:ext cx="8288337" cy="3630613"/>
          </a:xfrm>
          <a:prstGeom prst="rect">
            <a:avLst/>
          </a:prstGeom>
          <a:noFill/>
          <a:ln w="9525">
            <a:noFill/>
            <a:miter lim="800000"/>
            <a:headEnd/>
            <a:tailEnd/>
          </a:ln>
        </p:spPr>
        <p:txBody>
          <a:bodyPr lIns="36000" rIns="36000">
            <a:spAutoFit/>
          </a:bodyPr>
          <a:lstStyle/>
          <a:p>
            <a:pPr lvl="1">
              <a:lnSpc>
                <a:spcPct val="150000"/>
              </a:lnSpc>
              <a:buClr>
                <a:schemeClr val="accent2"/>
              </a:buClr>
            </a:pPr>
            <a:r>
              <a:rPr kumimoji="1" lang="en-US" altLang="zh-CN" sz="2000" b="1" dirty="0">
                <a:latin typeface="Times New Roman" pitchFamily="18" charset="0"/>
              </a:rPr>
              <a:t>        </a:t>
            </a:r>
            <a:r>
              <a:rPr kumimoji="1" lang="zh-CN" altLang="en-US" sz="2400" b="1" dirty="0">
                <a:latin typeface="Times New Roman" pitchFamily="18" charset="0"/>
              </a:rPr>
              <a:t>假定对一个量进行了</a:t>
            </a:r>
            <a:r>
              <a:rPr kumimoji="1" lang="en-US" altLang="zh-CN" sz="2400" b="1" i="1" dirty="0">
                <a:latin typeface="Times New Roman" pitchFamily="18" charset="0"/>
              </a:rPr>
              <a:t>n</a:t>
            </a:r>
            <a:r>
              <a:rPr kumimoji="1" lang="zh-CN" altLang="en-US" sz="2400" b="1" dirty="0">
                <a:latin typeface="Times New Roman" pitchFamily="18" charset="0"/>
              </a:rPr>
              <a:t>次测量，测得的值为</a:t>
            </a:r>
            <a:r>
              <a:rPr kumimoji="1" lang="en-US" altLang="zh-CN" sz="2400" b="1" i="1" dirty="0">
                <a:latin typeface="Times New Roman" pitchFamily="18" charset="0"/>
              </a:rPr>
              <a:t>y</a:t>
            </a:r>
            <a:r>
              <a:rPr kumimoji="1" lang="en-US" altLang="zh-CN" sz="2400" b="1" i="1" baseline="-25000" dirty="0">
                <a:latin typeface="Times New Roman" pitchFamily="18" charset="0"/>
              </a:rPr>
              <a:t>i </a:t>
            </a:r>
            <a:r>
              <a:rPr kumimoji="1" lang="en-US" altLang="zh-CN" sz="2400" b="1" dirty="0">
                <a:latin typeface="Times New Roman" pitchFamily="18" charset="0"/>
              </a:rPr>
              <a:t>(</a:t>
            </a:r>
            <a:r>
              <a:rPr kumimoji="1" lang="en-US" altLang="zh-CN" sz="2400" b="1" i="1" dirty="0">
                <a:latin typeface="Times New Roman" pitchFamily="18" charset="0"/>
              </a:rPr>
              <a:t>i </a:t>
            </a:r>
            <a:r>
              <a:rPr kumimoji="1" lang="en-US" altLang="zh-CN" sz="2400" b="1" dirty="0">
                <a:latin typeface="Times New Roman" pitchFamily="18" charset="0"/>
              </a:rPr>
              <a:t>=1, 2</a:t>
            </a:r>
            <a:r>
              <a:rPr kumimoji="1" lang="zh-CN" altLang="en-US" sz="2400" b="1" dirty="0">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，可以</a:t>
            </a:r>
            <a:r>
              <a:rPr kumimoji="1" lang="zh-CN" altLang="en-US" sz="2400" b="1" u="sng" dirty="0">
                <a:solidFill>
                  <a:srgbClr val="FFFF00"/>
                </a:solidFill>
                <a:latin typeface="Times New Roman" pitchFamily="18" charset="0"/>
              </a:rPr>
              <a:t>用多次测量的算术平均值作为被测量的最佳估计值</a:t>
            </a:r>
            <a:r>
              <a:rPr kumimoji="1" lang="en-US" altLang="zh-CN" sz="2400" b="1" dirty="0">
                <a:solidFill>
                  <a:srgbClr val="EAEAEA"/>
                </a:solidFill>
                <a:latin typeface="Times New Roman" pitchFamily="18" charset="0"/>
              </a:rPr>
              <a:t>(</a:t>
            </a:r>
            <a:r>
              <a:rPr kumimoji="1" lang="zh-CN" altLang="en-US" sz="2400" b="1" dirty="0">
                <a:latin typeface="Times New Roman" pitchFamily="18" charset="0"/>
              </a:rPr>
              <a:t>假定无系统误差</a:t>
            </a:r>
            <a:r>
              <a:rPr kumimoji="1" lang="en-US" altLang="zh-CN" sz="2400" b="1" dirty="0">
                <a:latin typeface="Times New Roman" pitchFamily="18" charset="0"/>
              </a:rPr>
              <a:t>)</a:t>
            </a:r>
          </a:p>
          <a:p>
            <a:pPr lvl="1"/>
            <a:endParaRPr kumimoji="1" lang="en-US" altLang="zh-CN" sz="2000" b="1" dirty="0">
              <a:latin typeface="Times New Roman" pitchFamily="18" charset="0"/>
            </a:endParaRPr>
          </a:p>
          <a:p>
            <a:pPr lvl="1">
              <a:lnSpc>
                <a:spcPct val="150000"/>
              </a:lnSpc>
            </a:pPr>
            <a:r>
              <a:rPr kumimoji="1" lang="en-US" altLang="zh-CN" sz="2000" b="1" dirty="0">
                <a:latin typeface="Times New Roman" pitchFamily="18" charset="0"/>
              </a:rPr>
              <a:t>          </a:t>
            </a:r>
          </a:p>
          <a:p>
            <a:pPr lvl="1">
              <a:lnSpc>
                <a:spcPct val="150000"/>
              </a:lnSpc>
            </a:pPr>
            <a:r>
              <a:rPr kumimoji="1" lang="zh-CN" altLang="en-US" sz="2400" b="1" u="sng" dirty="0">
                <a:solidFill>
                  <a:srgbClr val="FFFF00"/>
                </a:solidFill>
                <a:latin typeface="Times New Roman" pitchFamily="18" charset="0"/>
              </a:rPr>
              <a:t>用标准偏差</a:t>
            </a:r>
            <a:r>
              <a:rPr kumimoji="1" lang="zh-CN" altLang="en-US" sz="2400" b="1" i="1" u="sng" dirty="0">
                <a:solidFill>
                  <a:srgbClr val="FFFF00"/>
                </a:solidFill>
                <a:latin typeface="Times New Roman" pitchFamily="18" charset="0"/>
              </a:rPr>
              <a:t> </a:t>
            </a:r>
            <a:r>
              <a:rPr kumimoji="1" lang="en-US" altLang="zh-CN" sz="2400" b="1" i="1" u="sng" dirty="0" smtClean="0">
                <a:solidFill>
                  <a:srgbClr val="FFFF00"/>
                </a:solidFill>
                <a:latin typeface="Times New Roman" pitchFamily="18" charset="0"/>
              </a:rPr>
              <a:t>S</a:t>
            </a:r>
            <a:r>
              <a:rPr kumimoji="1" lang="zh-CN" altLang="en-US" sz="2400" b="1" u="sng" dirty="0" smtClean="0">
                <a:solidFill>
                  <a:srgbClr val="FFFF00"/>
                </a:solidFill>
                <a:latin typeface="Times New Roman" pitchFamily="18" charset="0"/>
              </a:rPr>
              <a:t>表示</a:t>
            </a:r>
            <a:r>
              <a:rPr kumimoji="1" lang="zh-CN" altLang="en-US" sz="2400" b="1" u="sng" dirty="0">
                <a:solidFill>
                  <a:srgbClr val="FFFF00"/>
                </a:solidFill>
                <a:latin typeface="Times New Roman" pitchFamily="18" charset="0"/>
              </a:rPr>
              <a:t>测得值的分散性</a:t>
            </a:r>
            <a:endParaRPr kumimoji="1" lang="zh-CN" altLang="en-US" sz="2000" b="1" u="sng" dirty="0">
              <a:solidFill>
                <a:srgbClr val="FFFF00"/>
              </a:solidFill>
              <a:latin typeface="Times New Roman" pitchFamily="18" charset="0"/>
            </a:endParaRPr>
          </a:p>
          <a:p>
            <a:pPr lvl="1">
              <a:lnSpc>
                <a:spcPct val="150000"/>
              </a:lnSpc>
            </a:pPr>
            <a:r>
              <a:rPr kumimoji="1" lang="zh-CN" altLang="en-US" sz="2400" b="1" i="1" dirty="0">
                <a:latin typeface="Times New Roman" pitchFamily="18" charset="0"/>
              </a:rPr>
              <a:t> </a:t>
            </a:r>
            <a:r>
              <a:rPr kumimoji="1" lang="en-US" altLang="zh-CN" sz="2400" b="1" i="1" dirty="0" smtClean="0">
                <a:latin typeface="Times New Roman" pitchFamily="18" charset="0"/>
              </a:rPr>
              <a:t>S</a:t>
            </a:r>
            <a:r>
              <a:rPr kumimoji="1" lang="zh-CN" altLang="en-US" sz="2400" b="1" dirty="0" smtClean="0">
                <a:latin typeface="Times New Roman" pitchFamily="18" charset="0"/>
              </a:rPr>
              <a:t>按</a:t>
            </a:r>
            <a:r>
              <a:rPr kumimoji="1" lang="zh-CN" altLang="en-US" sz="2400" b="1" dirty="0">
                <a:latin typeface="Times New Roman" pitchFamily="18" charset="0"/>
              </a:rPr>
              <a:t>贝塞耳公式求出：</a:t>
            </a:r>
            <a:r>
              <a:rPr kumimoji="1" lang="zh-CN" altLang="en-US" sz="2000" b="1" i="1" dirty="0">
                <a:latin typeface="Times New Roman" pitchFamily="18" charset="0"/>
              </a:rPr>
              <a:t>	</a:t>
            </a:r>
          </a:p>
        </p:txBody>
      </p:sp>
      <p:graphicFrame>
        <p:nvGraphicFramePr>
          <p:cNvPr id="121861" name="Object 5"/>
          <p:cNvGraphicFramePr>
            <a:graphicFrameLocks noChangeAspect="1"/>
          </p:cNvGraphicFramePr>
          <p:nvPr>
            <p:extLst>
              <p:ext uri="{D42A27DB-BD31-4B8C-83A1-F6EECF244321}">
                <p14:modId xmlns:p14="http://schemas.microsoft.com/office/powerpoint/2010/main" val="1867584391"/>
              </p:ext>
            </p:extLst>
          </p:nvPr>
        </p:nvGraphicFramePr>
        <p:xfrm>
          <a:off x="3425825" y="3530600"/>
          <a:ext cx="2184400" cy="949325"/>
        </p:xfrm>
        <a:graphic>
          <a:graphicData uri="http://schemas.openxmlformats.org/presentationml/2006/ole">
            <mc:AlternateContent xmlns:mc="http://schemas.openxmlformats.org/markup-compatibility/2006">
              <mc:Choice xmlns:v="urn:schemas-microsoft-com:vml" Requires="v">
                <p:oleObj spid="_x0000_s6436" name="公式" r:id="rId4" imgW="1866600" imgH="812520" progId="Equation.3">
                  <p:embed/>
                </p:oleObj>
              </mc:Choice>
              <mc:Fallback>
                <p:oleObj name="公式" r:id="rId4" imgW="1866600" imgH="8125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825" y="3530600"/>
                        <a:ext cx="2184400" cy="949325"/>
                      </a:xfrm>
                      <a:prstGeom prst="rect">
                        <a:avLst/>
                      </a:prstGeom>
                      <a:solidFill>
                        <a:schemeClr val="tx1"/>
                      </a:solidFill>
                      <a:ln>
                        <a:noFill/>
                      </a:ln>
                      <a:effectLst/>
                      <a:extLst/>
                    </p:spPr>
                  </p:pic>
                </p:oleObj>
              </mc:Fallback>
            </mc:AlternateContent>
          </a:graphicData>
        </a:graphic>
      </p:graphicFrame>
      <p:graphicFrame>
        <p:nvGraphicFramePr>
          <p:cNvPr id="121862" name="Object 6"/>
          <p:cNvGraphicFramePr>
            <a:graphicFrameLocks noChangeAspect="1"/>
          </p:cNvGraphicFramePr>
          <p:nvPr>
            <p:extLst>
              <p:ext uri="{D42A27DB-BD31-4B8C-83A1-F6EECF244321}">
                <p14:modId xmlns:p14="http://schemas.microsoft.com/office/powerpoint/2010/main" val="2594535919"/>
              </p:ext>
            </p:extLst>
          </p:nvPr>
        </p:nvGraphicFramePr>
        <p:xfrm>
          <a:off x="3808413" y="4881563"/>
          <a:ext cx="2611437" cy="1374775"/>
        </p:xfrm>
        <a:graphic>
          <a:graphicData uri="http://schemas.openxmlformats.org/presentationml/2006/ole">
            <mc:AlternateContent xmlns:mc="http://schemas.openxmlformats.org/markup-compatibility/2006">
              <mc:Choice xmlns:v="urn:schemas-microsoft-com:vml" Requires="v">
                <p:oleObj spid="_x0000_s6437" name="公式" r:id="rId6" imgW="2387520" imgH="1257120" progId="Equation.3">
                  <p:embed/>
                </p:oleObj>
              </mc:Choice>
              <mc:Fallback>
                <p:oleObj name="公式" r:id="rId6" imgW="2387520" imgH="125712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413" y="4881563"/>
                        <a:ext cx="2611437" cy="1374775"/>
                      </a:xfrm>
                      <a:prstGeom prst="rect">
                        <a:avLst/>
                      </a:prstGeom>
                      <a:solidFill>
                        <a:schemeClr val="tx1"/>
                      </a:solid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636713" y="820738"/>
            <a:ext cx="4911725" cy="936625"/>
          </a:xfrm>
        </p:spPr>
        <p:txBody>
          <a:bodyPr/>
          <a:lstStyle/>
          <a:p>
            <a:pPr eaLnBrk="1" fontAlgn="auto" hangingPunct="1">
              <a:spcAft>
                <a:spcPts val="0"/>
              </a:spcAft>
              <a:defRPr/>
            </a:pPr>
            <a:r>
              <a:rPr lang="zh-CN" altLang="en-US" sz="4000" dirty="0" smtClean="0"/>
              <a:t>随机误差的处理举例</a:t>
            </a:r>
          </a:p>
        </p:txBody>
      </p:sp>
      <mc:AlternateContent xmlns:mc="http://schemas.openxmlformats.org/markup-compatibility/2006" xmlns:a14="http://schemas.microsoft.com/office/drawing/2010/main">
        <mc:Choice Requires="a14">
          <p:sp>
            <p:nvSpPr>
              <p:cNvPr id="123908" name="Text Box 4"/>
              <p:cNvSpPr txBox="1">
                <a:spLocks noChangeArrowheads="1"/>
              </p:cNvSpPr>
              <p:nvPr/>
            </p:nvSpPr>
            <p:spPr bwMode="auto">
              <a:xfrm>
                <a:off x="561975" y="2012080"/>
                <a:ext cx="7761288" cy="3062441"/>
              </a:xfrm>
              <a:prstGeom prst="rect">
                <a:avLst/>
              </a:prstGeom>
              <a:noFill/>
              <a:ln w="9525">
                <a:noFill/>
                <a:miter lim="800000"/>
                <a:headEnd/>
                <a:tailEnd/>
              </a:ln>
            </p:spPr>
            <p:txBody>
              <a:bodyPr anchor="ctr">
                <a:spAutoFit/>
              </a:bodyPr>
              <a:lstStyle/>
              <a:p>
                <a:pPr lvl="1">
                  <a:lnSpc>
                    <a:spcPct val="120000"/>
                  </a:lnSpc>
                </a:pPr>
                <a:r>
                  <a:rPr kumimoji="1" lang="zh-CN" altLang="en-US" sz="2400" b="1" dirty="0" smtClean="0">
                    <a:solidFill>
                      <a:schemeClr val="folHlink"/>
                    </a:solidFill>
                    <a:latin typeface="Times New Roman" pitchFamily="18" charset="0"/>
                  </a:rPr>
                  <a:t>例：</a:t>
                </a:r>
                <a:r>
                  <a:rPr kumimoji="1" lang="zh-CN" altLang="en-US" sz="2400" b="1" dirty="0">
                    <a:latin typeface="Times New Roman" pitchFamily="18" charset="0"/>
                  </a:rPr>
                  <a:t>用</a:t>
                </a:r>
                <a:r>
                  <a:rPr kumimoji="1" lang="en-US" altLang="zh-CN" sz="2400" b="1" dirty="0">
                    <a:latin typeface="Times New Roman" pitchFamily="18" charset="0"/>
                  </a:rPr>
                  <a:t>50</a:t>
                </a:r>
                <a:r>
                  <a:rPr kumimoji="1" lang="zh-CN" altLang="en-US" sz="2400" b="1" dirty="0">
                    <a:latin typeface="Times New Roman" pitchFamily="18" charset="0"/>
                  </a:rPr>
                  <a:t>分度的游标卡尺测某一圆棒长度</a:t>
                </a:r>
                <a:r>
                  <a:rPr kumimoji="1" lang="en-US" altLang="zh-CN" sz="2400" b="1" i="1" dirty="0">
                    <a:latin typeface="Times New Roman" pitchFamily="18" charset="0"/>
                  </a:rPr>
                  <a:t>L</a:t>
                </a:r>
                <a:r>
                  <a:rPr kumimoji="1" lang="zh-CN" altLang="en-US" sz="2400" b="1" dirty="0">
                    <a:latin typeface="Times New Roman" pitchFamily="18" charset="0"/>
                  </a:rPr>
                  <a:t>，</a:t>
                </a:r>
                <a:r>
                  <a:rPr kumimoji="1" lang="en-US" altLang="zh-CN" sz="2400" b="1" dirty="0">
                    <a:latin typeface="Times New Roman" pitchFamily="18" charset="0"/>
                  </a:rPr>
                  <a:t>6</a:t>
                </a:r>
                <a:r>
                  <a:rPr kumimoji="1" lang="zh-CN" altLang="en-US" sz="2400" b="1" dirty="0">
                    <a:latin typeface="Times New Roman" pitchFamily="18" charset="0"/>
                  </a:rPr>
                  <a:t>次测量	  结果如下（单位</a:t>
                </a:r>
                <a:r>
                  <a:rPr kumimoji="1" lang="en-US" altLang="zh-CN" sz="2400" b="1" dirty="0">
                    <a:latin typeface="Times New Roman" pitchFamily="18" charset="0"/>
                  </a:rPr>
                  <a:t>mm</a:t>
                </a:r>
                <a:r>
                  <a:rPr kumimoji="1" lang="zh-CN" altLang="en-US" sz="2400" b="1" dirty="0">
                    <a:latin typeface="Times New Roman" pitchFamily="18" charset="0"/>
                  </a:rPr>
                  <a:t>）：</a:t>
                </a:r>
              </a:p>
              <a:p>
                <a:pPr lvl="1">
                  <a:lnSpc>
                    <a:spcPct val="120000"/>
                  </a:lnSpc>
                </a:pPr>
                <a:r>
                  <a:rPr kumimoji="1" lang="zh-CN" altLang="en-US" sz="2400" b="1" dirty="0">
                    <a:latin typeface="Times New Roman" pitchFamily="18" charset="0"/>
                  </a:rPr>
                  <a:t>	</a:t>
                </a:r>
                <a:r>
                  <a:rPr kumimoji="1" lang="en-US" altLang="zh-CN" sz="2400" b="1" dirty="0">
                    <a:latin typeface="Times New Roman" pitchFamily="18" charset="0"/>
                  </a:rPr>
                  <a:t>250.08</a:t>
                </a:r>
                <a:r>
                  <a:rPr kumimoji="1" lang="zh-CN" altLang="en-US" sz="2400" b="1" dirty="0">
                    <a:latin typeface="Times New Roman" pitchFamily="18" charset="0"/>
                  </a:rPr>
                  <a:t>，</a:t>
                </a:r>
                <a:r>
                  <a:rPr kumimoji="1" lang="en-US" altLang="zh-CN" sz="2400" b="1" dirty="0">
                    <a:latin typeface="Times New Roman" pitchFamily="18" charset="0"/>
                  </a:rPr>
                  <a:t>250.14</a:t>
                </a:r>
                <a:r>
                  <a:rPr kumimoji="1" lang="zh-CN" altLang="en-US" sz="2400" b="1" dirty="0">
                    <a:latin typeface="Times New Roman" pitchFamily="18" charset="0"/>
                  </a:rPr>
                  <a:t>，</a:t>
                </a:r>
                <a:r>
                  <a:rPr kumimoji="1" lang="en-US" altLang="zh-CN" sz="2400" b="1" dirty="0">
                    <a:latin typeface="Times New Roman" pitchFamily="18" charset="0"/>
                  </a:rPr>
                  <a:t>250.06, 250.10, 250.06, 250.10</a:t>
                </a:r>
              </a:p>
              <a:p>
                <a:pPr lvl="1">
                  <a:lnSpc>
                    <a:spcPct val="200000"/>
                  </a:lnSpc>
                </a:pPr>
                <a:r>
                  <a:rPr kumimoji="1" lang="zh-CN" altLang="en-US" sz="2400" b="1" dirty="0">
                    <a:solidFill>
                      <a:srgbClr val="FF0000"/>
                    </a:solidFill>
                    <a:latin typeface="Times New Roman" pitchFamily="18" charset="0"/>
                  </a:rPr>
                  <a:t>则：</a:t>
                </a:r>
                <a:r>
                  <a:rPr kumimoji="1" lang="zh-CN" altLang="en-US" sz="2400" b="1" dirty="0">
                    <a:latin typeface="Times New Roman" pitchFamily="18" charset="0"/>
                  </a:rPr>
                  <a:t>测得值的最佳估计值为</a:t>
                </a:r>
                <a:r>
                  <a:rPr kumimoji="1" lang="zh-CN" altLang="en-US" sz="2400" b="1" dirty="0" smtClean="0">
                    <a:latin typeface="Times New Roman" pitchFamily="18" charset="0"/>
                  </a:rPr>
                  <a:t> </a:t>
                </a:r>
                <a14:m>
                  <m:oMath xmlns:m="http://schemas.openxmlformats.org/officeDocument/2006/math">
                    <m:r>
                      <a:rPr kumimoji="1" lang="en-US" altLang="zh-CN" sz="2400" b="1" i="1" smtClean="0">
                        <a:latin typeface="Cambria Math" panose="02040503050406030204" pitchFamily="18" charset="0"/>
                      </a:rPr>
                      <m:t>𝑳</m:t>
                    </m:r>
                    <m:r>
                      <a:rPr kumimoji="1" lang="en-US" altLang="zh-CN" sz="2400" b="1" i="1" smtClean="0">
                        <a:latin typeface="Cambria Math" panose="02040503050406030204" pitchFamily="18" charset="0"/>
                      </a:rPr>
                      <m:t>=</m:t>
                    </m:r>
                    <m:acc>
                      <m:accPr>
                        <m:chr m:val="̅"/>
                        <m:ctrlPr>
                          <a:rPr kumimoji="1" lang="en-US" altLang="zh-CN" sz="2400" b="1" i="1">
                            <a:latin typeface="Cambria Math" panose="02040503050406030204" pitchFamily="18" charset="0"/>
                          </a:rPr>
                        </m:ctrlPr>
                      </m:accPr>
                      <m:e>
                        <m:r>
                          <a:rPr kumimoji="1" lang="en-US" altLang="zh-CN" sz="2400" b="1" i="1">
                            <a:latin typeface="Cambria Math"/>
                          </a:rPr>
                          <m:t>𝑳</m:t>
                        </m:r>
                      </m:e>
                    </m:acc>
                  </m:oMath>
                </a14:m>
                <a:r>
                  <a:rPr kumimoji="1" lang="en-US" altLang="zh-CN" sz="2400" b="1" dirty="0"/>
                  <a:t> </a:t>
                </a:r>
                <a14:m>
                  <m:oMath xmlns:m="http://schemas.openxmlformats.org/officeDocument/2006/math">
                    <m:r>
                      <a:rPr kumimoji="1" lang="en-US" altLang="zh-CN" sz="2400" b="1" i="1">
                        <a:latin typeface="Cambria Math" panose="02040503050406030204" pitchFamily="18" charset="0"/>
                      </a:rPr>
                      <m:t>=</m:t>
                    </m:r>
                    <m:r>
                      <a:rPr kumimoji="1" lang="en-US" altLang="zh-CN" sz="2400" b="1" i="1">
                        <a:latin typeface="Cambria Math" panose="02040503050406030204" pitchFamily="18" charset="0"/>
                      </a:rPr>
                      <m:t>𝟐𝟓𝟎</m:t>
                    </m:r>
                    <m:r>
                      <a:rPr kumimoji="1" lang="en-US" altLang="zh-CN" sz="2400" b="1" i="1">
                        <a:latin typeface="Cambria Math" panose="02040503050406030204" pitchFamily="18" charset="0"/>
                      </a:rPr>
                      <m:t>.</m:t>
                    </m:r>
                    <m:r>
                      <a:rPr kumimoji="1" lang="en-US" altLang="zh-CN" sz="2400" b="1" i="1">
                        <a:latin typeface="Cambria Math" panose="02040503050406030204" pitchFamily="18" charset="0"/>
                      </a:rPr>
                      <m:t>𝟎𝟗</m:t>
                    </m:r>
                    <m:r>
                      <m:rPr>
                        <m:sty m:val="p"/>
                      </m:rPr>
                      <a:rPr kumimoji="1" lang="en-US" altLang="zh-CN" sz="2400" b="1" i="1">
                        <a:latin typeface="Cambria Math" panose="02040503050406030204" pitchFamily="18" charset="0"/>
                      </a:rPr>
                      <m:t>mm</m:t>
                    </m:r>
                  </m:oMath>
                </a14:m>
                <a:endParaRPr kumimoji="1" lang="zh-CN" altLang="en-US" sz="2400" b="1" dirty="0">
                  <a:latin typeface="Times New Roman" pitchFamily="18" charset="0"/>
                </a:endParaRPr>
              </a:p>
              <a:p>
                <a:pPr lvl="1">
                  <a:lnSpc>
                    <a:spcPct val="120000"/>
                  </a:lnSpc>
                </a:pPr>
                <a:r>
                  <a:rPr kumimoji="1" lang="zh-CN" altLang="en-US" sz="2400" b="1" dirty="0">
                    <a:latin typeface="Times New Roman" pitchFamily="18" charset="0"/>
                  </a:rPr>
                  <a:t>        测量列的</a:t>
                </a:r>
                <a:r>
                  <a:rPr kumimoji="1" lang="zh-CN" altLang="en-US" sz="2400" b="1" dirty="0" smtClean="0">
                    <a:latin typeface="Times New Roman" pitchFamily="18" charset="0"/>
                  </a:rPr>
                  <a:t>标准偏差        </a:t>
                </a:r>
                <a14:m>
                  <m:oMath xmlns:m="http://schemas.openxmlformats.org/officeDocument/2006/math">
                    <m:r>
                      <a:rPr kumimoji="1" lang="en-US" altLang="zh-CN" sz="2400" b="1" i="1" smtClean="0">
                        <a:latin typeface="Cambria Math"/>
                      </a:rPr>
                      <m:t>𝑺</m:t>
                    </m:r>
                    <m:r>
                      <a:rPr kumimoji="1" lang="en-US" altLang="zh-CN" sz="2400" b="1" i="1">
                        <a:latin typeface="Cambria Math"/>
                      </a:rPr>
                      <m:t>=</m:t>
                    </m:r>
                    <m:rad>
                      <m:radPr>
                        <m:degHide m:val="on"/>
                        <m:ctrlPr>
                          <a:rPr kumimoji="1" lang="en-US" altLang="zh-CN" sz="2400" b="1" i="1">
                            <a:latin typeface="Cambria Math" panose="02040503050406030204" pitchFamily="18" charset="0"/>
                          </a:rPr>
                        </m:ctrlPr>
                      </m:radPr>
                      <m:deg/>
                      <m:e>
                        <m:f>
                          <m:fPr>
                            <m:ctrlPr>
                              <a:rPr kumimoji="1" lang="en-US" altLang="zh-CN" sz="2400" b="1" i="1">
                                <a:latin typeface="Cambria Math" panose="02040503050406030204" pitchFamily="18" charset="0"/>
                              </a:rPr>
                            </m:ctrlPr>
                          </m:fPr>
                          <m:num>
                            <m:nary>
                              <m:naryPr>
                                <m:chr m:val="∑"/>
                                <m:subHide m:val="on"/>
                                <m:supHide m:val="on"/>
                                <m:ctrlPr>
                                  <a:rPr kumimoji="1" lang="en-US" altLang="zh-CN" sz="2400" b="1" i="1">
                                    <a:latin typeface="Cambria Math" panose="02040503050406030204" pitchFamily="18" charset="0"/>
                                  </a:rPr>
                                </m:ctrlPr>
                              </m:naryPr>
                              <m:sub/>
                              <m:sup/>
                              <m:e>
                                <m:sSup>
                                  <m:sSupPr>
                                    <m:ctrlPr>
                                      <a:rPr kumimoji="1" lang="en-US" altLang="zh-CN" sz="2400" b="1" i="1">
                                        <a:latin typeface="Cambria Math" panose="02040503050406030204" pitchFamily="18" charset="0"/>
                                      </a:rPr>
                                    </m:ctrlPr>
                                  </m:sSupPr>
                                  <m:e>
                                    <m:d>
                                      <m:dPr>
                                        <m:ctrlPr>
                                          <a:rPr kumimoji="1" lang="en-US" altLang="zh-CN" sz="2400" b="1" i="1">
                                            <a:latin typeface="Cambria Math" panose="02040503050406030204" pitchFamily="18" charset="0"/>
                                          </a:rPr>
                                        </m:ctrlPr>
                                      </m:dPr>
                                      <m:e>
                                        <m:sSub>
                                          <m:sSubPr>
                                            <m:ctrlPr>
                                              <a:rPr kumimoji="1" lang="en-US" altLang="zh-CN" sz="2400" b="1" i="1">
                                                <a:latin typeface="Cambria Math" panose="02040503050406030204" pitchFamily="18" charset="0"/>
                                              </a:rPr>
                                            </m:ctrlPr>
                                          </m:sSubPr>
                                          <m:e>
                                            <m:r>
                                              <a:rPr kumimoji="1" lang="en-US" altLang="zh-CN" sz="2400" b="1" i="1" smtClean="0">
                                                <a:latin typeface="Cambria Math"/>
                                              </a:rPr>
                                              <m:t>𝑳</m:t>
                                            </m:r>
                                          </m:e>
                                          <m:sub>
                                            <m:r>
                                              <a:rPr kumimoji="1" lang="en-US" altLang="zh-CN" sz="2400" b="1" i="1">
                                                <a:latin typeface="Cambria Math"/>
                                              </a:rPr>
                                              <m:t>𝒊</m:t>
                                            </m:r>
                                          </m:sub>
                                        </m:sSub>
                                        <m:r>
                                          <a:rPr kumimoji="1" lang="en-US" altLang="zh-CN" sz="2400" b="1" i="1">
                                            <a:latin typeface="Cambria Math"/>
                                          </a:rPr>
                                          <m:t>−</m:t>
                                        </m:r>
                                        <m:acc>
                                          <m:accPr>
                                            <m:chr m:val="̅"/>
                                            <m:ctrlPr>
                                              <a:rPr kumimoji="1" lang="en-US" altLang="zh-CN" sz="2400" b="1" i="1">
                                                <a:latin typeface="Cambria Math" panose="02040503050406030204" pitchFamily="18" charset="0"/>
                                              </a:rPr>
                                            </m:ctrlPr>
                                          </m:accPr>
                                          <m:e>
                                            <m:r>
                                              <a:rPr kumimoji="1" lang="en-US" altLang="zh-CN" sz="2400" b="1" i="1" smtClean="0">
                                                <a:latin typeface="Cambria Math"/>
                                              </a:rPr>
                                              <m:t>𝑳</m:t>
                                            </m:r>
                                          </m:e>
                                        </m:acc>
                                      </m:e>
                                    </m:d>
                                  </m:e>
                                  <m:sup>
                                    <m:r>
                                      <a:rPr kumimoji="1" lang="en-US" altLang="zh-CN" sz="2400" b="1" i="1">
                                        <a:latin typeface="Cambria Math"/>
                                      </a:rPr>
                                      <m:t>𝟐</m:t>
                                    </m:r>
                                  </m:sup>
                                </m:sSup>
                              </m:e>
                            </m:nary>
                          </m:num>
                          <m:den>
                            <m:r>
                              <a:rPr kumimoji="1" lang="en-US" altLang="zh-CN" sz="2400" b="1" i="1">
                                <a:latin typeface="Cambria Math"/>
                              </a:rPr>
                              <m:t>𝒏</m:t>
                            </m:r>
                            <m:r>
                              <a:rPr kumimoji="1" lang="en-US" altLang="zh-CN" sz="2400" b="1" i="1">
                                <a:latin typeface="Cambria Math"/>
                              </a:rPr>
                              <m:t>−</m:t>
                            </m:r>
                            <m:r>
                              <a:rPr kumimoji="1" lang="en-US" altLang="zh-CN" sz="2400" b="1" i="1">
                                <a:latin typeface="Cambria Math"/>
                              </a:rPr>
                              <m:t>𝟏</m:t>
                            </m:r>
                          </m:den>
                        </m:f>
                      </m:e>
                    </m:rad>
                    <m:r>
                      <a:rPr kumimoji="1" lang="en-US" altLang="zh-CN" sz="2400" b="1" i="1" smtClean="0">
                        <a:latin typeface="Cambria Math"/>
                      </a:rPr>
                      <m:t>=</m:t>
                    </m:r>
                    <m:r>
                      <a:rPr kumimoji="1" lang="en-US" altLang="zh-CN" sz="2400" b="1" i="1" smtClean="0">
                        <a:latin typeface="Cambria Math"/>
                      </a:rPr>
                      <m:t>𝟎</m:t>
                    </m:r>
                    <m:r>
                      <a:rPr kumimoji="1" lang="en-US" altLang="zh-CN" sz="2400" b="1" i="1" smtClean="0">
                        <a:latin typeface="Cambria Math"/>
                      </a:rPr>
                      <m:t>.</m:t>
                    </m:r>
                    <m:r>
                      <a:rPr kumimoji="1" lang="en-US" altLang="zh-CN" sz="2400" b="1" i="1" smtClean="0">
                        <a:latin typeface="Cambria Math"/>
                      </a:rPr>
                      <m:t>𝟎𝟑</m:t>
                    </m:r>
                    <m:r>
                      <a:rPr kumimoji="1" lang="en-US" altLang="zh-CN" sz="2400" b="1" i="0" smtClean="0">
                        <a:latin typeface="Cambria Math"/>
                      </a:rPr>
                      <m:t>𝐦𝐦</m:t>
                    </m:r>
                  </m:oMath>
                </a14:m>
                <a:endParaRPr kumimoji="1" lang="zh-CN" altLang="en-US" sz="2400" b="1" dirty="0">
                  <a:latin typeface="Times New Roman" pitchFamily="18" charset="0"/>
                </a:endParaRPr>
              </a:p>
            </p:txBody>
          </p:sp>
        </mc:Choice>
        <mc:Fallback xmlns="">
          <p:sp>
            <p:nvSpPr>
              <p:cNvPr id="123908" name="Text Box 4"/>
              <p:cNvSpPr txBox="1">
                <a:spLocks noRot="1" noChangeAspect="1" noMove="1" noResize="1" noEditPoints="1" noAdjustHandles="1" noChangeArrowheads="1" noChangeShapeType="1" noTextEdit="1"/>
              </p:cNvSpPr>
              <p:nvPr/>
            </p:nvSpPr>
            <p:spPr bwMode="auto">
              <a:xfrm>
                <a:off x="561975" y="2012080"/>
                <a:ext cx="7761288" cy="3062441"/>
              </a:xfrm>
              <a:prstGeom prst="rect">
                <a:avLst/>
              </a:prstGeom>
              <a:blipFill>
                <a:blip r:embed="rId3"/>
                <a:stretch>
                  <a:fillRect t="-797" r="-943"/>
                </a:stretch>
              </a:blipFill>
              <a:ln w="9525">
                <a:no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777875"/>
            <a:ext cx="6870700" cy="974725"/>
          </a:xfrm>
        </p:spPr>
        <p:txBody>
          <a:bodyPr/>
          <a:lstStyle/>
          <a:p>
            <a:pPr eaLnBrk="1" fontAlgn="auto" hangingPunct="1">
              <a:spcAft>
                <a:spcPts val="0"/>
              </a:spcAft>
              <a:defRPr/>
            </a:pPr>
            <a:r>
              <a:rPr lang="zh-CN" altLang="en-US" sz="4000" dirty="0" smtClean="0"/>
              <a:t>完整的测量结果表示</a:t>
            </a:r>
            <a:endParaRPr lang="zh-CN" altLang="en-US" sz="3800" dirty="0" smtClean="0"/>
          </a:p>
        </p:txBody>
      </p:sp>
      <p:sp>
        <p:nvSpPr>
          <p:cNvPr id="138243" name="Rectangle 3"/>
          <p:cNvSpPr>
            <a:spLocks noGrp="1" noChangeArrowheads="1"/>
          </p:cNvSpPr>
          <p:nvPr>
            <p:ph type="body" sz="half" idx="1"/>
          </p:nvPr>
        </p:nvSpPr>
        <p:spPr>
          <a:xfrm>
            <a:off x="685800" y="1828800"/>
            <a:ext cx="7923213" cy="3889375"/>
          </a:xfrm>
        </p:spPr>
        <p:txBody>
          <a:bodyPr>
            <a:normAutofit lnSpcReduction="10000"/>
          </a:bodyPr>
          <a:lstStyle/>
          <a:p>
            <a:pPr eaLnBrk="1" hangingPunct="1">
              <a:lnSpc>
                <a:spcPct val="150000"/>
              </a:lnSpc>
            </a:pPr>
            <a:r>
              <a:rPr lang="zh-CN" altLang="en-US" sz="2400" b="1" dirty="0" smtClean="0"/>
              <a:t>完整的测量结果应表示为：</a:t>
            </a:r>
          </a:p>
          <a:p>
            <a:pPr eaLnBrk="1" hangingPunct="1">
              <a:lnSpc>
                <a:spcPct val="150000"/>
              </a:lnSpc>
              <a:buFontTx/>
              <a:buNone/>
            </a:pPr>
            <a:r>
              <a:rPr lang="zh-CN" altLang="en-US" sz="2400" b="1" dirty="0" smtClean="0"/>
              <a:t>    以电阻测量为例</a:t>
            </a:r>
          </a:p>
          <a:p>
            <a:pPr eaLnBrk="1" hangingPunct="1">
              <a:lnSpc>
                <a:spcPct val="150000"/>
              </a:lnSpc>
              <a:buFontTx/>
              <a:buNone/>
            </a:pPr>
            <a:r>
              <a:rPr lang="zh-CN" altLang="en-US" sz="1800" b="1" dirty="0" smtClean="0"/>
              <a:t>        </a:t>
            </a:r>
            <a:r>
              <a:rPr lang="zh-CN" altLang="en-US" sz="1400" b="1" dirty="0" smtClean="0"/>
              <a:t> </a:t>
            </a:r>
            <a:endParaRPr lang="zh-CN" altLang="en-US" sz="2400" b="1" dirty="0" smtClean="0"/>
          </a:p>
          <a:p>
            <a:pPr eaLnBrk="1" hangingPunct="1">
              <a:lnSpc>
                <a:spcPct val="150000"/>
              </a:lnSpc>
              <a:buFontTx/>
              <a:buNone/>
            </a:pPr>
            <a:r>
              <a:rPr lang="zh-CN" altLang="en-US" sz="2400" b="1" dirty="0" smtClean="0"/>
              <a:t>    </a:t>
            </a:r>
            <a:r>
              <a:rPr lang="zh-CN" altLang="en-US" sz="2000" b="1" dirty="0" smtClean="0"/>
              <a:t>测量对象   测量对象的量值   测量的不确定度   测量值的单位</a:t>
            </a:r>
          </a:p>
          <a:p>
            <a:pPr algn="ctr" eaLnBrk="1" hangingPunct="1">
              <a:buFontTx/>
              <a:buNone/>
            </a:pPr>
            <a:endParaRPr lang="zh-CN" altLang="en-US" sz="2400" b="1" i="1" dirty="0" smtClean="0">
              <a:solidFill>
                <a:srgbClr val="FF0000"/>
              </a:solidFill>
              <a:latin typeface="Times New Roman" pitchFamily="18" charset="0"/>
            </a:endParaRPr>
          </a:p>
          <a:p>
            <a:pPr algn="ctr" eaLnBrk="1" hangingPunct="1">
              <a:buFontTx/>
              <a:buNone/>
            </a:pPr>
            <a:r>
              <a:rPr lang="en-US" altLang="zh-CN" sz="2400" b="1" i="1" dirty="0" smtClean="0">
                <a:solidFill>
                  <a:srgbClr val="FFFF00"/>
                </a:solidFill>
                <a:latin typeface="Times New Roman" pitchFamily="18" charset="0"/>
              </a:rPr>
              <a:t>Y </a:t>
            </a:r>
            <a:r>
              <a:rPr lang="en-US" altLang="zh-CN" sz="2400" b="1" dirty="0" smtClean="0">
                <a:solidFill>
                  <a:srgbClr val="FFFF00"/>
                </a:solidFill>
                <a:latin typeface="Times New Roman" pitchFamily="18" charset="0"/>
              </a:rPr>
              <a:t>= </a:t>
            </a:r>
            <a:r>
              <a:rPr lang="en-US" altLang="zh-CN" sz="2400" b="1" i="1" dirty="0" smtClean="0">
                <a:solidFill>
                  <a:srgbClr val="FFFF00"/>
                </a:solidFill>
                <a:latin typeface="Times New Roman" pitchFamily="18" charset="0"/>
              </a:rPr>
              <a:t>y </a:t>
            </a:r>
            <a:r>
              <a:rPr lang="en-US" altLang="zh-CN" sz="2400" b="1" dirty="0" smtClean="0">
                <a:solidFill>
                  <a:srgbClr val="FFFF00"/>
                </a:solidFill>
                <a:latin typeface="Times New Roman" pitchFamily="18" charset="0"/>
                <a:sym typeface="Symbol" pitchFamily="18" charset="2"/>
              </a:rPr>
              <a:t>  </a:t>
            </a:r>
            <a:r>
              <a:rPr lang="zh-CN" altLang="en-US" sz="2400" b="1" dirty="0" smtClean="0">
                <a:solidFill>
                  <a:srgbClr val="FFFF00"/>
                </a:solidFill>
                <a:latin typeface="Times New Roman" pitchFamily="18" charset="0"/>
              </a:rPr>
              <a:t>表示被测对象的真值落在（</a:t>
            </a:r>
            <a:r>
              <a:rPr lang="en-US" altLang="zh-CN" sz="2400" b="1" i="1" dirty="0" smtClean="0">
                <a:solidFill>
                  <a:srgbClr val="FFFF00"/>
                </a:solidFill>
                <a:latin typeface="Times New Roman" pitchFamily="18" charset="0"/>
              </a:rPr>
              <a:t>y</a:t>
            </a:r>
            <a:r>
              <a:rPr lang="en-US" altLang="zh-CN" sz="2400" b="1" i="1" dirty="0" smtClean="0">
                <a:solidFill>
                  <a:srgbClr val="FFFF00"/>
                </a:solidFill>
                <a:latin typeface="Times New Roman" pitchFamily="18" charset="0"/>
                <a:sym typeface="Symbol" pitchFamily="18" charset="2"/>
              </a:rPr>
              <a:t></a:t>
            </a:r>
            <a:r>
              <a:rPr lang="en-US" altLang="zh-CN" sz="2400" b="1" dirty="0" smtClean="0">
                <a:solidFill>
                  <a:srgbClr val="FFFF00"/>
                </a:solidFill>
                <a:latin typeface="Times New Roman" pitchFamily="18" charset="0"/>
              </a:rPr>
              <a:t>  </a:t>
            </a:r>
            <a:r>
              <a:rPr lang="en-US" altLang="zh-CN" sz="2400" b="1" dirty="0" smtClean="0">
                <a:solidFill>
                  <a:srgbClr val="FFFF00"/>
                </a:solidFill>
                <a:latin typeface="Times New Roman" pitchFamily="18" charset="0"/>
                <a:sym typeface="Symbol" pitchFamily="18" charset="2"/>
              </a:rPr>
              <a:t> </a:t>
            </a:r>
            <a:r>
              <a:rPr lang="zh-CN" altLang="en-US" sz="2400" b="1" dirty="0" smtClean="0">
                <a:solidFill>
                  <a:srgbClr val="FFFF00"/>
                </a:solidFill>
                <a:latin typeface="Times New Roman" pitchFamily="18" charset="0"/>
              </a:rPr>
              <a:t>，</a:t>
            </a:r>
            <a:r>
              <a:rPr lang="en-US" altLang="zh-CN" sz="2400" b="1" i="1" dirty="0" smtClean="0">
                <a:solidFill>
                  <a:srgbClr val="FFFF00"/>
                </a:solidFill>
                <a:latin typeface="Times New Roman" pitchFamily="18" charset="0"/>
              </a:rPr>
              <a:t>y </a:t>
            </a:r>
            <a:r>
              <a:rPr lang="en-US" altLang="zh-CN" sz="2400" b="1" dirty="0" smtClean="0">
                <a:solidFill>
                  <a:srgbClr val="FFFF00"/>
                </a:solidFill>
                <a:latin typeface="Times New Roman" pitchFamily="18" charset="0"/>
                <a:sym typeface="Symbol" pitchFamily="18" charset="2"/>
              </a:rPr>
              <a:t></a:t>
            </a:r>
            <a:r>
              <a:rPr lang="en-US" altLang="zh-CN" sz="2400" b="1" dirty="0" smtClean="0">
                <a:solidFill>
                  <a:srgbClr val="FFFF00"/>
                </a:solidFill>
                <a:latin typeface="Times New Roman" pitchFamily="18" charset="0"/>
              </a:rPr>
              <a:t> </a:t>
            </a:r>
            <a:r>
              <a:rPr lang="en-US" altLang="zh-CN" sz="2400" b="1" dirty="0" smtClean="0">
                <a:solidFill>
                  <a:srgbClr val="FFFF00"/>
                </a:solidFill>
                <a:latin typeface="Times New Roman" pitchFamily="18" charset="0"/>
                <a:sym typeface="Symbol" pitchFamily="18" charset="2"/>
              </a:rPr>
              <a:t> </a:t>
            </a:r>
            <a:r>
              <a:rPr lang="zh-CN" altLang="en-US" sz="2400" b="1" dirty="0" smtClean="0">
                <a:solidFill>
                  <a:srgbClr val="FFFF00"/>
                </a:solidFill>
                <a:latin typeface="Times New Roman" pitchFamily="18" charset="0"/>
              </a:rPr>
              <a:t>）范围内的概率很大， </a:t>
            </a:r>
            <a:r>
              <a:rPr lang="zh-CN" altLang="en-US" sz="2400" b="1" dirty="0" smtClean="0">
                <a:solidFill>
                  <a:srgbClr val="FFFF00"/>
                </a:solidFill>
                <a:latin typeface="Times New Roman" pitchFamily="18" charset="0"/>
                <a:sym typeface="Symbol" pitchFamily="18" charset="2"/>
              </a:rPr>
              <a:t></a:t>
            </a:r>
            <a:r>
              <a:rPr lang="zh-CN" altLang="en-US" sz="2400" b="1" dirty="0" smtClean="0">
                <a:solidFill>
                  <a:srgbClr val="FFFF00"/>
                </a:solidFill>
                <a:latin typeface="Times New Roman" pitchFamily="18" charset="0"/>
              </a:rPr>
              <a:t>的取值与一定的概率相联系。</a:t>
            </a:r>
          </a:p>
        </p:txBody>
      </p:sp>
      <p:graphicFrame>
        <p:nvGraphicFramePr>
          <p:cNvPr id="8194" name="Object 1028"/>
          <p:cNvGraphicFramePr>
            <a:graphicFrameLocks noGrp="1" noChangeAspect="1"/>
          </p:cNvGraphicFramePr>
          <p:nvPr>
            <p:ph sz="half" idx="2"/>
            <p:extLst>
              <p:ext uri="{D42A27DB-BD31-4B8C-83A1-F6EECF244321}">
                <p14:modId xmlns:p14="http://schemas.microsoft.com/office/powerpoint/2010/main" val="3711366582"/>
              </p:ext>
            </p:extLst>
          </p:nvPr>
        </p:nvGraphicFramePr>
        <p:xfrm>
          <a:off x="3074988" y="2955925"/>
          <a:ext cx="3259137" cy="566738"/>
        </p:xfrm>
        <a:graphic>
          <a:graphicData uri="http://schemas.openxmlformats.org/presentationml/2006/ole">
            <mc:AlternateContent xmlns:mc="http://schemas.openxmlformats.org/markup-compatibility/2006">
              <mc:Choice xmlns:v="urn:schemas-microsoft-com:vml" Requires="v">
                <p:oleObj spid="_x0000_s8486" name="公式" r:id="rId4" imgW="1168200" imgH="203040" progId="Equation.3">
                  <p:embed/>
                </p:oleObj>
              </mc:Choice>
              <mc:Fallback>
                <p:oleObj name="公式" r:id="rId4" imgW="1168200" imgH="203040" progId="Equation.3">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4988" y="2955925"/>
                        <a:ext cx="3259137" cy="566738"/>
                      </a:xfrm>
                      <a:prstGeom prst="rect">
                        <a:avLst/>
                      </a:prstGeom>
                      <a:solidFill>
                        <a:schemeClr val="tx1"/>
                      </a:solidFill>
                      <a:extLst/>
                    </p:spPr>
                  </p:pic>
                </p:oleObj>
              </mc:Fallback>
            </mc:AlternateContent>
          </a:graphicData>
        </a:graphic>
      </p:graphicFrame>
      <p:sp>
        <p:nvSpPr>
          <p:cNvPr id="8199" name="Line 7"/>
          <p:cNvSpPr>
            <a:spLocks noChangeShapeType="1"/>
          </p:cNvSpPr>
          <p:nvPr/>
        </p:nvSpPr>
        <p:spPr bwMode="auto">
          <a:xfrm flipH="1">
            <a:off x="2241550" y="3500438"/>
            <a:ext cx="715963" cy="257175"/>
          </a:xfrm>
          <a:prstGeom prst="line">
            <a:avLst/>
          </a:prstGeom>
          <a:noFill/>
          <a:ln w="19050">
            <a:solidFill>
              <a:schemeClr val="tx1"/>
            </a:solidFill>
            <a:round/>
            <a:headEnd/>
            <a:tailEnd/>
          </a:ln>
        </p:spPr>
        <p:txBody>
          <a:bodyPr wrap="none" anchor="ctr"/>
          <a:lstStyle/>
          <a:p>
            <a:endParaRPr lang="zh-CN" altLang="en-US"/>
          </a:p>
        </p:txBody>
      </p:sp>
      <p:sp>
        <p:nvSpPr>
          <p:cNvPr id="8200" name="Line 8"/>
          <p:cNvSpPr>
            <a:spLocks noChangeShapeType="1"/>
          </p:cNvSpPr>
          <p:nvPr/>
        </p:nvSpPr>
        <p:spPr bwMode="auto">
          <a:xfrm>
            <a:off x="6346825" y="3395663"/>
            <a:ext cx="998538" cy="417512"/>
          </a:xfrm>
          <a:prstGeom prst="line">
            <a:avLst/>
          </a:prstGeom>
          <a:noFill/>
          <a:ln w="19050">
            <a:solidFill>
              <a:schemeClr val="tx1"/>
            </a:solidFill>
            <a:round/>
            <a:headEnd/>
            <a:tailEnd/>
          </a:ln>
        </p:spPr>
        <p:txBody>
          <a:bodyPr wrap="none" anchor="ctr"/>
          <a:lstStyle/>
          <a:p>
            <a:endParaRPr lang="zh-CN" altLang="en-US"/>
          </a:p>
        </p:txBody>
      </p:sp>
      <p:sp>
        <p:nvSpPr>
          <p:cNvPr id="8201" name="Line 9"/>
          <p:cNvSpPr>
            <a:spLocks noChangeShapeType="1"/>
          </p:cNvSpPr>
          <p:nvPr/>
        </p:nvSpPr>
        <p:spPr bwMode="auto">
          <a:xfrm flipH="1">
            <a:off x="3992563" y="3400425"/>
            <a:ext cx="176212" cy="358775"/>
          </a:xfrm>
          <a:prstGeom prst="line">
            <a:avLst/>
          </a:prstGeom>
          <a:noFill/>
          <a:ln w="19050">
            <a:solidFill>
              <a:schemeClr val="tx1"/>
            </a:solidFill>
            <a:round/>
            <a:headEnd/>
            <a:tailEnd/>
          </a:ln>
        </p:spPr>
        <p:txBody>
          <a:bodyPr wrap="none" anchor="ctr"/>
          <a:lstStyle/>
          <a:p>
            <a:endParaRPr lang="zh-CN" altLang="en-US"/>
          </a:p>
        </p:txBody>
      </p:sp>
      <p:sp>
        <p:nvSpPr>
          <p:cNvPr id="8202" name="Line 10"/>
          <p:cNvSpPr>
            <a:spLocks noChangeShapeType="1"/>
          </p:cNvSpPr>
          <p:nvPr/>
        </p:nvSpPr>
        <p:spPr bwMode="auto">
          <a:xfrm>
            <a:off x="5541963" y="3413125"/>
            <a:ext cx="49212" cy="346075"/>
          </a:xfrm>
          <a:prstGeom prst="line">
            <a:avLst/>
          </a:prstGeom>
          <a:noFill/>
          <a:ln w="19050">
            <a:solidFill>
              <a:schemeClr val="tx1"/>
            </a:solidFill>
            <a:round/>
            <a:headEnd/>
            <a:tailEnd/>
          </a:ln>
        </p:spPr>
        <p:txBody>
          <a:bodyPr wrap="none" anchor="ctr"/>
          <a:lstStyle/>
          <a:p>
            <a:endParaRPr lang="zh-CN" altLang="en-US"/>
          </a:p>
        </p:txBody>
      </p:sp>
      <p:graphicFrame>
        <p:nvGraphicFramePr>
          <p:cNvPr id="8195" name="Object 11"/>
          <p:cNvGraphicFramePr>
            <a:graphicFrameLocks noChangeAspect="1"/>
          </p:cNvGraphicFramePr>
          <p:nvPr>
            <p:extLst>
              <p:ext uri="{D42A27DB-BD31-4B8C-83A1-F6EECF244321}">
                <p14:modId xmlns:p14="http://schemas.microsoft.com/office/powerpoint/2010/main" val="2535988831"/>
              </p:ext>
            </p:extLst>
          </p:nvPr>
        </p:nvGraphicFramePr>
        <p:xfrm>
          <a:off x="4706938" y="1876425"/>
          <a:ext cx="2351087" cy="619125"/>
        </p:xfrm>
        <a:graphic>
          <a:graphicData uri="http://schemas.openxmlformats.org/presentationml/2006/ole">
            <mc:AlternateContent xmlns:mc="http://schemas.openxmlformats.org/markup-compatibility/2006">
              <mc:Choice xmlns:v="urn:schemas-microsoft-com:vml" Requires="v">
                <p:oleObj spid="_x0000_s8487" name="公式" r:id="rId6" imgW="622080" imgH="203040" progId="Equation.3">
                  <p:embed/>
                </p:oleObj>
              </mc:Choice>
              <mc:Fallback>
                <p:oleObj name="公式" r:id="rId6" imgW="622080" imgH="2030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6938" y="1876425"/>
                        <a:ext cx="2351087" cy="619125"/>
                      </a:xfrm>
                      <a:prstGeom prst="rect">
                        <a:avLst/>
                      </a:prstGeom>
                      <a:solidFill>
                        <a:schemeClr val="tx1"/>
                      </a:solid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up)">
                                      <p:cBhvr>
                                        <p:cTn id="7" dur="500"/>
                                        <p:tgtEl>
                                          <p:spTgt spid="13824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animEffect transition="in" filter="wipe(up)">
                                      <p:cBhvr>
                                        <p:cTn id="11" dur="500"/>
                                        <p:tgtEl>
                                          <p:spTgt spid="13824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wipe(up)">
                                      <p:cBhvr>
                                        <p:cTn id="15" dur="500"/>
                                        <p:tgtEl>
                                          <p:spTgt spid="13824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animEffect transition="in" filter="wipe(up)">
                                      <p:cBhvr>
                                        <p:cTn id="19" dur="500"/>
                                        <p:tgtEl>
                                          <p:spTgt spid="13824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8243">
                                            <p:txEl>
                                              <p:pRg st="5" end="5"/>
                                            </p:txEl>
                                          </p:spTgt>
                                        </p:tgtEl>
                                        <p:attrNameLst>
                                          <p:attrName>style.visibility</p:attrName>
                                        </p:attrNameLst>
                                      </p:cBhvr>
                                      <p:to>
                                        <p:strVal val="visible"/>
                                      </p:to>
                                    </p:set>
                                    <p:animEffect transition="in" filter="wipe(up)">
                                      <p:cBhvr>
                                        <p:cTn id="23" dur="500"/>
                                        <p:tgtEl>
                                          <p:spTgt spid="138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381125" y="512763"/>
            <a:ext cx="5970170" cy="1049337"/>
          </a:xfrm>
        </p:spPr>
        <p:txBody>
          <a:bodyPr>
            <a:normAutofit fontScale="90000"/>
          </a:bodyPr>
          <a:lstStyle/>
          <a:p>
            <a:pPr algn="l">
              <a:defRPr/>
            </a:pPr>
            <a:r>
              <a:rPr lang="en-US" altLang="zh-CN" sz="4000" dirty="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1-2  </a:t>
            </a:r>
            <a:r>
              <a:rPr lang="zh-CN" altLang="en-US" sz="4000" dirty="0" smtClean="0"/>
              <a:t>测量误差</a:t>
            </a:r>
            <a:r>
              <a:rPr lang="zh-CN" altLang="en-US" sz="4000" dirty="0" smtClean="0"/>
              <a:t>与不确定度</a:t>
            </a:r>
          </a:p>
        </p:txBody>
      </p:sp>
      <p:sp>
        <p:nvSpPr>
          <p:cNvPr id="125956" name="Rectangle 4"/>
          <p:cNvSpPr>
            <a:spLocks noChangeArrowheads="1"/>
          </p:cNvSpPr>
          <p:nvPr/>
        </p:nvSpPr>
        <p:spPr bwMode="auto">
          <a:xfrm>
            <a:off x="674688" y="1760538"/>
            <a:ext cx="8234362" cy="4078287"/>
          </a:xfrm>
          <a:prstGeom prst="rect">
            <a:avLst/>
          </a:prstGeom>
          <a:noFill/>
          <a:ln w="9525">
            <a:noFill/>
            <a:miter lim="800000"/>
            <a:headEnd/>
            <a:tailEnd/>
          </a:ln>
        </p:spPr>
        <p:txBody>
          <a:bodyPr/>
          <a:lstStyle/>
          <a:p>
            <a:pPr>
              <a:lnSpc>
                <a:spcPct val="120000"/>
              </a:lnSpc>
              <a:spcBef>
                <a:spcPct val="50000"/>
              </a:spcBef>
              <a:buClr>
                <a:srgbClr val="FFFF00"/>
              </a:buClr>
              <a:buSzPct val="100000"/>
              <a:buFont typeface="Wingdings" pitchFamily="2" charset="2"/>
              <a:buChar char="u"/>
            </a:pPr>
            <a:r>
              <a:rPr kumimoji="1" lang="en-US" altLang="zh-CN" sz="2400" b="1" dirty="0">
                <a:solidFill>
                  <a:srgbClr val="EAEAEA"/>
                </a:solidFill>
                <a:latin typeface="Times New Roman" pitchFamily="18" charset="0"/>
              </a:rPr>
              <a:t> </a:t>
            </a:r>
            <a:r>
              <a:rPr kumimoji="1" lang="zh-CN" altLang="en-US" sz="2800" b="1" dirty="0">
                <a:latin typeface="Times New Roman" pitchFamily="18" charset="0"/>
              </a:rPr>
              <a:t>不确定度表示由于测量误差存在而对被测量值不能确定的程度。不确定度是一定概率下的误差限值。</a:t>
            </a:r>
          </a:p>
          <a:p>
            <a:pPr>
              <a:lnSpc>
                <a:spcPct val="120000"/>
              </a:lnSpc>
              <a:spcBef>
                <a:spcPct val="50000"/>
              </a:spcBef>
              <a:buClr>
                <a:srgbClr val="FFFF00"/>
              </a:buClr>
              <a:buSzPct val="100000"/>
              <a:buFont typeface="Wingdings" pitchFamily="2" charset="2"/>
              <a:buChar char="u"/>
            </a:pPr>
            <a:r>
              <a:rPr kumimoji="1" lang="zh-CN" altLang="en-US" sz="2800" b="1" dirty="0">
                <a:latin typeface="Times New Roman" pitchFamily="18" charset="0"/>
              </a:rPr>
              <a:t> </a:t>
            </a:r>
            <a:r>
              <a:rPr kumimoji="1" lang="zh-CN" altLang="en-US" sz="2800" b="1" dirty="0">
                <a:solidFill>
                  <a:srgbClr val="92D050"/>
                </a:solidFill>
                <a:latin typeface="Times New Roman" pitchFamily="18" charset="0"/>
              </a:rPr>
              <a:t>不确定度反映了可能存在的误差分布范围，即随机误差分量和未定系统误差的联合分布范围。</a:t>
            </a:r>
          </a:p>
          <a:p>
            <a:pPr>
              <a:lnSpc>
                <a:spcPct val="120000"/>
              </a:lnSpc>
              <a:spcBef>
                <a:spcPct val="50000"/>
              </a:spcBef>
              <a:buClr>
                <a:srgbClr val="FFFF00"/>
              </a:buClr>
              <a:buSzPct val="100000"/>
              <a:buFont typeface="Wingdings" pitchFamily="2" charset="2"/>
              <a:buChar char="u"/>
            </a:pPr>
            <a:r>
              <a:rPr kumimoji="1" lang="zh-CN" altLang="en-US" sz="2800" b="1" dirty="0">
                <a:latin typeface="Times New Roman" pitchFamily="18" charset="0"/>
              </a:rPr>
              <a:t> </a:t>
            </a:r>
            <a:r>
              <a:rPr kumimoji="1" lang="zh-CN" altLang="en-US" sz="2800" b="1" dirty="0">
                <a:solidFill>
                  <a:srgbClr val="FFFF00"/>
                </a:solidFill>
                <a:latin typeface="Times New Roman" pitchFamily="18" charset="0"/>
              </a:rPr>
              <a:t>由于真值的不可知，误差一般是不能计算的，它可正、可负也可能十分接近零；而不确定度总是不为零的正值，是可以具体评定的。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59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1027"/>
          <p:cNvSpPr>
            <a:spLocks noGrp="1" noChangeArrowheads="1"/>
          </p:cNvSpPr>
          <p:nvPr>
            <p:ph type="subTitle" idx="1"/>
          </p:nvPr>
        </p:nvSpPr>
        <p:spPr>
          <a:xfrm>
            <a:off x="515110" y="1400787"/>
            <a:ext cx="8022603" cy="4084568"/>
          </a:xfrm>
        </p:spPr>
        <p:txBody>
          <a:bodyPr lIns="0" tIns="0" rIns="0" bIns="0">
            <a:normAutofit fontScale="92500" lnSpcReduction="10000"/>
          </a:bodyPr>
          <a:lstStyle/>
          <a:p>
            <a:pPr marR="0" algn="l" eaLnBrk="1" hangingPunct="1">
              <a:lnSpc>
                <a:spcPct val="130000"/>
              </a:lnSpc>
            </a:pPr>
            <a:r>
              <a:rPr lang="en-US" altLang="zh-CN" sz="3200" b="1" dirty="0" smtClean="0">
                <a:latin typeface="黑体" pitchFamily="2" charset="-122"/>
              </a:rPr>
              <a:t>§1 </a:t>
            </a:r>
            <a:r>
              <a:rPr lang="zh-CN" altLang="en-US" sz="3200" b="1" dirty="0" smtClean="0">
                <a:latin typeface="黑体" pitchFamily="2" charset="-122"/>
              </a:rPr>
              <a:t>测量误差及不确定度估算的基础知识</a:t>
            </a:r>
          </a:p>
          <a:p>
            <a:pPr marR="0" algn="l" eaLnBrk="1" hangingPunct="1">
              <a:lnSpc>
                <a:spcPct val="130000"/>
              </a:lnSpc>
            </a:pPr>
            <a:r>
              <a:rPr lang="en-US" altLang="zh-CN" sz="3200" b="1" dirty="0" smtClean="0">
                <a:latin typeface="黑体" pitchFamily="2" charset="-122"/>
              </a:rPr>
              <a:t>§2 </a:t>
            </a:r>
            <a:r>
              <a:rPr lang="zh-CN" altLang="en-US" sz="3200" b="1" dirty="0" smtClean="0">
                <a:latin typeface="黑体" pitchFamily="2" charset="-122"/>
              </a:rPr>
              <a:t>实验数据有效位数的确定</a:t>
            </a:r>
          </a:p>
          <a:p>
            <a:pPr marR="0" algn="l" eaLnBrk="1" hangingPunct="1">
              <a:lnSpc>
                <a:spcPct val="130000"/>
              </a:lnSpc>
            </a:pPr>
            <a:r>
              <a:rPr lang="en-US" altLang="zh-CN" sz="3200" b="1" dirty="0" smtClean="0">
                <a:latin typeface="黑体" pitchFamily="2" charset="-122"/>
              </a:rPr>
              <a:t>§3 </a:t>
            </a:r>
            <a:r>
              <a:rPr lang="zh-CN" altLang="en-US" sz="3200" b="1" dirty="0" smtClean="0">
                <a:latin typeface="黑体" pitchFamily="2" charset="-122"/>
              </a:rPr>
              <a:t>作图法处理实验数据</a:t>
            </a:r>
          </a:p>
          <a:p>
            <a:pPr marR="0" algn="l" eaLnBrk="1" hangingPunct="1">
              <a:lnSpc>
                <a:spcPct val="130000"/>
              </a:lnSpc>
            </a:pPr>
            <a:r>
              <a:rPr lang="en-US" altLang="zh-CN" sz="3200" b="1" dirty="0" smtClean="0">
                <a:latin typeface="黑体" pitchFamily="2" charset="-122"/>
              </a:rPr>
              <a:t>§4 </a:t>
            </a:r>
            <a:r>
              <a:rPr lang="zh-CN" altLang="en-US" sz="3200" b="1" dirty="0" smtClean="0">
                <a:latin typeface="黑体" pitchFamily="2" charset="-122"/>
              </a:rPr>
              <a:t>最小二乘法处理实验数据</a:t>
            </a:r>
            <a:endParaRPr lang="en-US" altLang="zh-CN" sz="3200" b="1" dirty="0" smtClean="0">
              <a:latin typeface="黑体" pitchFamily="2" charset="-122"/>
            </a:endParaRPr>
          </a:p>
          <a:p>
            <a:pPr marR="0" algn="l" eaLnBrk="1" hangingPunct="1">
              <a:lnSpc>
                <a:spcPct val="130000"/>
              </a:lnSpc>
            </a:pPr>
            <a:r>
              <a:rPr lang="en-US" altLang="zh-CN" sz="3200" b="1" dirty="0" smtClean="0">
                <a:latin typeface="黑体" pitchFamily="2" charset="-122"/>
              </a:rPr>
              <a:t>§5 </a:t>
            </a:r>
            <a:r>
              <a:rPr lang="zh-CN" altLang="en-US" sz="3200" b="1" dirty="0" smtClean="0">
                <a:latin typeface="黑体" pitchFamily="2" charset="-122"/>
              </a:rPr>
              <a:t>电磁学实验基本仪器</a:t>
            </a:r>
            <a:endParaRPr lang="en-US" altLang="zh-CN" sz="3200" b="1" dirty="0">
              <a:latin typeface="黑体" pitchFamily="2" charset="-122"/>
            </a:endParaRPr>
          </a:p>
          <a:p>
            <a:pPr marR="0" algn="l" eaLnBrk="1" hangingPunct="1">
              <a:lnSpc>
                <a:spcPct val="130000"/>
              </a:lnSpc>
            </a:pPr>
            <a:r>
              <a:rPr lang="en-US" altLang="zh-CN" sz="3200" b="1" dirty="0" smtClean="0">
                <a:latin typeface="黑体" pitchFamily="2" charset="-122"/>
              </a:rPr>
              <a:t>§6 </a:t>
            </a:r>
            <a:r>
              <a:rPr lang="zh-CN" altLang="en-US" sz="3200" b="1" dirty="0" smtClean="0">
                <a:latin typeface="黑体" pitchFamily="2" charset="-122"/>
              </a:rPr>
              <a:t>光学实验预备知识</a:t>
            </a:r>
            <a:endParaRPr lang="en-US" altLang="zh-CN" sz="3200" b="1" dirty="0">
              <a:latin typeface="黑体" pitchFamily="2" charset="-122"/>
            </a:endParaRPr>
          </a:p>
        </p:txBody>
      </p:sp>
    </p:spTree>
    <p:extLst>
      <p:ext uri="{BB962C8B-B14F-4D97-AF65-F5344CB8AC3E}">
        <p14:creationId xmlns:p14="http://schemas.microsoft.com/office/powerpoint/2010/main" val="108465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up)">
                                      <p:cBhvr>
                                        <p:cTn id="7" dur="500"/>
                                        <p:tgtEl>
                                          <p:spTgt spid="10137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animEffect transition="in" filter="wipe(up)">
                                      <p:cBhvr>
                                        <p:cTn id="11" dur="500"/>
                                        <p:tgtEl>
                                          <p:spTgt spid="10137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wipe(up)">
                                      <p:cBhvr>
                                        <p:cTn id="15" dur="500"/>
                                        <p:tgtEl>
                                          <p:spTgt spid="101379">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1379">
                                            <p:txEl>
                                              <p:pRg st="3" end="3"/>
                                            </p:txEl>
                                          </p:spTgt>
                                        </p:tgtEl>
                                        <p:attrNameLst>
                                          <p:attrName>style.visibility</p:attrName>
                                        </p:attrNameLst>
                                      </p:cBhvr>
                                      <p:to>
                                        <p:strVal val="visible"/>
                                      </p:to>
                                    </p:set>
                                    <p:animEffect transition="in" filter="wipe(up)">
                                      <p:cBhvr>
                                        <p:cTn id="19" dur="500"/>
                                        <p:tgtEl>
                                          <p:spTgt spid="101379">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01379">
                                            <p:txEl>
                                              <p:pRg st="4" end="4"/>
                                            </p:txEl>
                                          </p:spTgt>
                                        </p:tgtEl>
                                        <p:attrNameLst>
                                          <p:attrName>style.visibility</p:attrName>
                                        </p:attrNameLst>
                                      </p:cBhvr>
                                      <p:to>
                                        <p:strVal val="visible"/>
                                      </p:to>
                                    </p:set>
                                    <p:animEffect transition="in" filter="wipe(up)">
                                      <p:cBhvr>
                                        <p:cTn id="23" dur="500"/>
                                        <p:tgtEl>
                                          <p:spTgt spid="101379">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01379">
                                            <p:txEl>
                                              <p:pRg st="5" end="5"/>
                                            </p:txEl>
                                          </p:spTgt>
                                        </p:tgtEl>
                                        <p:attrNameLst>
                                          <p:attrName>style.visibility</p:attrName>
                                        </p:attrNameLst>
                                      </p:cBhvr>
                                      <p:to>
                                        <p:strVal val="visible"/>
                                      </p:to>
                                    </p:set>
                                    <p:animEffect transition="in" filter="wipe(up)">
                                      <p:cBhvr>
                                        <p:cTn id="27" dur="500"/>
                                        <p:tgtEl>
                                          <p:spTgt spid="101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38200" y="506413"/>
            <a:ext cx="6854825" cy="1092200"/>
          </a:xfrm>
        </p:spPr>
        <p:txBody>
          <a:bodyPr/>
          <a:lstStyle/>
          <a:p>
            <a:pPr eaLnBrk="1" fontAlgn="auto" hangingPunct="1">
              <a:spcAft>
                <a:spcPts val="0"/>
              </a:spcAft>
              <a:defRPr/>
            </a:pPr>
            <a:r>
              <a:rPr lang="zh-CN" altLang="zh-CN" sz="4000" dirty="0" smtClean="0">
                <a:effectLst>
                  <a:outerShdw blurRad="38100" dist="38100" dir="2700000" algn="tl">
                    <a:srgbClr val="C0C0C0"/>
                  </a:outerShdw>
                </a:effectLst>
              </a:rPr>
              <a:t>直接测量量不确定度的估算</a:t>
            </a:r>
            <a:endParaRPr lang="zh-CN" altLang="en-US" sz="4000" dirty="0" smtClean="0">
              <a:effectLst>
                <a:outerShdw blurRad="38100" dist="38100" dir="2700000" algn="tl">
                  <a:srgbClr val="C0C0C0"/>
                </a:outerShdw>
              </a:effectLst>
            </a:endParaRPr>
          </a:p>
        </p:txBody>
      </p:sp>
      <mc:AlternateContent xmlns:mc="http://schemas.openxmlformats.org/markup-compatibility/2006" xmlns:a14="http://schemas.microsoft.com/office/drawing/2010/main">
        <mc:Choice Requires="a14">
          <p:sp>
            <p:nvSpPr>
              <p:cNvPr id="130052" name="Rectangle 4"/>
              <p:cNvSpPr>
                <a:spLocks noChangeArrowheads="1"/>
              </p:cNvSpPr>
              <p:nvPr/>
            </p:nvSpPr>
            <p:spPr bwMode="auto">
              <a:xfrm>
                <a:off x="1042988" y="2114550"/>
                <a:ext cx="7512050" cy="3622675"/>
              </a:xfrm>
              <a:prstGeom prst="rect">
                <a:avLst/>
              </a:prstGeom>
              <a:noFill/>
              <a:ln w="9525">
                <a:noFill/>
                <a:miter lim="800000"/>
                <a:headEnd/>
                <a:tailEnd/>
              </a:ln>
            </p:spPr>
            <p:txBody>
              <a:bodyPr/>
              <a:lstStyle/>
              <a:p>
                <a:r>
                  <a:rPr kumimoji="1" lang="zh-CN" altLang="en-US" sz="2800" b="1" dirty="0" smtClean="0">
                    <a:latin typeface="Times New Roman" pitchFamily="18" charset="0"/>
                  </a:rPr>
                  <a:t>总不确定度分为两类不确定度：</a:t>
                </a:r>
                <a:endParaRPr kumimoji="1" lang="zh-CN" altLang="en-US" sz="2500" b="1" dirty="0">
                  <a:latin typeface="Times New Roman" pitchFamily="18" charset="0"/>
                </a:endParaRPr>
              </a:p>
              <a:p>
                <a:pPr>
                  <a:spcBef>
                    <a:spcPct val="50000"/>
                  </a:spcBef>
                </a:pPr>
                <a:r>
                  <a:rPr kumimoji="1" lang="zh-CN" altLang="en-US" sz="2000" b="1" dirty="0">
                    <a:latin typeface="Times New Roman" pitchFamily="18" charset="0"/>
                  </a:rPr>
                  <a:t>        </a:t>
                </a:r>
                <a:r>
                  <a:rPr kumimoji="1" lang="en-US" altLang="zh-CN" sz="2000" b="1" i="1" dirty="0">
                    <a:latin typeface="Times New Roman" pitchFamily="18" charset="0"/>
                  </a:rPr>
                  <a:t>A </a:t>
                </a:r>
                <a:r>
                  <a:rPr kumimoji="1" lang="zh-CN" altLang="zh-CN" sz="2000" b="1" dirty="0">
                    <a:latin typeface="Times New Roman" pitchFamily="18" charset="0"/>
                  </a:rPr>
                  <a:t>类分量</a:t>
                </a:r>
                <a:r>
                  <a:rPr kumimoji="1" lang="zh-CN" altLang="zh-CN" sz="2000" b="1" dirty="0">
                    <a:latin typeface="Times New Roman" pitchFamily="18" charset="0"/>
                    <a:sym typeface="Symbol" pitchFamily="18" charset="2"/>
                  </a:rPr>
                  <a:t></a:t>
                </a:r>
                <a:r>
                  <a:rPr kumimoji="1" lang="en-US" altLang="zh-CN" sz="2000" b="1" i="1" baseline="-25000" dirty="0">
                    <a:latin typeface="Times New Roman" pitchFamily="18" charset="0"/>
                    <a:sym typeface="Symbol" pitchFamily="18" charset="2"/>
                  </a:rPr>
                  <a:t>A</a:t>
                </a:r>
                <a:r>
                  <a:rPr kumimoji="1" lang="en-US" altLang="zh-CN" sz="2000" b="1" dirty="0">
                    <a:latin typeface="Times New Roman" pitchFamily="18" charset="0"/>
                  </a:rPr>
                  <a:t>  ——</a:t>
                </a:r>
                <a:r>
                  <a:rPr kumimoji="1" lang="zh-CN" altLang="en-US" sz="2000" b="1" dirty="0">
                    <a:latin typeface="Times New Roman" pitchFamily="18" charset="0"/>
                  </a:rPr>
                  <a:t>多次重复测量时用统计学方法估算的分量；</a:t>
                </a:r>
              </a:p>
              <a:p>
                <a:r>
                  <a:rPr kumimoji="1" lang="zh-CN" altLang="en-US" sz="2000" b="1" dirty="0">
                    <a:latin typeface="Times New Roman" pitchFamily="18" charset="0"/>
                  </a:rPr>
                  <a:t>        </a:t>
                </a:r>
                <a:r>
                  <a:rPr kumimoji="1" lang="en-US" altLang="zh-CN" sz="2000" b="1" i="1" dirty="0">
                    <a:latin typeface="Times New Roman" pitchFamily="18" charset="0"/>
                  </a:rPr>
                  <a:t>B </a:t>
                </a:r>
                <a:r>
                  <a:rPr kumimoji="1" lang="zh-CN" altLang="en-US" sz="2000" b="1" dirty="0">
                    <a:latin typeface="Times New Roman" pitchFamily="18" charset="0"/>
                  </a:rPr>
                  <a:t>类分量</a:t>
                </a:r>
                <a:r>
                  <a:rPr kumimoji="1" lang="zh-CN" altLang="en-US" sz="2000" b="1" dirty="0">
                    <a:latin typeface="Times New Roman" pitchFamily="18" charset="0"/>
                    <a:sym typeface="Symbol" pitchFamily="18" charset="2"/>
                  </a:rPr>
                  <a:t></a:t>
                </a:r>
                <a:r>
                  <a:rPr kumimoji="1" lang="en-US" altLang="zh-CN" sz="2000" b="1" i="1" baseline="-25000" dirty="0">
                    <a:latin typeface="Times New Roman" pitchFamily="18" charset="0"/>
                    <a:sym typeface="Symbol" pitchFamily="18" charset="2"/>
                  </a:rPr>
                  <a:t>B</a:t>
                </a:r>
                <a:r>
                  <a:rPr kumimoji="1" lang="en-US" altLang="zh-CN" sz="2000" b="1" dirty="0">
                    <a:latin typeface="Times New Roman" pitchFamily="18" charset="0"/>
                  </a:rPr>
                  <a:t>  ——</a:t>
                </a:r>
                <a:r>
                  <a:rPr kumimoji="1" lang="zh-CN" altLang="en-US" sz="2000" b="1" dirty="0">
                    <a:latin typeface="Times New Roman" pitchFamily="18" charset="0"/>
                  </a:rPr>
                  <a:t>用其他方法（非统计学方法）评定的分量。</a:t>
                </a:r>
                <a:endParaRPr kumimoji="1" lang="zh-CN" altLang="en-US" b="1" dirty="0">
                  <a:latin typeface="Times New Roman" pitchFamily="18" charset="0"/>
                </a:endParaRPr>
              </a:p>
              <a:p>
                <a:pPr>
                  <a:spcBef>
                    <a:spcPct val="30000"/>
                  </a:spcBef>
                </a:pPr>
                <a:r>
                  <a:rPr kumimoji="1" lang="zh-CN" altLang="en-US" sz="2800" b="1" dirty="0">
                    <a:latin typeface="Times New Roman" pitchFamily="18" charset="0"/>
                  </a:rPr>
                  <a:t>这两类分量在</a:t>
                </a:r>
                <a:r>
                  <a:rPr kumimoji="1" lang="zh-CN" altLang="en-US" sz="2800" b="1" u="sng" dirty="0">
                    <a:solidFill>
                      <a:srgbClr val="FFFF00"/>
                    </a:solidFill>
                    <a:latin typeface="Times New Roman" pitchFamily="18" charset="0"/>
                  </a:rPr>
                  <a:t>相同置信概率</a:t>
                </a:r>
                <a:r>
                  <a:rPr kumimoji="1" lang="zh-CN" altLang="en-US" sz="2800" b="1" dirty="0">
                    <a:latin typeface="Times New Roman" pitchFamily="18" charset="0"/>
                  </a:rPr>
                  <a:t>下用方和根方法合成总不确定度：</a:t>
                </a:r>
              </a:p>
              <a:p>
                <a:r>
                  <a:rPr kumimoji="1" lang="en-US" altLang="zh-CN" sz="2800" b="1" dirty="0" smtClean="0">
                    <a:latin typeface="Times New Roman" pitchFamily="18" charset="0"/>
                  </a:rPr>
                  <a:t>                            </a:t>
                </a:r>
                <a14:m>
                  <m:oMath xmlns:m="http://schemas.openxmlformats.org/officeDocument/2006/math">
                    <m:r>
                      <m:rPr>
                        <m:sty m:val="p"/>
                      </m:rPr>
                      <a:rPr kumimoji="1" lang="zh-CN" altLang="en-US" sz="2800" b="0" i="0" smtClean="0">
                        <a:latin typeface="Cambria Math"/>
                      </a:rPr>
                      <m:t>Δ</m:t>
                    </m:r>
                    <m:r>
                      <a:rPr kumimoji="1" lang="en-US" altLang="zh-CN" sz="2800" b="0" i="0" smtClean="0">
                        <a:latin typeface="Cambria Math"/>
                      </a:rPr>
                      <m:t>=</m:t>
                    </m:r>
                    <m:rad>
                      <m:radPr>
                        <m:degHide m:val="on"/>
                        <m:ctrlPr>
                          <a:rPr kumimoji="1" lang="en-US" altLang="zh-CN" sz="2800" i="1" smtClean="0">
                            <a:latin typeface="Cambria Math" panose="02040503050406030204" pitchFamily="18" charset="0"/>
                          </a:rPr>
                        </m:ctrlPr>
                      </m:radPr>
                      <m:deg/>
                      <m:e>
                        <m:sSubSup>
                          <m:sSubSupPr>
                            <m:ctrlPr>
                              <a:rPr kumimoji="1" lang="en-US" altLang="zh-CN" sz="2800" i="1" smtClean="0">
                                <a:latin typeface="Cambria Math" panose="02040503050406030204" pitchFamily="18" charset="0"/>
                              </a:rPr>
                            </m:ctrlPr>
                          </m:sSubSupPr>
                          <m:e>
                            <m:r>
                              <m:rPr>
                                <m:sty m:val="p"/>
                              </m:rPr>
                              <a:rPr kumimoji="1" lang="zh-CN" altLang="en-US" sz="2800" b="0" i="0" smtClean="0">
                                <a:latin typeface="Cambria Math"/>
                              </a:rPr>
                              <m:t>Δ</m:t>
                            </m:r>
                          </m:e>
                          <m:sub>
                            <m:r>
                              <a:rPr kumimoji="1" lang="en-US" altLang="zh-CN" sz="2800" b="0" i="1" smtClean="0">
                                <a:latin typeface="Cambria Math"/>
                              </a:rPr>
                              <m:t>𝐴</m:t>
                            </m:r>
                          </m:sub>
                          <m:sup>
                            <m:r>
                              <a:rPr kumimoji="1" lang="en-US" altLang="zh-CN" sz="2800" b="0" i="0" smtClean="0">
                                <a:latin typeface="Cambria Math"/>
                              </a:rPr>
                              <m:t>2</m:t>
                            </m:r>
                          </m:sup>
                        </m:sSubSup>
                        <m:r>
                          <a:rPr kumimoji="1" lang="en-US" altLang="zh-CN" sz="2800" b="0" i="0" smtClean="0">
                            <a:latin typeface="Cambria Math"/>
                          </a:rPr>
                          <m:t>+</m:t>
                        </m:r>
                        <m:sSubSup>
                          <m:sSubSupPr>
                            <m:ctrlPr>
                              <a:rPr kumimoji="1" lang="en-US" altLang="zh-CN" sz="2800" i="1" smtClean="0">
                                <a:latin typeface="Cambria Math" panose="02040503050406030204" pitchFamily="18" charset="0"/>
                              </a:rPr>
                            </m:ctrlPr>
                          </m:sSubSupPr>
                          <m:e>
                            <m:r>
                              <m:rPr>
                                <m:sty m:val="p"/>
                              </m:rPr>
                              <a:rPr kumimoji="1" lang="zh-CN" altLang="en-US" sz="2800" b="0" i="0" smtClean="0">
                                <a:latin typeface="Cambria Math"/>
                              </a:rPr>
                              <m:t>Δ</m:t>
                            </m:r>
                          </m:e>
                          <m:sub>
                            <m:r>
                              <a:rPr kumimoji="1" lang="en-US" altLang="zh-CN" sz="2800" b="0" i="1" smtClean="0">
                                <a:latin typeface="Cambria Math"/>
                              </a:rPr>
                              <m:t>𝐵</m:t>
                            </m:r>
                          </m:sub>
                          <m:sup>
                            <m:r>
                              <a:rPr kumimoji="1" lang="en-US" altLang="zh-CN" sz="2800" b="0" i="0" smtClean="0">
                                <a:latin typeface="Cambria Math"/>
                              </a:rPr>
                              <m:t>2</m:t>
                            </m:r>
                          </m:sup>
                        </m:sSubSup>
                      </m:e>
                    </m:rad>
                  </m:oMath>
                </a14:m>
                <a:endParaRPr kumimoji="1" lang="zh-CN" altLang="en-US" sz="2800" dirty="0">
                  <a:latin typeface="Times New Roman" pitchFamily="18" charset="0"/>
                </a:endParaRPr>
              </a:p>
              <a:p>
                <a:r>
                  <a:rPr kumimoji="1" lang="zh-CN" altLang="en-US" b="1" dirty="0">
                    <a:latin typeface="Times New Roman" pitchFamily="18" charset="0"/>
                  </a:rPr>
                  <a:t>           </a:t>
                </a:r>
                <a:r>
                  <a:rPr kumimoji="1" lang="zh-CN" altLang="en-US" sz="2400" b="1" dirty="0">
                    <a:solidFill>
                      <a:srgbClr val="FF0000"/>
                    </a:solidFill>
                    <a:latin typeface="Times New Roman" pitchFamily="18" charset="0"/>
                  </a:rPr>
                  <a:t>（我校物理实验教学中一般用总不确定度，置信概率取为</a:t>
                </a:r>
                <a:r>
                  <a:rPr kumimoji="1" lang="en-US" altLang="zh-CN" sz="2400" b="1" dirty="0">
                    <a:solidFill>
                      <a:srgbClr val="FF0000"/>
                    </a:solidFill>
                    <a:latin typeface="Times New Roman" pitchFamily="18" charset="0"/>
                  </a:rPr>
                  <a:t>95%</a:t>
                </a:r>
                <a:r>
                  <a:rPr kumimoji="1" lang="zh-CN" altLang="en-US" sz="2400" b="1" dirty="0">
                    <a:solidFill>
                      <a:srgbClr val="FF0000"/>
                    </a:solidFill>
                    <a:latin typeface="Times New Roman" pitchFamily="18" charset="0"/>
                  </a:rPr>
                  <a:t>）</a:t>
                </a:r>
                <a:endParaRPr kumimoji="1" lang="zh-CN" altLang="en-US" b="1" dirty="0">
                  <a:solidFill>
                    <a:srgbClr val="FF0000"/>
                  </a:solidFill>
                  <a:latin typeface="Times New Roman" pitchFamily="18" charset="0"/>
                </a:endParaRPr>
              </a:p>
            </p:txBody>
          </p:sp>
        </mc:Choice>
        <mc:Fallback xmlns="">
          <p:sp>
            <p:nvSpPr>
              <p:cNvPr id="130052" name="Rectangle 4"/>
              <p:cNvSpPr>
                <a:spLocks noRot="1" noChangeAspect="1" noMove="1" noResize="1" noEditPoints="1" noAdjustHandles="1" noChangeArrowheads="1" noChangeShapeType="1" noTextEdit="1"/>
              </p:cNvSpPr>
              <p:nvPr/>
            </p:nvSpPr>
            <p:spPr bwMode="auto">
              <a:xfrm>
                <a:off x="1042988" y="2114550"/>
                <a:ext cx="7512050" cy="3622675"/>
              </a:xfrm>
              <a:prstGeom prst="rect">
                <a:avLst/>
              </a:prstGeom>
              <a:blipFill>
                <a:blip r:embed="rId3"/>
                <a:stretch>
                  <a:fillRect l="-1623" t="-2357" r="-325" b="-1010"/>
                </a:stretch>
              </a:blipFill>
              <a:ln w="9525">
                <a:no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ppt_x"/>
                                          </p:val>
                                        </p:tav>
                                        <p:tav tm="100000">
                                          <p:val>
                                            <p:strVal val="#ppt_x"/>
                                          </p:val>
                                        </p:tav>
                                      </p:tavLst>
                                    </p:anim>
                                    <p:anim calcmode="lin" valueType="num">
                                      <p:cBhvr additive="base">
                                        <p:cTn id="8" dur="500" fill="hold"/>
                                        <p:tgtEl>
                                          <p:spTgt spid="13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fontAlgn="auto" hangingPunct="1">
              <a:spcAft>
                <a:spcPts val="0"/>
              </a:spcAft>
              <a:defRPr/>
            </a:pPr>
            <a:r>
              <a:rPr lang="zh-CN" altLang="zh-CN" sz="4000" dirty="0" smtClean="0"/>
              <a:t>直接测量量不确定度的估算</a:t>
            </a:r>
            <a:endParaRPr lang="zh-CN" altLang="en-US" sz="4000" dirty="0" smtClean="0"/>
          </a:p>
        </p:txBody>
      </p:sp>
      <mc:AlternateContent xmlns:mc="http://schemas.openxmlformats.org/markup-compatibility/2006" xmlns:a14="http://schemas.microsoft.com/office/drawing/2010/main">
        <mc:Choice Requires="a14">
          <p:sp>
            <p:nvSpPr>
              <p:cNvPr id="131076" name="Rectangle 4"/>
              <p:cNvSpPr>
                <a:spLocks noChangeArrowheads="1"/>
              </p:cNvSpPr>
              <p:nvPr/>
            </p:nvSpPr>
            <p:spPr bwMode="auto">
              <a:xfrm>
                <a:off x="864143" y="1581793"/>
                <a:ext cx="7505700" cy="4413893"/>
              </a:xfrm>
              <a:prstGeom prst="rect">
                <a:avLst/>
              </a:prstGeom>
              <a:noFill/>
              <a:ln w="9525">
                <a:noFill/>
                <a:miter lim="800000"/>
                <a:headEnd/>
                <a:tailEnd/>
              </a:ln>
            </p:spPr>
            <p:txBody>
              <a:bodyPr/>
              <a:lstStyle/>
              <a:p>
                <a:r>
                  <a:rPr kumimoji="1" lang="zh-CN" altLang="en-US" sz="2800" b="1" dirty="0" smtClean="0">
                    <a:latin typeface="Times New Roman" pitchFamily="18" charset="0"/>
                  </a:rPr>
                  <a:t>简化处理方法</a:t>
                </a:r>
                <a:r>
                  <a:rPr kumimoji="1" lang="zh-CN" altLang="en-US" sz="2500" b="1" dirty="0">
                    <a:latin typeface="Times New Roman" pitchFamily="18" charset="0"/>
                  </a:rPr>
                  <a:t>：</a:t>
                </a:r>
              </a:p>
              <a:p>
                <a:pPr>
                  <a:lnSpc>
                    <a:spcPct val="150000"/>
                  </a:lnSpc>
                </a:pPr>
                <a:r>
                  <a:rPr kumimoji="1" lang="zh-CN" altLang="zh-CN" sz="2400" b="1" dirty="0">
                    <a:solidFill>
                      <a:srgbClr val="92D050"/>
                    </a:solidFill>
                    <a:latin typeface="Times New Roman" pitchFamily="18" charset="0"/>
                  </a:rPr>
                  <a:t>－</a:t>
                </a:r>
                <a:r>
                  <a:rPr kumimoji="1" lang="en-US" altLang="zh-CN" sz="2400" b="1" i="1" dirty="0">
                    <a:solidFill>
                      <a:srgbClr val="92D050"/>
                    </a:solidFill>
                    <a:latin typeface="Times New Roman" pitchFamily="18" charset="0"/>
                  </a:rPr>
                  <a:t>A </a:t>
                </a:r>
                <a:r>
                  <a:rPr kumimoji="1" lang="zh-CN" altLang="zh-CN" sz="2400" b="1" dirty="0">
                    <a:solidFill>
                      <a:srgbClr val="92D050"/>
                    </a:solidFill>
                    <a:latin typeface="Times New Roman" pitchFamily="18" charset="0"/>
                  </a:rPr>
                  <a:t>类分量</a:t>
                </a:r>
                <a:r>
                  <a:rPr kumimoji="1" lang="zh-CN" altLang="zh-CN" sz="2400" b="1" dirty="0">
                    <a:solidFill>
                      <a:srgbClr val="92D050"/>
                    </a:solidFill>
                    <a:latin typeface="Times New Roman" pitchFamily="18" charset="0"/>
                    <a:sym typeface="Symbol" pitchFamily="18" charset="2"/>
                  </a:rPr>
                  <a:t></a:t>
                </a:r>
                <a:r>
                  <a:rPr kumimoji="1" lang="en-US" altLang="zh-CN" sz="2400" b="1" i="1" baseline="-25000" dirty="0">
                    <a:solidFill>
                      <a:srgbClr val="92D050"/>
                    </a:solidFill>
                    <a:latin typeface="Times New Roman" pitchFamily="18" charset="0"/>
                    <a:sym typeface="Symbol" pitchFamily="18" charset="2"/>
                  </a:rPr>
                  <a:t>A</a:t>
                </a:r>
                <a:r>
                  <a:rPr kumimoji="1" lang="en-US" altLang="zh-CN" sz="2400" b="1" dirty="0">
                    <a:solidFill>
                      <a:srgbClr val="92D050"/>
                    </a:solidFill>
                    <a:latin typeface="Times New Roman" pitchFamily="18" charset="0"/>
                  </a:rPr>
                  <a:t> </a:t>
                </a:r>
                <a:r>
                  <a:rPr kumimoji="1" lang="zh-CN" altLang="zh-CN" sz="2400" b="1" dirty="0">
                    <a:solidFill>
                      <a:srgbClr val="92D050"/>
                    </a:solidFill>
                    <a:latin typeface="Times New Roman" pitchFamily="18" charset="0"/>
                  </a:rPr>
                  <a:t>的估算</a:t>
                </a:r>
                <a:r>
                  <a:rPr kumimoji="1" lang="zh-CN" altLang="zh-CN" sz="2400" b="1" dirty="0" smtClean="0">
                    <a:solidFill>
                      <a:srgbClr val="92D050"/>
                    </a:solidFill>
                    <a:latin typeface="Times New Roman" pitchFamily="18" charset="0"/>
                  </a:rPr>
                  <a:t>：</a:t>
                </a:r>
                <a14:m>
                  <m:oMath xmlns:m="http://schemas.openxmlformats.org/officeDocument/2006/math">
                    <m:sSub>
                      <m:sSubPr>
                        <m:ctrlPr>
                          <a:rPr kumimoji="1" lang="en-US" altLang="zh-CN" sz="2400" i="1" smtClean="0">
                            <a:solidFill>
                              <a:schemeClr val="tx1"/>
                            </a:solidFill>
                            <a:latin typeface="Cambria Math" panose="02040503050406030204" pitchFamily="18" charset="0"/>
                          </a:rPr>
                        </m:ctrlPr>
                      </m:sSubPr>
                      <m:e>
                        <m:sSub>
                          <m:sSubPr>
                            <m:ctrlPr>
                              <a:rPr kumimoji="1" lang="en-US" altLang="zh-CN" sz="2400" i="1" smtClean="0">
                                <a:latin typeface="Cambria Math" panose="02040503050406030204" pitchFamily="18" charset="0"/>
                              </a:rPr>
                            </m:ctrlPr>
                          </m:sSubPr>
                          <m:e>
                            <m:r>
                              <a:rPr kumimoji="1" lang="en-US" altLang="zh-CN" sz="2400" b="0" i="1">
                                <a:latin typeface="Cambria Math"/>
                                <a:ea typeface="Cambria Math"/>
                              </a:rPr>
                              <m:t>∆</m:t>
                            </m:r>
                          </m:e>
                          <m:sub>
                            <m:r>
                              <a:rPr kumimoji="1" lang="en-US" altLang="zh-CN" sz="2400" b="0" i="1">
                                <a:latin typeface="Cambria Math"/>
                              </a:rPr>
                              <m:t>𝐴</m:t>
                            </m:r>
                          </m:sub>
                        </m:sSub>
                        <m:r>
                          <a:rPr kumimoji="1" lang="en-US" altLang="zh-CN" sz="2400" b="0">
                            <a:latin typeface="Cambria Math"/>
                          </a:rPr>
                          <m:t>=</m:t>
                        </m:r>
                        <m:sSub>
                          <m:sSubPr>
                            <m:ctrlPr>
                              <a:rPr kumimoji="1" lang="en-US" altLang="zh-CN" sz="2400" i="1">
                                <a:latin typeface="Cambria Math" panose="02040503050406030204" pitchFamily="18" charset="0"/>
                              </a:rPr>
                            </m:ctrlPr>
                          </m:sSubPr>
                          <m:e>
                            <m:r>
                              <a:rPr kumimoji="1" lang="en-US" altLang="zh-CN" sz="2400" b="0" i="1">
                                <a:latin typeface="Cambria Math"/>
                              </a:rPr>
                              <m:t>𝑡</m:t>
                            </m:r>
                          </m:e>
                          <m:sub>
                            <m:r>
                              <a:rPr kumimoji="1" lang="zh-CN" altLang="en-US" sz="2400" b="0" i="1">
                                <a:latin typeface="Cambria Math"/>
                              </a:rPr>
                              <m:t>𝜉</m:t>
                            </m:r>
                          </m:sub>
                        </m:sSub>
                        <m:d>
                          <m:dPr>
                            <m:ctrlPr>
                              <a:rPr kumimoji="1" lang="en-US" altLang="zh-CN" sz="2400" i="1">
                                <a:latin typeface="Cambria Math" panose="02040503050406030204" pitchFamily="18" charset="0"/>
                              </a:rPr>
                            </m:ctrlPr>
                          </m:dPr>
                          <m:e>
                            <m:r>
                              <a:rPr kumimoji="1" lang="zh-CN" altLang="en-US" sz="2400" b="0" i="1">
                                <a:latin typeface="Cambria Math"/>
                              </a:rPr>
                              <m:t>𝜈</m:t>
                            </m:r>
                          </m:e>
                        </m:d>
                        <m:r>
                          <a:rPr kumimoji="1" lang="en-US" altLang="zh-CN" sz="2400" b="0" i="1">
                            <a:latin typeface="Cambria Math"/>
                          </a:rPr>
                          <m:t>𝑆</m:t>
                        </m:r>
                      </m:e>
                      <m:sub>
                        <m:acc>
                          <m:accPr>
                            <m:chr m:val="̅"/>
                            <m:ctrlPr>
                              <a:rPr kumimoji="1" lang="en-US" altLang="zh-CN" sz="2400" i="1" smtClean="0">
                                <a:solidFill>
                                  <a:schemeClr val="tx1"/>
                                </a:solidFill>
                                <a:latin typeface="Cambria Math" panose="02040503050406030204" pitchFamily="18" charset="0"/>
                              </a:rPr>
                            </m:ctrlPr>
                          </m:accPr>
                          <m:e>
                            <m:r>
                              <a:rPr kumimoji="1" lang="en-US" altLang="zh-CN" sz="2400" b="0" i="1" smtClean="0">
                                <a:solidFill>
                                  <a:schemeClr val="tx1"/>
                                </a:solidFill>
                                <a:latin typeface="Cambria Math"/>
                              </a:rPr>
                              <m:t>𝑦</m:t>
                            </m:r>
                          </m:e>
                        </m:acc>
                      </m:sub>
                    </m:sSub>
                    <m:r>
                      <a:rPr kumimoji="1" lang="en-US" altLang="zh-CN" sz="2400" b="0" i="1" smtClean="0">
                        <a:solidFill>
                          <a:schemeClr val="tx1"/>
                        </a:solidFill>
                        <a:latin typeface="Cambria Math"/>
                      </a:rPr>
                      <m:t>=</m:t>
                    </m:r>
                    <m:f>
                      <m:fPr>
                        <m:ctrlPr>
                          <a:rPr kumimoji="1" lang="en-US" altLang="zh-CN" sz="2400" i="1" smtClean="0">
                            <a:solidFill>
                              <a:schemeClr val="tx1"/>
                            </a:solidFill>
                            <a:latin typeface="Cambria Math" panose="02040503050406030204" pitchFamily="18" charset="0"/>
                          </a:rPr>
                        </m:ctrlPr>
                      </m:fPr>
                      <m:num>
                        <m:sSub>
                          <m:sSubPr>
                            <m:ctrlPr>
                              <a:rPr kumimoji="1" lang="en-US" altLang="zh-CN" sz="2400" i="1">
                                <a:latin typeface="Cambria Math" panose="02040503050406030204" pitchFamily="18" charset="0"/>
                              </a:rPr>
                            </m:ctrlPr>
                          </m:sSubPr>
                          <m:e>
                            <m:r>
                              <a:rPr kumimoji="1" lang="en-US" altLang="zh-CN" sz="2400" b="0" i="1">
                                <a:latin typeface="Cambria Math"/>
                              </a:rPr>
                              <m:t>𝑡</m:t>
                            </m:r>
                          </m:e>
                          <m:sub>
                            <m:r>
                              <a:rPr kumimoji="1" lang="zh-CN" altLang="en-US" sz="2400" b="0" i="1">
                                <a:latin typeface="Cambria Math"/>
                              </a:rPr>
                              <m:t>𝜉</m:t>
                            </m:r>
                          </m:sub>
                        </m:sSub>
                        <m:d>
                          <m:dPr>
                            <m:ctrlPr>
                              <a:rPr kumimoji="1" lang="en-US" altLang="zh-CN" sz="2400" i="1">
                                <a:latin typeface="Cambria Math" panose="02040503050406030204" pitchFamily="18" charset="0"/>
                              </a:rPr>
                            </m:ctrlPr>
                          </m:dPr>
                          <m:e>
                            <m:r>
                              <a:rPr kumimoji="1" lang="en-US" altLang="zh-CN" sz="2400" b="0" i="1" smtClean="0">
                                <a:latin typeface="Cambria Math"/>
                              </a:rPr>
                              <m:t>𝑛</m:t>
                            </m:r>
                            <m:r>
                              <a:rPr kumimoji="1" lang="en-US" altLang="zh-CN" sz="2400" b="0" i="1" smtClean="0">
                                <a:latin typeface="Cambria Math"/>
                              </a:rPr>
                              <m:t>−1</m:t>
                            </m:r>
                          </m:e>
                        </m:d>
                      </m:num>
                      <m:den>
                        <m:rad>
                          <m:radPr>
                            <m:degHide m:val="on"/>
                            <m:ctrlPr>
                              <a:rPr kumimoji="1" lang="en-US" altLang="zh-CN" sz="2400" i="1" smtClean="0">
                                <a:solidFill>
                                  <a:schemeClr val="tx1"/>
                                </a:solidFill>
                                <a:latin typeface="Cambria Math" panose="02040503050406030204" pitchFamily="18" charset="0"/>
                              </a:rPr>
                            </m:ctrlPr>
                          </m:radPr>
                          <m:deg/>
                          <m:e>
                            <m:r>
                              <a:rPr kumimoji="1" lang="en-US" altLang="zh-CN" sz="2400" b="0" i="1" smtClean="0">
                                <a:solidFill>
                                  <a:schemeClr val="tx1"/>
                                </a:solidFill>
                                <a:latin typeface="Cambria Math"/>
                              </a:rPr>
                              <m:t>𝑛</m:t>
                            </m:r>
                          </m:e>
                        </m:rad>
                      </m:den>
                    </m:f>
                    <m:sSub>
                      <m:sSubPr>
                        <m:ctrlPr>
                          <a:rPr kumimoji="1" lang="en-US" altLang="zh-CN" sz="2400" i="1" smtClean="0">
                            <a:solidFill>
                              <a:schemeClr val="tx1"/>
                            </a:solidFill>
                            <a:latin typeface="Cambria Math" panose="02040503050406030204" pitchFamily="18" charset="0"/>
                          </a:rPr>
                        </m:ctrlPr>
                      </m:sSubPr>
                      <m:e>
                        <m:r>
                          <a:rPr kumimoji="1" lang="en-US" altLang="zh-CN" sz="2400" b="0" i="1">
                            <a:latin typeface="Cambria Math"/>
                          </a:rPr>
                          <m:t>𝑆</m:t>
                        </m:r>
                      </m:e>
                      <m:sub>
                        <m:r>
                          <a:rPr kumimoji="1" lang="en-US" altLang="zh-CN" sz="2400" b="0" i="1" smtClean="0">
                            <a:solidFill>
                              <a:schemeClr val="tx1"/>
                            </a:solidFill>
                            <a:latin typeface="Cambria Math"/>
                          </a:rPr>
                          <m:t>𝑦</m:t>
                        </m:r>
                      </m:sub>
                    </m:sSub>
                  </m:oMath>
                </a14:m>
                <a:endParaRPr kumimoji="1" lang="en-US" altLang="zh-CN" dirty="0" smtClean="0">
                  <a:latin typeface="Times New Roman" pitchFamily="18" charset="0"/>
                </a:endParaRPr>
              </a:p>
              <a:p>
                <a:r>
                  <a:rPr kumimoji="1" lang="en-US" altLang="zh-CN" b="1" dirty="0" smtClean="0">
                    <a:latin typeface="Times New Roman" pitchFamily="18" charset="0"/>
                  </a:rPr>
                  <a:t>                                                        </a:t>
                </a:r>
                <a14:m>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a:rPr>
                          <m:t>𝑺</m:t>
                        </m:r>
                      </m:e>
                      <m:sub>
                        <m:r>
                          <a:rPr kumimoji="1" lang="en-US" altLang="zh-CN" sz="2000" b="1" i="1" smtClean="0">
                            <a:latin typeface="Cambria Math"/>
                          </a:rPr>
                          <m:t>𝒚</m:t>
                        </m:r>
                      </m:sub>
                    </m:sSub>
                    <m:r>
                      <a:rPr kumimoji="1" lang="en-US" altLang="zh-CN" sz="2000" b="1" i="1" smtClean="0">
                        <a:latin typeface="Cambria Math"/>
                      </a:rPr>
                      <m:t>=</m:t>
                    </m:r>
                    <m:rad>
                      <m:radPr>
                        <m:degHide m:val="on"/>
                        <m:ctrlPr>
                          <a:rPr kumimoji="1" lang="en-US" altLang="zh-CN" sz="2000" b="1" i="1" smtClean="0">
                            <a:latin typeface="Cambria Math" panose="02040503050406030204" pitchFamily="18" charset="0"/>
                          </a:rPr>
                        </m:ctrlPr>
                      </m:radPr>
                      <m:deg/>
                      <m:e>
                        <m:f>
                          <m:fPr>
                            <m:ctrlPr>
                              <a:rPr kumimoji="1" lang="en-US" altLang="zh-CN" sz="2000" b="1" i="1" smtClean="0">
                                <a:latin typeface="Cambria Math" panose="02040503050406030204" pitchFamily="18" charset="0"/>
                              </a:rPr>
                            </m:ctrlPr>
                          </m:fPr>
                          <m:num>
                            <m:nary>
                              <m:naryPr>
                                <m:chr m:val="∑"/>
                                <m:subHide m:val="on"/>
                                <m:supHide m:val="on"/>
                                <m:ctrlPr>
                                  <a:rPr kumimoji="1" lang="en-US" altLang="zh-CN" sz="2000" b="1" i="1" smtClean="0">
                                    <a:latin typeface="Cambria Math" panose="02040503050406030204" pitchFamily="18" charset="0"/>
                                  </a:rPr>
                                </m:ctrlPr>
                              </m:naryPr>
                              <m:sub/>
                              <m:sup/>
                              <m:e>
                                <m:sSup>
                                  <m:sSupPr>
                                    <m:ctrlPr>
                                      <a:rPr kumimoji="1" lang="en-US" altLang="zh-CN" sz="2000" b="1" i="1" smtClean="0">
                                        <a:latin typeface="Cambria Math" panose="02040503050406030204" pitchFamily="18" charset="0"/>
                                      </a:rPr>
                                    </m:ctrlPr>
                                  </m:sSupPr>
                                  <m:e>
                                    <m:d>
                                      <m:dPr>
                                        <m:ctrlPr>
                                          <a:rPr kumimoji="1" lang="en-US" altLang="zh-CN" sz="2000" b="1" i="1" smtClean="0">
                                            <a:latin typeface="Cambria Math" panose="02040503050406030204" pitchFamily="18" charset="0"/>
                                          </a:rPr>
                                        </m:ctrlPr>
                                      </m:dPr>
                                      <m:e>
                                        <m:sSub>
                                          <m:sSubPr>
                                            <m:ctrlPr>
                                              <a:rPr kumimoji="1" lang="en-US" altLang="zh-CN" sz="2000" b="1" i="1" smtClean="0">
                                                <a:latin typeface="Cambria Math" panose="02040503050406030204" pitchFamily="18" charset="0"/>
                                              </a:rPr>
                                            </m:ctrlPr>
                                          </m:sSubPr>
                                          <m:e>
                                            <m:r>
                                              <a:rPr kumimoji="1" lang="en-US" altLang="zh-CN" sz="2000" b="1" i="1" smtClean="0">
                                                <a:latin typeface="Cambria Math"/>
                                              </a:rPr>
                                              <m:t>𝒚</m:t>
                                            </m:r>
                                          </m:e>
                                          <m:sub>
                                            <m:r>
                                              <a:rPr kumimoji="1" lang="en-US" altLang="zh-CN" sz="2000" b="1" i="1" smtClean="0">
                                                <a:latin typeface="Cambria Math"/>
                                              </a:rPr>
                                              <m:t>𝒊</m:t>
                                            </m:r>
                                          </m:sub>
                                        </m:sSub>
                                        <m:r>
                                          <a:rPr kumimoji="1" lang="en-US" altLang="zh-CN" sz="2000" b="1" i="1" smtClean="0">
                                            <a:latin typeface="Cambria Math"/>
                                          </a:rPr>
                                          <m:t>−</m:t>
                                        </m:r>
                                        <m:acc>
                                          <m:accPr>
                                            <m:chr m:val="̅"/>
                                            <m:ctrlPr>
                                              <a:rPr kumimoji="1" lang="en-US" altLang="zh-CN" sz="2000" b="1" i="1" smtClean="0">
                                                <a:latin typeface="Cambria Math" panose="02040503050406030204" pitchFamily="18" charset="0"/>
                                              </a:rPr>
                                            </m:ctrlPr>
                                          </m:accPr>
                                          <m:e>
                                            <m:r>
                                              <a:rPr kumimoji="1" lang="en-US" altLang="zh-CN" sz="2000" b="1" i="1" smtClean="0">
                                                <a:latin typeface="Cambria Math"/>
                                              </a:rPr>
                                              <m:t>𝒚</m:t>
                                            </m:r>
                                          </m:e>
                                        </m:acc>
                                      </m:e>
                                    </m:d>
                                  </m:e>
                                  <m:sup>
                                    <m:r>
                                      <a:rPr kumimoji="1" lang="en-US" altLang="zh-CN" sz="2000" b="1" i="1" smtClean="0">
                                        <a:latin typeface="Cambria Math"/>
                                      </a:rPr>
                                      <m:t>𝟐</m:t>
                                    </m:r>
                                  </m:sup>
                                </m:sSup>
                              </m:e>
                            </m:nary>
                          </m:num>
                          <m:den>
                            <m:r>
                              <a:rPr kumimoji="1" lang="en-US" altLang="zh-CN" sz="2000" b="1" i="1" smtClean="0">
                                <a:latin typeface="Cambria Math"/>
                              </a:rPr>
                              <m:t>𝒏</m:t>
                            </m:r>
                            <m:r>
                              <a:rPr kumimoji="1" lang="en-US" altLang="zh-CN" sz="2000" b="1" i="1" smtClean="0">
                                <a:latin typeface="Cambria Math"/>
                              </a:rPr>
                              <m:t>−</m:t>
                            </m:r>
                            <m:r>
                              <a:rPr kumimoji="1" lang="en-US" altLang="zh-CN" sz="2000" b="1" i="1" smtClean="0">
                                <a:latin typeface="Cambria Math"/>
                              </a:rPr>
                              <m:t>𝟏</m:t>
                            </m:r>
                          </m:den>
                        </m:f>
                      </m:e>
                    </m:rad>
                  </m:oMath>
                </a14:m>
                <a:endParaRPr kumimoji="1" lang="zh-CN" altLang="en-US" sz="2000" b="1" dirty="0">
                  <a:latin typeface="Times New Roman" pitchFamily="18" charset="0"/>
                </a:endParaRPr>
              </a:p>
              <a:p>
                <a:endParaRPr kumimoji="1" lang="zh-CN" altLang="zh-CN" b="1" dirty="0">
                  <a:latin typeface="Times New Roman" pitchFamily="18" charset="0"/>
                </a:endParaRPr>
              </a:p>
              <a:p>
                <a:r>
                  <a:rPr kumimoji="1" lang="zh-CN" altLang="en-US" b="1" dirty="0">
                    <a:latin typeface="Times New Roman" pitchFamily="18" charset="0"/>
                  </a:rPr>
                  <a:t>　　　</a:t>
                </a:r>
                <a:r>
                  <a:rPr kumimoji="1" lang="zh-CN" altLang="zh-CN" sz="2000" b="1" dirty="0">
                    <a:latin typeface="Times New Roman" pitchFamily="18" charset="0"/>
                  </a:rPr>
                  <a:t>置信概率95%</a:t>
                </a:r>
                <a:r>
                  <a:rPr kumimoji="1" lang="zh-CN" altLang="en-US" sz="2000" b="1" dirty="0" smtClean="0">
                    <a:latin typeface="Times New Roman" pitchFamily="18" charset="0"/>
                  </a:rPr>
                  <a:t>的</a:t>
                </a:r>
                <a14:m>
                  <m:oMath xmlns:m="http://schemas.openxmlformats.org/officeDocument/2006/math">
                    <m:r>
                      <a:rPr kumimoji="1" lang="en-US" altLang="zh-CN" sz="2000" b="1" i="1" smtClean="0">
                        <a:latin typeface="Cambria Math"/>
                      </a:rPr>
                      <m:t>𝒕</m:t>
                    </m:r>
                  </m:oMath>
                </a14:m>
                <a:r>
                  <a:rPr kumimoji="1" lang="zh-CN" altLang="en-US" sz="2000" b="1" dirty="0" smtClean="0">
                    <a:latin typeface="Times New Roman" pitchFamily="18" charset="0"/>
                  </a:rPr>
                  <a:t>因子</a:t>
                </a:r>
                <a:r>
                  <a:rPr kumimoji="1" lang="zh-CN" altLang="en-US" sz="2000" b="1" dirty="0">
                    <a:latin typeface="Times New Roman" pitchFamily="18" charset="0"/>
                  </a:rPr>
                  <a:t>可以</a:t>
                </a:r>
                <a:r>
                  <a:rPr kumimoji="1" lang="zh-CN" altLang="en-US" sz="2000" b="1" dirty="0" smtClean="0">
                    <a:latin typeface="Times New Roman" pitchFamily="18" charset="0"/>
                  </a:rPr>
                  <a:t>查表</a:t>
                </a:r>
                <a:endParaRPr kumimoji="1" lang="zh-CN" altLang="en-US" sz="2500" b="1" i="1" dirty="0">
                  <a:latin typeface="Times New Roman" pitchFamily="18" charset="0"/>
                </a:endParaRPr>
              </a:p>
              <a:p>
                <a:pPr>
                  <a:lnSpc>
                    <a:spcPct val="150000"/>
                  </a:lnSpc>
                </a:pPr>
                <a:r>
                  <a:rPr kumimoji="1" lang="zh-CN" altLang="en-US" sz="2400" b="1" dirty="0">
                    <a:solidFill>
                      <a:srgbClr val="92D050"/>
                    </a:solidFill>
                    <a:latin typeface="Times New Roman" pitchFamily="18" charset="0"/>
                  </a:rPr>
                  <a:t>－</a:t>
                </a:r>
                <a:r>
                  <a:rPr kumimoji="1" lang="en-US" altLang="zh-CN" sz="2400" b="1" i="1" dirty="0">
                    <a:solidFill>
                      <a:srgbClr val="92D050"/>
                    </a:solidFill>
                    <a:latin typeface="Times New Roman" pitchFamily="18" charset="0"/>
                  </a:rPr>
                  <a:t>B </a:t>
                </a:r>
                <a:r>
                  <a:rPr kumimoji="1" lang="zh-CN" altLang="en-US" sz="2400" b="1" dirty="0">
                    <a:solidFill>
                      <a:srgbClr val="92D050"/>
                    </a:solidFill>
                    <a:latin typeface="Times New Roman" pitchFamily="18" charset="0"/>
                  </a:rPr>
                  <a:t>类分量</a:t>
                </a:r>
                <a:r>
                  <a:rPr kumimoji="1" lang="zh-CN" altLang="zh-CN" sz="2400" b="1" dirty="0">
                    <a:solidFill>
                      <a:srgbClr val="92D050"/>
                    </a:solidFill>
                    <a:latin typeface="Times New Roman" pitchFamily="18" charset="0"/>
                    <a:sym typeface="Symbol" pitchFamily="18" charset="2"/>
                  </a:rPr>
                  <a:t></a:t>
                </a:r>
                <a:r>
                  <a:rPr kumimoji="1" lang="en-US" altLang="zh-CN" sz="2400" b="1" i="1" baseline="-25000" dirty="0">
                    <a:solidFill>
                      <a:srgbClr val="92D050"/>
                    </a:solidFill>
                    <a:latin typeface="Times New Roman" pitchFamily="18" charset="0"/>
                    <a:sym typeface="Symbol" pitchFamily="18" charset="2"/>
                  </a:rPr>
                  <a:t>B</a:t>
                </a:r>
                <a:r>
                  <a:rPr kumimoji="1" lang="en-US" altLang="zh-CN" sz="2400" b="1" dirty="0">
                    <a:solidFill>
                      <a:srgbClr val="92D050"/>
                    </a:solidFill>
                    <a:latin typeface="Times New Roman" pitchFamily="18" charset="0"/>
                    <a:sym typeface="Symbol" pitchFamily="18" charset="2"/>
                  </a:rPr>
                  <a:t>= </a:t>
                </a:r>
                <a:r>
                  <a:rPr kumimoji="1" lang="zh-CN" altLang="zh-CN" sz="2400" b="1" baseline="-25000" dirty="0">
                    <a:solidFill>
                      <a:srgbClr val="92D050"/>
                    </a:solidFill>
                    <a:latin typeface="Times New Roman" pitchFamily="18" charset="0"/>
                    <a:sym typeface="Symbol" pitchFamily="18" charset="2"/>
                  </a:rPr>
                  <a:t>仪</a:t>
                </a:r>
                <a:r>
                  <a:rPr kumimoji="1" lang="zh-CN" altLang="en-US" sz="2400" b="1" dirty="0">
                    <a:solidFill>
                      <a:srgbClr val="92D050"/>
                    </a:solidFill>
                    <a:latin typeface="Times New Roman" pitchFamily="18" charset="0"/>
                  </a:rPr>
                  <a:t> ： 认为 </a:t>
                </a:r>
                <a:r>
                  <a:rPr kumimoji="1" lang="zh-CN" altLang="zh-CN" sz="2400" b="1" dirty="0">
                    <a:solidFill>
                      <a:srgbClr val="92D050"/>
                    </a:solidFill>
                    <a:latin typeface="Times New Roman" pitchFamily="18" charset="0"/>
                    <a:sym typeface="Symbol" pitchFamily="18" charset="2"/>
                  </a:rPr>
                  <a:t></a:t>
                </a:r>
                <a:r>
                  <a:rPr kumimoji="1" lang="en-US" altLang="zh-CN" sz="2400" b="1" i="1" baseline="-25000" dirty="0">
                    <a:solidFill>
                      <a:srgbClr val="92D050"/>
                    </a:solidFill>
                    <a:latin typeface="Times New Roman" pitchFamily="18" charset="0"/>
                    <a:sym typeface="Symbol" pitchFamily="18" charset="2"/>
                  </a:rPr>
                  <a:t>B</a:t>
                </a:r>
                <a:r>
                  <a:rPr kumimoji="1" lang="en-US" altLang="zh-CN" sz="2400" b="1" dirty="0">
                    <a:solidFill>
                      <a:srgbClr val="92D050"/>
                    </a:solidFill>
                    <a:latin typeface="Times New Roman" pitchFamily="18" charset="0"/>
                  </a:rPr>
                  <a:t> </a:t>
                </a:r>
                <a:r>
                  <a:rPr kumimoji="1" lang="zh-CN" altLang="en-US" sz="2400" b="1" dirty="0">
                    <a:solidFill>
                      <a:srgbClr val="92D050"/>
                    </a:solidFill>
                    <a:latin typeface="Times New Roman" pitchFamily="18" charset="0"/>
                  </a:rPr>
                  <a:t>主要由仪器误差来决定</a:t>
                </a:r>
                <a:endParaRPr kumimoji="1" lang="zh-CN" altLang="en-US" sz="2000" b="1" dirty="0">
                  <a:solidFill>
                    <a:srgbClr val="92D050"/>
                  </a:solidFill>
                  <a:latin typeface="Times New Roman" pitchFamily="18" charset="0"/>
                </a:endParaRPr>
              </a:p>
              <a:p>
                <a:pPr>
                  <a:lnSpc>
                    <a:spcPct val="150000"/>
                  </a:lnSpc>
                </a:pPr>
                <a:r>
                  <a:rPr kumimoji="1" lang="zh-CN" altLang="en-US" sz="2400" b="1" dirty="0">
                    <a:solidFill>
                      <a:srgbClr val="FFFF00"/>
                    </a:solidFill>
                    <a:latin typeface="Times New Roman" pitchFamily="18" charset="0"/>
                  </a:rPr>
                  <a:t>－不确定度合成</a:t>
                </a:r>
                <a:r>
                  <a:rPr kumimoji="1" lang="zh-CN" altLang="en-US" sz="2400" b="1" dirty="0" smtClean="0">
                    <a:solidFill>
                      <a:srgbClr val="FFFF00"/>
                    </a:solidFill>
                    <a:latin typeface="Times New Roman" pitchFamily="18" charset="0"/>
                  </a:rPr>
                  <a:t>：</a:t>
                </a:r>
                <a:endParaRPr kumimoji="1" lang="en-US" altLang="zh-CN" sz="2400" b="1" dirty="0" smtClean="0">
                  <a:solidFill>
                    <a:srgbClr val="FFFF00"/>
                  </a:solidFill>
                  <a:latin typeface="Times New Roman" pitchFamily="18" charset="0"/>
                </a:endParaRPr>
              </a:p>
              <a:p>
                <a:r>
                  <a:rPr kumimoji="1" lang="en-US" altLang="zh-CN" sz="2400" b="1" dirty="0" smtClean="0">
                    <a:solidFill>
                      <a:srgbClr val="FF0000"/>
                    </a:solidFill>
                    <a:latin typeface="Times New Roman" pitchFamily="18" charset="0"/>
                  </a:rPr>
                  <a:t>                         </a:t>
                </a:r>
                <a14:m>
                  <m:oMath xmlns:m="http://schemas.openxmlformats.org/officeDocument/2006/math">
                    <m:r>
                      <m:rPr>
                        <m:sty m:val="p"/>
                      </m:rPr>
                      <a:rPr kumimoji="1" lang="zh-CN" altLang="en-US" sz="2400">
                        <a:latin typeface="Cambria Math"/>
                      </a:rPr>
                      <m:t>Δ</m:t>
                    </m:r>
                    <m:r>
                      <a:rPr kumimoji="1" lang="en-US" altLang="zh-CN" sz="2400">
                        <a:latin typeface="Cambria Math"/>
                      </a:rPr>
                      <m:t>=</m:t>
                    </m:r>
                    <m:rad>
                      <m:radPr>
                        <m:degHide m:val="on"/>
                        <m:ctrlPr>
                          <a:rPr kumimoji="1" lang="en-US" altLang="zh-CN" sz="2400" i="1">
                            <a:latin typeface="Cambria Math" panose="02040503050406030204" pitchFamily="18" charset="0"/>
                          </a:rPr>
                        </m:ctrlPr>
                      </m:radPr>
                      <m:deg/>
                      <m:e>
                        <m:sSubSup>
                          <m:sSubSupPr>
                            <m:ctrlPr>
                              <a:rPr kumimoji="1" lang="en-US" altLang="zh-CN" sz="2400" i="1">
                                <a:latin typeface="Cambria Math" panose="02040503050406030204" pitchFamily="18" charset="0"/>
                              </a:rPr>
                            </m:ctrlPr>
                          </m:sSubSupPr>
                          <m:e>
                            <m:r>
                              <m:rPr>
                                <m:sty m:val="p"/>
                              </m:rPr>
                              <a:rPr kumimoji="1" lang="zh-CN" altLang="en-US" sz="2400">
                                <a:latin typeface="Cambria Math"/>
                              </a:rPr>
                              <m:t>Δ</m:t>
                            </m:r>
                          </m:e>
                          <m:sub>
                            <m:r>
                              <a:rPr kumimoji="1" lang="en-US" altLang="zh-CN" sz="2400" i="1">
                                <a:latin typeface="Cambria Math"/>
                              </a:rPr>
                              <m:t>𝐴</m:t>
                            </m:r>
                          </m:sub>
                          <m:sup>
                            <m:r>
                              <a:rPr kumimoji="1" lang="en-US" altLang="zh-CN" sz="2400">
                                <a:latin typeface="Cambria Math"/>
                              </a:rPr>
                              <m:t>2</m:t>
                            </m:r>
                          </m:sup>
                        </m:sSubSup>
                        <m:r>
                          <a:rPr kumimoji="1" lang="en-US" altLang="zh-CN" sz="2400">
                            <a:latin typeface="Cambria Math"/>
                          </a:rPr>
                          <m:t>+</m:t>
                        </m:r>
                        <m:sSubSup>
                          <m:sSubSupPr>
                            <m:ctrlPr>
                              <a:rPr kumimoji="1" lang="en-US" altLang="zh-CN" sz="2400" i="1">
                                <a:latin typeface="Cambria Math" panose="02040503050406030204" pitchFamily="18" charset="0"/>
                              </a:rPr>
                            </m:ctrlPr>
                          </m:sSubSupPr>
                          <m:e>
                            <m:r>
                              <m:rPr>
                                <m:sty m:val="p"/>
                              </m:rPr>
                              <a:rPr kumimoji="1" lang="zh-CN" altLang="en-US" sz="2400">
                                <a:latin typeface="Cambria Math"/>
                              </a:rPr>
                              <m:t>Δ</m:t>
                            </m:r>
                          </m:e>
                          <m:sub>
                            <m:r>
                              <a:rPr kumimoji="1" lang="en-US" altLang="zh-CN" sz="2400" i="1">
                                <a:latin typeface="Cambria Math"/>
                              </a:rPr>
                              <m:t>𝐵</m:t>
                            </m:r>
                          </m:sub>
                          <m:sup>
                            <m:r>
                              <a:rPr kumimoji="1" lang="en-US" altLang="zh-CN" sz="2400">
                                <a:latin typeface="Cambria Math"/>
                              </a:rPr>
                              <m:t>2</m:t>
                            </m:r>
                          </m:sup>
                        </m:sSubSup>
                      </m:e>
                    </m:rad>
                    <m:r>
                      <a:rPr kumimoji="1" lang="en-US" altLang="zh-CN" sz="2400" b="0" i="1" smtClean="0">
                        <a:latin typeface="Cambria Math"/>
                      </a:rPr>
                      <m:t>=</m:t>
                    </m:r>
                    <m:rad>
                      <m:radPr>
                        <m:degHide m:val="on"/>
                        <m:ctrlPr>
                          <a:rPr kumimoji="1" lang="en-US" altLang="zh-CN" sz="2400" b="0" i="1" smtClean="0">
                            <a:latin typeface="Cambria Math" panose="02040503050406030204" pitchFamily="18" charset="0"/>
                          </a:rPr>
                        </m:ctrlPr>
                      </m:radPr>
                      <m:deg/>
                      <m:e>
                        <m:sSup>
                          <m:sSupPr>
                            <m:ctrlPr>
                              <a:rPr kumimoji="1" lang="en-US" altLang="zh-CN" sz="2400" b="0" i="1" smtClean="0">
                                <a:latin typeface="Cambria Math" panose="02040503050406030204" pitchFamily="18" charset="0"/>
                              </a:rPr>
                            </m:ctrlPr>
                          </m:sSupPr>
                          <m:e>
                            <m:d>
                              <m:dPr>
                                <m:ctrlPr>
                                  <a:rPr kumimoji="1" lang="en-US" altLang="zh-CN" sz="2400" b="0" i="1" smtClean="0">
                                    <a:latin typeface="Cambria Math" panose="02040503050406030204" pitchFamily="18" charset="0"/>
                                  </a:rPr>
                                </m:ctrlPr>
                              </m:dPr>
                              <m:e>
                                <m:f>
                                  <m:fPr>
                                    <m:ctrlPr>
                                      <a:rPr kumimoji="1" lang="en-US" altLang="zh-CN" sz="2400" i="1">
                                        <a:latin typeface="Cambria Math" panose="02040503050406030204" pitchFamily="18" charset="0"/>
                                      </a:rPr>
                                    </m:ctrlPr>
                                  </m:fPr>
                                  <m:num>
                                    <m:r>
                                      <a:rPr kumimoji="1" lang="en-US" altLang="zh-CN" sz="2400" b="0" i="1" smtClean="0">
                                        <a:latin typeface="Cambria Math"/>
                                      </a:rPr>
                                      <m:t>𝑡</m:t>
                                    </m:r>
                                  </m:num>
                                  <m:den>
                                    <m:rad>
                                      <m:radPr>
                                        <m:degHide m:val="on"/>
                                        <m:ctrlPr>
                                          <a:rPr kumimoji="1" lang="en-US" altLang="zh-CN" sz="2400" i="1">
                                            <a:latin typeface="Cambria Math" panose="02040503050406030204" pitchFamily="18" charset="0"/>
                                          </a:rPr>
                                        </m:ctrlPr>
                                      </m:radPr>
                                      <m:deg/>
                                      <m:e>
                                        <m:r>
                                          <a:rPr kumimoji="1" lang="en-US" altLang="zh-CN" sz="2400" i="1">
                                            <a:latin typeface="Cambria Math"/>
                                          </a:rPr>
                                          <m:t>𝑛</m:t>
                                        </m:r>
                                      </m:e>
                                    </m:rad>
                                  </m:den>
                                </m:f>
                                <m:sSub>
                                  <m:sSubPr>
                                    <m:ctrlPr>
                                      <a:rPr kumimoji="1" lang="en-US" altLang="zh-CN" sz="2400" i="1">
                                        <a:latin typeface="Cambria Math" panose="02040503050406030204" pitchFamily="18" charset="0"/>
                                      </a:rPr>
                                    </m:ctrlPr>
                                  </m:sSubPr>
                                  <m:e>
                                    <m:r>
                                      <a:rPr kumimoji="1" lang="en-US" altLang="zh-CN" sz="2400" i="1">
                                        <a:latin typeface="Cambria Math"/>
                                      </a:rPr>
                                      <m:t>𝑆</m:t>
                                    </m:r>
                                  </m:e>
                                  <m:sub>
                                    <m:r>
                                      <a:rPr kumimoji="1" lang="en-US" altLang="zh-CN" sz="2400" i="1">
                                        <a:latin typeface="Cambria Math"/>
                                      </a:rPr>
                                      <m:t>𝑦</m:t>
                                    </m:r>
                                  </m:sub>
                                </m:sSub>
                              </m:e>
                            </m:d>
                          </m:e>
                          <m:sup>
                            <m:r>
                              <a:rPr kumimoji="1" lang="en-US" altLang="zh-CN" sz="2400" b="0" i="1" smtClean="0">
                                <a:latin typeface="Cambria Math"/>
                              </a:rPr>
                              <m:t>2</m:t>
                            </m:r>
                          </m:sup>
                        </m:sSup>
                        <m:r>
                          <a:rPr kumimoji="1" lang="en-US" altLang="zh-CN" sz="2400" b="0" i="1" smtClean="0">
                            <a:latin typeface="Cambria Math"/>
                          </a:rPr>
                          <m:t>+</m:t>
                        </m:r>
                        <m:sSubSup>
                          <m:sSubSupPr>
                            <m:ctrlPr>
                              <a:rPr kumimoji="1" lang="en-US" altLang="zh-CN" sz="2400" b="0" i="1" smtClean="0">
                                <a:latin typeface="Cambria Math" panose="02040503050406030204" pitchFamily="18" charset="0"/>
                              </a:rPr>
                            </m:ctrlPr>
                          </m:sSubSupPr>
                          <m:e>
                            <m:r>
                              <m:rPr>
                                <m:sty m:val="p"/>
                              </m:rPr>
                              <a:rPr kumimoji="1" lang="el-GR" altLang="zh-CN" sz="2400" b="0" i="1" smtClean="0">
                                <a:latin typeface="Cambria Math"/>
                                <a:ea typeface="Cambria Math"/>
                              </a:rPr>
                              <m:t>Δ</m:t>
                            </m:r>
                          </m:e>
                          <m:sub>
                            <m:r>
                              <a:rPr kumimoji="1" lang="zh-CN" altLang="en-US" sz="2400" b="0" i="1" smtClean="0">
                                <a:latin typeface="Cambria Math"/>
                              </a:rPr>
                              <m:t>仪</m:t>
                            </m:r>
                          </m:sub>
                          <m:sup>
                            <m:r>
                              <a:rPr kumimoji="1" lang="en-US" altLang="zh-CN" sz="2400" b="0" i="1" smtClean="0">
                                <a:latin typeface="Cambria Math"/>
                              </a:rPr>
                              <m:t>2</m:t>
                            </m:r>
                          </m:sup>
                        </m:sSubSup>
                      </m:e>
                    </m:rad>
                  </m:oMath>
                </a14:m>
                <a:endParaRPr kumimoji="1" lang="zh-CN" altLang="en-US" sz="2400" b="1" dirty="0">
                  <a:solidFill>
                    <a:srgbClr val="FF0000"/>
                  </a:solidFill>
                  <a:latin typeface="Times New Roman" pitchFamily="18" charset="0"/>
                </a:endParaRPr>
              </a:p>
            </p:txBody>
          </p:sp>
        </mc:Choice>
        <mc:Fallback xmlns="">
          <p:sp>
            <p:nvSpPr>
              <p:cNvPr id="131076" name="Rectangle 4"/>
              <p:cNvSpPr>
                <a:spLocks noRot="1" noChangeAspect="1" noMove="1" noResize="1" noEditPoints="1" noAdjustHandles="1" noChangeArrowheads="1" noChangeShapeType="1" noTextEdit="1"/>
              </p:cNvSpPr>
              <p:nvPr/>
            </p:nvSpPr>
            <p:spPr bwMode="auto">
              <a:xfrm>
                <a:off x="864143" y="1581793"/>
                <a:ext cx="7505700" cy="4413893"/>
              </a:xfrm>
              <a:prstGeom prst="rect">
                <a:avLst/>
              </a:prstGeom>
              <a:blipFill>
                <a:blip r:embed="rId3"/>
                <a:stretch>
                  <a:fillRect l="-1706" t="-1655" b="-414"/>
                </a:stretch>
              </a:blipFill>
              <a:ln w="9525">
                <a:no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slide(fromRight)">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703263"/>
            <a:ext cx="6870700" cy="1049337"/>
          </a:xfrm>
        </p:spPr>
        <p:txBody>
          <a:bodyPr/>
          <a:lstStyle/>
          <a:p>
            <a:pPr eaLnBrk="1" fontAlgn="auto" hangingPunct="1">
              <a:spcAft>
                <a:spcPts val="0"/>
              </a:spcAft>
              <a:defRPr/>
            </a:pPr>
            <a:r>
              <a:rPr lang="zh-CN" altLang="zh-CN" sz="4000" dirty="0" smtClean="0"/>
              <a:t>直接测量量不确定度的估算</a:t>
            </a:r>
            <a:endParaRPr lang="zh-CN" altLang="en-US" sz="4000" dirty="0" smtClean="0"/>
          </a:p>
        </p:txBody>
      </p:sp>
      <mc:AlternateContent xmlns:mc="http://schemas.openxmlformats.org/markup-compatibility/2006" xmlns:a14="http://schemas.microsoft.com/office/drawing/2010/main">
        <mc:Choice Requires="a14">
          <p:sp>
            <p:nvSpPr>
              <p:cNvPr id="132100" name="Rectangle 4"/>
              <p:cNvSpPr>
                <a:spLocks noChangeArrowheads="1"/>
              </p:cNvSpPr>
              <p:nvPr/>
            </p:nvSpPr>
            <p:spPr bwMode="auto">
              <a:xfrm>
                <a:off x="1003300" y="2119313"/>
                <a:ext cx="7839075" cy="3286064"/>
              </a:xfrm>
              <a:prstGeom prst="rect">
                <a:avLst/>
              </a:prstGeom>
              <a:noFill/>
              <a:ln w="9525">
                <a:noFill/>
                <a:miter lim="800000"/>
                <a:headEnd/>
                <a:tailEnd/>
              </a:ln>
            </p:spPr>
            <p:txBody>
              <a:bodyPr/>
              <a:lstStyle/>
              <a:p>
                <a:pPr>
                  <a:lnSpc>
                    <a:spcPct val="150000"/>
                  </a:lnSpc>
                </a:pPr>
                <a:r>
                  <a:rPr kumimoji="1" lang="zh-CN" altLang="en-US" sz="2800" b="1" dirty="0" smtClean="0">
                    <a:latin typeface="Times New Roman" pitchFamily="18" charset="0"/>
                  </a:rPr>
                  <a:t>结果表示：</a:t>
                </a:r>
                <a:endParaRPr kumimoji="1" lang="zh-CN" altLang="en-US" sz="2500" b="1" dirty="0">
                  <a:latin typeface="Times New Roman" pitchFamily="18" charset="0"/>
                </a:endParaRPr>
              </a:p>
              <a:p>
                <a:pPr>
                  <a:lnSpc>
                    <a:spcPct val="150000"/>
                  </a:lnSpc>
                </a:pPr>
                <a:r>
                  <a:rPr kumimoji="1" lang="en-US" altLang="zh-CN" sz="2400" b="1" dirty="0">
                    <a:latin typeface="Times New Roman" pitchFamily="18" charset="0"/>
                  </a:rPr>
                  <a:t>——</a:t>
                </a:r>
                <a:r>
                  <a:rPr kumimoji="1" lang="zh-CN" altLang="en-US" sz="2400" b="1" dirty="0">
                    <a:latin typeface="Times New Roman" pitchFamily="18" charset="0"/>
                  </a:rPr>
                  <a:t>以测量列 </a:t>
                </a:r>
                <a:r>
                  <a:rPr kumimoji="1" lang="en-US" altLang="zh-CN" sz="2400" b="1" i="1" dirty="0">
                    <a:latin typeface="Times New Roman" pitchFamily="18" charset="0"/>
                  </a:rPr>
                  <a:t>y </a:t>
                </a:r>
                <a:r>
                  <a:rPr kumimoji="1" lang="zh-CN" altLang="en-US" sz="2400" b="1" dirty="0">
                    <a:latin typeface="Times New Roman" pitchFamily="18" charset="0"/>
                  </a:rPr>
                  <a:t>的平均值</a:t>
                </a:r>
                <a:r>
                  <a:rPr kumimoji="1" lang="zh-CN" altLang="en-US" sz="2400" b="1" u="sng" dirty="0">
                    <a:solidFill>
                      <a:srgbClr val="FFFF00"/>
                    </a:solidFill>
                    <a:effectLst>
                      <a:outerShdw blurRad="38100" dist="38100" dir="2700000" algn="tl">
                        <a:srgbClr val="000000">
                          <a:alpha val="43137"/>
                        </a:srgbClr>
                      </a:outerShdw>
                    </a:effectLst>
                    <a:latin typeface="Times New Roman" pitchFamily="18" charset="0"/>
                  </a:rPr>
                  <a:t>再修正掉已定系统误差项 </a:t>
                </a:r>
                <a:r>
                  <a:rPr kumimoji="1" lang="en-US" altLang="zh-CN" sz="2400" b="1" i="1" dirty="0">
                    <a:solidFill>
                      <a:srgbClr val="FFFF00"/>
                    </a:solidFill>
                    <a:latin typeface="Times New Roman" pitchFamily="18" charset="0"/>
                  </a:rPr>
                  <a:t>y</a:t>
                </a:r>
                <a:r>
                  <a:rPr kumimoji="1" lang="en-US" altLang="zh-CN" sz="2400" b="1" baseline="-25000" dirty="0">
                    <a:solidFill>
                      <a:srgbClr val="FFFF00"/>
                    </a:solidFill>
                    <a:latin typeface="Times New Roman" pitchFamily="18" charset="0"/>
                  </a:rPr>
                  <a:t>0 </a:t>
                </a:r>
                <a:r>
                  <a:rPr kumimoji="1" lang="zh-CN" altLang="en-US" sz="2400" b="1" dirty="0">
                    <a:latin typeface="Times New Roman" pitchFamily="18" charset="0"/>
                  </a:rPr>
                  <a:t>得到被测对象的量值。</a:t>
                </a:r>
              </a:p>
              <a:p>
                <a:pPr>
                  <a:lnSpc>
                    <a:spcPct val="150000"/>
                  </a:lnSpc>
                </a:pPr>
                <a:r>
                  <a:rPr kumimoji="1" lang="en-US" altLang="zh-CN" sz="2400" b="1" dirty="0">
                    <a:latin typeface="Times New Roman" pitchFamily="18" charset="0"/>
                  </a:rPr>
                  <a:t>——</a:t>
                </a:r>
                <a:r>
                  <a:rPr kumimoji="1" lang="zh-CN" altLang="en-US" sz="2400" b="1" dirty="0">
                    <a:latin typeface="Times New Roman" pitchFamily="18" charset="0"/>
                  </a:rPr>
                  <a:t>由</a:t>
                </a:r>
                <a:r>
                  <a:rPr kumimoji="1" lang="en-US" altLang="zh-CN" sz="2400" b="1" i="1" dirty="0">
                    <a:latin typeface="Times New Roman" pitchFamily="18" charset="0"/>
                  </a:rPr>
                  <a:t>A</a:t>
                </a:r>
                <a:r>
                  <a:rPr kumimoji="1" lang="zh-CN" altLang="en-US" sz="2400" b="1" dirty="0">
                    <a:latin typeface="Times New Roman" pitchFamily="18" charset="0"/>
                  </a:rPr>
                  <a:t>、</a:t>
                </a:r>
                <a:r>
                  <a:rPr kumimoji="1" lang="en-US" altLang="zh-CN" sz="2400" b="1" i="1" dirty="0">
                    <a:latin typeface="Times New Roman" pitchFamily="18" charset="0"/>
                  </a:rPr>
                  <a:t>B </a:t>
                </a:r>
                <a:r>
                  <a:rPr kumimoji="1" lang="zh-CN" altLang="zh-CN" sz="2400" b="1" dirty="0">
                    <a:latin typeface="Times New Roman" pitchFamily="18" charset="0"/>
                  </a:rPr>
                  <a:t>类不确定度合成总不确定度</a:t>
                </a:r>
              </a:p>
              <a:p>
                <a:pPr>
                  <a:lnSpc>
                    <a:spcPct val="150000"/>
                  </a:lnSpc>
                </a:pPr>
                <a:r>
                  <a:rPr kumimoji="1" lang="zh-CN" altLang="zh-CN" sz="2400" b="1" dirty="0">
                    <a:latin typeface="Times New Roman" pitchFamily="18" charset="0"/>
                  </a:rPr>
                  <a:t>　则</a:t>
                </a:r>
                <a:r>
                  <a:rPr kumimoji="1" lang="zh-CN" altLang="zh-CN" sz="2400" b="1" dirty="0" smtClean="0">
                    <a:latin typeface="Times New Roman" pitchFamily="18" charset="0"/>
                  </a:rPr>
                  <a:t>：</a:t>
                </a:r>
                <a:r>
                  <a:rPr kumimoji="1" lang="en-US" altLang="zh-CN" sz="2400" b="1" dirty="0" smtClean="0">
                    <a:latin typeface="Times New Roman" pitchFamily="18" charset="0"/>
                  </a:rPr>
                  <a:t>        </a:t>
                </a:r>
                <a14:m>
                  <m:oMath xmlns:m="http://schemas.openxmlformats.org/officeDocument/2006/math">
                    <m:r>
                      <a:rPr kumimoji="1" lang="en-US" altLang="zh-CN" sz="2400" b="0" i="1" dirty="0">
                        <a:latin typeface="Cambria Math"/>
                      </a:rPr>
                      <m:t>𝑌</m:t>
                    </m:r>
                    <m:r>
                      <a:rPr kumimoji="1" lang="en-US" altLang="zh-CN" sz="2400" b="0" dirty="0">
                        <a:latin typeface="Cambria Math"/>
                      </a:rPr>
                      <m:t>=</m:t>
                    </m:r>
                    <m:r>
                      <a:rPr kumimoji="1" lang="en-US" altLang="zh-CN" sz="2400" b="0" i="0" dirty="0" smtClean="0">
                        <a:latin typeface="Cambria Math"/>
                      </a:rPr>
                      <m:t>(</m:t>
                    </m:r>
                    <m:acc>
                      <m:accPr>
                        <m:chr m:val="̅"/>
                        <m:ctrlPr>
                          <a:rPr kumimoji="1" lang="en-US" altLang="zh-CN" sz="2400" i="1" dirty="0" smtClean="0">
                            <a:latin typeface="Cambria Math" panose="02040503050406030204" pitchFamily="18" charset="0"/>
                          </a:rPr>
                        </m:ctrlPr>
                      </m:accPr>
                      <m:e>
                        <m:r>
                          <a:rPr kumimoji="1" lang="en-US" altLang="zh-CN" sz="2400" b="0" i="1" dirty="0" smtClean="0">
                            <a:latin typeface="Cambria Math"/>
                          </a:rPr>
                          <m:t>𝑦</m:t>
                        </m:r>
                      </m:e>
                    </m:acc>
                    <m:r>
                      <a:rPr kumimoji="1" lang="en-US" altLang="zh-CN" sz="2400" b="0" i="1" dirty="0" smtClean="0">
                        <a:latin typeface="Cambria Math"/>
                      </a:rPr>
                      <m:t>−</m:t>
                    </m:r>
                    <m:sSub>
                      <m:sSubPr>
                        <m:ctrlPr>
                          <a:rPr kumimoji="1" lang="en-US" altLang="zh-CN" sz="2400" i="1" dirty="0" smtClean="0">
                            <a:latin typeface="Cambria Math" panose="02040503050406030204" pitchFamily="18" charset="0"/>
                          </a:rPr>
                        </m:ctrlPr>
                      </m:sSubPr>
                      <m:e>
                        <m:r>
                          <a:rPr kumimoji="1" lang="en-US" altLang="zh-CN" sz="2400" b="0" i="1" dirty="0" smtClean="0">
                            <a:latin typeface="Cambria Math"/>
                          </a:rPr>
                          <m:t>𝑦</m:t>
                        </m:r>
                      </m:e>
                      <m:sub>
                        <m:r>
                          <a:rPr kumimoji="1" lang="en-US" altLang="zh-CN" sz="2400" b="0" i="1" dirty="0" smtClean="0">
                            <a:latin typeface="Cambria Math"/>
                          </a:rPr>
                          <m:t>0</m:t>
                        </m:r>
                      </m:sub>
                    </m:sSub>
                    <m:r>
                      <a:rPr kumimoji="1" lang="en-US" altLang="zh-CN" sz="2400" b="0" i="0" dirty="0" smtClean="0">
                        <a:latin typeface="Cambria Math"/>
                      </a:rPr>
                      <m:t>)</m:t>
                    </m:r>
                    <m:r>
                      <a:rPr kumimoji="1" lang="en-US" altLang="zh-CN" sz="2400" b="0" i="1" dirty="0" smtClean="0">
                        <a:latin typeface="Cambria Math"/>
                        <a:ea typeface="Cambria Math"/>
                      </a:rPr>
                      <m:t>±</m:t>
                    </m:r>
                    <m:rad>
                      <m:radPr>
                        <m:degHide m:val="on"/>
                        <m:ctrlPr>
                          <a:rPr kumimoji="1" lang="en-US" altLang="zh-CN" sz="2400" i="1">
                            <a:latin typeface="Cambria Math" panose="02040503050406030204" pitchFamily="18" charset="0"/>
                          </a:rPr>
                        </m:ctrlPr>
                      </m:radPr>
                      <m:deg/>
                      <m:e>
                        <m:sSup>
                          <m:sSupPr>
                            <m:ctrlPr>
                              <a:rPr kumimoji="1" lang="en-US" altLang="zh-CN" sz="2400" i="1">
                                <a:latin typeface="Cambria Math" panose="02040503050406030204" pitchFamily="18" charset="0"/>
                              </a:rPr>
                            </m:ctrlPr>
                          </m:sSupPr>
                          <m:e>
                            <m:d>
                              <m:dPr>
                                <m:ctrlPr>
                                  <a:rPr kumimoji="1" lang="en-US" altLang="zh-CN" sz="2400" i="1">
                                    <a:latin typeface="Cambria Math" panose="02040503050406030204" pitchFamily="18" charset="0"/>
                                  </a:rPr>
                                </m:ctrlPr>
                              </m:dPr>
                              <m:e>
                                <m:f>
                                  <m:fPr>
                                    <m:ctrlPr>
                                      <a:rPr kumimoji="1" lang="en-US" altLang="zh-CN" sz="2400" i="1">
                                        <a:latin typeface="Cambria Math" panose="02040503050406030204" pitchFamily="18" charset="0"/>
                                      </a:rPr>
                                    </m:ctrlPr>
                                  </m:fPr>
                                  <m:num>
                                    <m:r>
                                      <a:rPr kumimoji="1" lang="en-US" altLang="zh-CN" sz="2400" i="1">
                                        <a:latin typeface="Cambria Math"/>
                                      </a:rPr>
                                      <m:t>𝑡</m:t>
                                    </m:r>
                                  </m:num>
                                  <m:den>
                                    <m:rad>
                                      <m:radPr>
                                        <m:degHide m:val="on"/>
                                        <m:ctrlPr>
                                          <a:rPr kumimoji="1" lang="en-US" altLang="zh-CN" sz="2400" i="1">
                                            <a:latin typeface="Cambria Math" panose="02040503050406030204" pitchFamily="18" charset="0"/>
                                          </a:rPr>
                                        </m:ctrlPr>
                                      </m:radPr>
                                      <m:deg/>
                                      <m:e>
                                        <m:r>
                                          <a:rPr kumimoji="1" lang="en-US" altLang="zh-CN" sz="2400" i="1">
                                            <a:latin typeface="Cambria Math"/>
                                          </a:rPr>
                                          <m:t>𝑛</m:t>
                                        </m:r>
                                      </m:e>
                                    </m:rad>
                                  </m:den>
                                </m:f>
                                <m:sSub>
                                  <m:sSubPr>
                                    <m:ctrlPr>
                                      <a:rPr kumimoji="1" lang="en-US" altLang="zh-CN" sz="2400" i="1">
                                        <a:latin typeface="Cambria Math" panose="02040503050406030204" pitchFamily="18" charset="0"/>
                                      </a:rPr>
                                    </m:ctrlPr>
                                  </m:sSubPr>
                                  <m:e>
                                    <m:r>
                                      <a:rPr kumimoji="1" lang="en-US" altLang="zh-CN" sz="2400" i="1">
                                        <a:latin typeface="Cambria Math"/>
                                      </a:rPr>
                                      <m:t>𝑆</m:t>
                                    </m:r>
                                  </m:e>
                                  <m:sub>
                                    <m:r>
                                      <a:rPr kumimoji="1" lang="en-US" altLang="zh-CN" sz="2400" i="1">
                                        <a:latin typeface="Cambria Math"/>
                                      </a:rPr>
                                      <m:t>𝑦</m:t>
                                    </m:r>
                                  </m:sub>
                                </m:sSub>
                              </m:e>
                            </m:d>
                          </m:e>
                          <m:sup>
                            <m:r>
                              <a:rPr kumimoji="1" lang="en-US" altLang="zh-CN" sz="2400" i="1">
                                <a:latin typeface="Cambria Math"/>
                              </a:rPr>
                              <m:t>2</m:t>
                            </m:r>
                          </m:sup>
                        </m:sSup>
                        <m:r>
                          <a:rPr kumimoji="1" lang="en-US" altLang="zh-CN" sz="2400" i="1">
                            <a:latin typeface="Cambria Math"/>
                          </a:rPr>
                          <m:t>+</m:t>
                        </m:r>
                        <m:sSubSup>
                          <m:sSubSupPr>
                            <m:ctrlPr>
                              <a:rPr kumimoji="1" lang="en-US" altLang="zh-CN" sz="2400" i="1">
                                <a:latin typeface="Cambria Math" panose="02040503050406030204" pitchFamily="18" charset="0"/>
                              </a:rPr>
                            </m:ctrlPr>
                          </m:sSubSupPr>
                          <m:e>
                            <m:r>
                              <m:rPr>
                                <m:sty m:val="p"/>
                              </m:rPr>
                              <a:rPr kumimoji="1" lang="el-GR" altLang="zh-CN" sz="2400" i="1">
                                <a:latin typeface="Cambria Math"/>
                                <a:ea typeface="Cambria Math"/>
                              </a:rPr>
                              <m:t>Δ</m:t>
                            </m:r>
                          </m:e>
                          <m:sub>
                            <m:r>
                              <a:rPr kumimoji="1" lang="zh-CN" altLang="en-US" sz="2400" i="1">
                                <a:latin typeface="Cambria Math"/>
                              </a:rPr>
                              <m:t>仪</m:t>
                            </m:r>
                          </m:sub>
                          <m:sup>
                            <m:r>
                              <a:rPr kumimoji="1" lang="en-US" altLang="zh-CN" sz="2400" i="1">
                                <a:latin typeface="Cambria Math"/>
                              </a:rPr>
                              <m:t>2</m:t>
                            </m:r>
                          </m:sup>
                        </m:sSubSup>
                      </m:e>
                    </m:rad>
                  </m:oMath>
                </a14:m>
                <a:endParaRPr kumimoji="1" lang="zh-CN" altLang="en-US" sz="2400" dirty="0">
                  <a:latin typeface="Times New Roman" pitchFamily="18" charset="0"/>
                </a:endParaRPr>
              </a:p>
            </p:txBody>
          </p:sp>
        </mc:Choice>
        <mc:Fallback xmlns="">
          <p:sp>
            <p:nvSpPr>
              <p:cNvPr id="132100" name="Rectangle 4"/>
              <p:cNvSpPr>
                <a:spLocks noRot="1" noChangeAspect="1" noMove="1" noResize="1" noEditPoints="1" noAdjustHandles="1" noChangeArrowheads="1" noChangeShapeType="1" noTextEdit="1"/>
              </p:cNvSpPr>
              <p:nvPr/>
            </p:nvSpPr>
            <p:spPr bwMode="auto">
              <a:xfrm>
                <a:off x="1003300" y="2119313"/>
                <a:ext cx="7839075" cy="3286064"/>
              </a:xfrm>
              <a:prstGeom prst="rect">
                <a:avLst/>
              </a:prstGeom>
              <a:blipFill>
                <a:blip r:embed="rId3"/>
                <a:stretch>
                  <a:fillRect l="-1633" b="-2783"/>
                </a:stretch>
              </a:blipFill>
              <a:ln w="9525">
                <a:noFill/>
                <a:miter lim="800000"/>
                <a:headEnd/>
                <a:tailEnd/>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slide(fromRight)">
                                      <p:cBhvr>
                                        <p:cTn id="7" dur="5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777875" y="933450"/>
            <a:ext cx="7772400" cy="649288"/>
          </a:xfrm>
        </p:spPr>
        <p:txBody>
          <a:bodyPr>
            <a:normAutofit/>
          </a:bodyPr>
          <a:lstStyle/>
          <a:p>
            <a:pPr eaLnBrk="1" fontAlgn="auto" hangingPunct="1">
              <a:spcAft>
                <a:spcPts val="0"/>
              </a:spcAft>
              <a:defRPr/>
            </a:pPr>
            <a:r>
              <a:rPr lang="zh-CN" altLang="en-US" sz="4000" dirty="0" smtClean="0"/>
              <a:t>间接测量量的不确定度合成</a:t>
            </a:r>
          </a:p>
        </p:txBody>
      </p:sp>
      <p:graphicFrame>
        <p:nvGraphicFramePr>
          <p:cNvPr id="13314" name="Object 2"/>
          <p:cNvGraphicFramePr>
            <a:graphicFrameLocks noChangeAspect="1"/>
          </p:cNvGraphicFramePr>
          <p:nvPr>
            <p:extLst>
              <p:ext uri="{D42A27DB-BD31-4B8C-83A1-F6EECF244321}">
                <p14:modId xmlns:p14="http://schemas.microsoft.com/office/powerpoint/2010/main" val="2707533683"/>
              </p:ext>
            </p:extLst>
          </p:nvPr>
        </p:nvGraphicFramePr>
        <p:xfrm>
          <a:off x="2224088" y="1620838"/>
          <a:ext cx="5214937" cy="2284412"/>
        </p:xfrm>
        <a:graphic>
          <a:graphicData uri="http://schemas.openxmlformats.org/presentationml/2006/ole">
            <mc:AlternateContent xmlns:mc="http://schemas.openxmlformats.org/markup-compatibility/2006">
              <mc:Choice xmlns:v="urn:schemas-microsoft-com:vml" Requires="v">
                <p:oleObj spid="_x0000_s13746" name="Equation" r:id="rId4" imgW="3009600" imgH="1358640" progId="Equation.3">
                  <p:embed/>
                </p:oleObj>
              </mc:Choice>
              <mc:Fallback>
                <p:oleObj name="Equation" r:id="rId4" imgW="3009600" imgH="13586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4088" y="1620838"/>
                        <a:ext cx="5214937" cy="2284412"/>
                      </a:xfrm>
                      <a:prstGeom prst="rect">
                        <a:avLst/>
                      </a:prstGeom>
                      <a:solidFill>
                        <a:schemeClr val="tx1"/>
                      </a:solidFill>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1691844072"/>
              </p:ext>
            </p:extLst>
          </p:nvPr>
        </p:nvGraphicFramePr>
        <p:xfrm>
          <a:off x="1428750" y="4273550"/>
          <a:ext cx="3038475" cy="1909763"/>
        </p:xfrm>
        <a:graphic>
          <a:graphicData uri="http://schemas.openxmlformats.org/presentationml/2006/ole">
            <mc:AlternateContent xmlns:mc="http://schemas.openxmlformats.org/markup-compatibility/2006">
              <mc:Choice xmlns:v="urn:schemas-microsoft-com:vml" Requires="v">
                <p:oleObj spid="_x0000_s13747" name="公式" r:id="rId6" imgW="3085920" imgH="1587240" progId="Equation.3">
                  <p:embed/>
                </p:oleObj>
              </mc:Choice>
              <mc:Fallback>
                <p:oleObj name="公式" r:id="rId6" imgW="3085920" imgH="1587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4273550"/>
                        <a:ext cx="3038475" cy="1909763"/>
                      </a:xfrm>
                      <a:prstGeom prst="rect">
                        <a:avLst/>
                      </a:prstGeom>
                      <a:solidFill>
                        <a:schemeClr val="tx1"/>
                      </a:solidFill>
                    </p:spPr>
                  </p:pic>
                </p:oleObj>
              </mc:Fallback>
            </mc:AlternateContent>
          </a:graphicData>
        </a:graphic>
      </p:graphicFrame>
      <p:graphicFrame>
        <p:nvGraphicFramePr>
          <p:cNvPr id="13316" name="Object 4"/>
          <p:cNvGraphicFramePr>
            <a:graphicFrameLocks noChangeAspect="1"/>
          </p:cNvGraphicFramePr>
          <p:nvPr>
            <p:extLst>
              <p:ext uri="{D42A27DB-BD31-4B8C-83A1-F6EECF244321}">
                <p14:modId xmlns:p14="http://schemas.microsoft.com/office/powerpoint/2010/main" val="497708123"/>
              </p:ext>
            </p:extLst>
          </p:nvPr>
        </p:nvGraphicFramePr>
        <p:xfrm>
          <a:off x="4687888" y="4140200"/>
          <a:ext cx="3421062" cy="2173288"/>
        </p:xfrm>
        <a:graphic>
          <a:graphicData uri="http://schemas.openxmlformats.org/presentationml/2006/ole">
            <mc:AlternateContent xmlns:mc="http://schemas.openxmlformats.org/markup-compatibility/2006">
              <mc:Choice xmlns:v="urn:schemas-microsoft-com:vml" Requires="v">
                <p:oleObj spid="_x0000_s13748" name="公式" r:id="rId8" imgW="2844720" imgH="2108160" progId="Equation.3">
                  <p:embed/>
                </p:oleObj>
              </mc:Choice>
              <mc:Fallback>
                <p:oleObj name="公式" r:id="rId8" imgW="2844720" imgH="210816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888" y="4140200"/>
                        <a:ext cx="3421062" cy="2173288"/>
                      </a:xfrm>
                      <a:prstGeom prst="rect">
                        <a:avLst/>
                      </a:prstGeom>
                      <a:solidFill>
                        <a:schemeClr val="tx1"/>
                      </a:solidFill>
                      <a:ln>
                        <a:noFill/>
                      </a:ln>
                      <a:effectLst/>
                      <a:extLst/>
                    </p:spPr>
                  </p:pic>
                </p:oleObj>
              </mc:Fallback>
            </mc:AlternateContent>
          </a:graphicData>
        </a:graphic>
      </p:graphicFrame>
      <p:sp>
        <p:nvSpPr>
          <p:cNvPr id="13319" name="Text Box 9"/>
          <p:cNvSpPr txBox="1">
            <a:spLocks noChangeArrowheads="1"/>
          </p:cNvSpPr>
          <p:nvPr/>
        </p:nvSpPr>
        <p:spPr bwMode="auto">
          <a:xfrm>
            <a:off x="412750" y="3648075"/>
            <a:ext cx="1606550" cy="519113"/>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kumimoji="1" lang="zh-CN" altLang="en-US" sz="2800">
                <a:latin typeface="Times New Roman" pitchFamily="18" charset="0"/>
              </a:rPr>
              <a:t>实用公式</a:t>
            </a:r>
            <a:endParaRPr kumimoji="1" lang="zh-CN" altLang="en-US" sz="4000">
              <a:latin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60400" y="901700"/>
            <a:ext cx="7772400" cy="715963"/>
          </a:xfrm>
        </p:spPr>
        <p:txBody>
          <a:bodyPr/>
          <a:lstStyle/>
          <a:p>
            <a:pPr eaLnBrk="1" fontAlgn="auto" hangingPunct="1">
              <a:spcAft>
                <a:spcPts val="0"/>
              </a:spcAft>
              <a:defRPr/>
            </a:pPr>
            <a:r>
              <a:rPr lang="zh-CN" altLang="en-US" sz="4000" dirty="0" smtClean="0"/>
              <a:t>间接测量量的不确定度合成过程</a:t>
            </a:r>
          </a:p>
        </p:txBody>
      </p:sp>
      <mc:AlternateContent xmlns:mc="http://schemas.openxmlformats.org/markup-compatibility/2006" xmlns:a14="http://schemas.microsoft.com/office/drawing/2010/main">
        <mc:Choice Requires="a14">
          <p:sp>
            <p:nvSpPr>
              <p:cNvPr id="14348" name="Rectangle 5"/>
              <p:cNvSpPr>
                <a:spLocks noGrp="1" noChangeArrowheads="1"/>
              </p:cNvSpPr>
              <p:nvPr>
                <p:ph idx="1"/>
              </p:nvPr>
            </p:nvSpPr>
            <p:spPr>
              <a:xfrm>
                <a:off x="482600" y="1903414"/>
                <a:ext cx="8059738" cy="4011250"/>
              </a:xfrm>
            </p:spPr>
            <p:txBody>
              <a:bodyPr>
                <a:normAutofit/>
              </a:bodyPr>
              <a:lstStyle/>
              <a:p>
                <a:pPr marL="621792" lvl="1" eaLnBrk="1" fontAlgn="auto" hangingPunct="1">
                  <a:lnSpc>
                    <a:spcPct val="150000"/>
                  </a:lnSpc>
                  <a:spcBef>
                    <a:spcPct val="50000"/>
                  </a:spcBef>
                  <a:spcAft>
                    <a:spcPts val="1200"/>
                  </a:spcAft>
                  <a:buFontTx/>
                  <a:buNone/>
                  <a:defRPr/>
                </a:pPr>
                <a:r>
                  <a:rPr lang="en-US" altLang="zh-CN" sz="2400" dirty="0" smtClean="0"/>
                  <a:t>1.</a:t>
                </a:r>
                <a:r>
                  <a:rPr lang="zh-CN" altLang="en-US" sz="2400" dirty="0" smtClean="0"/>
                  <a:t>先得出相互独立的各直接测量量 </a:t>
                </a:r>
                <a:r>
                  <a:rPr lang="en-US" altLang="zh-CN" sz="2400" i="1" dirty="0" smtClean="0">
                    <a:latin typeface="Times New Roman" pitchFamily="18" charset="0"/>
                    <a:cs typeface="Times New Roman" pitchFamily="18" charset="0"/>
                  </a:rPr>
                  <a:t>x</a:t>
                </a:r>
                <a:r>
                  <a:rPr lang="en-US" altLang="zh-CN" sz="2400" i="1" baseline="-25000" dirty="0" smtClean="0">
                    <a:latin typeface="Times New Roman" pitchFamily="18" charset="0"/>
                    <a:cs typeface="Times New Roman" pitchFamily="18" charset="0"/>
                  </a:rPr>
                  <a:t>i </a:t>
                </a:r>
                <a:r>
                  <a:rPr lang="zh-CN" altLang="en-US" sz="2400" dirty="0" smtClean="0"/>
                  <a:t>的不确定度</a:t>
                </a:r>
                <a:endParaRPr lang="en-US" altLang="zh-CN" sz="2400" dirty="0" smtClean="0"/>
              </a:p>
              <a:p>
                <a:pPr marL="621792" lvl="1" eaLnBrk="1" fontAlgn="auto" hangingPunct="1">
                  <a:spcBef>
                    <a:spcPts val="0"/>
                  </a:spcBef>
                  <a:spcAft>
                    <a:spcPts val="0"/>
                  </a:spcAft>
                  <a:buFontTx/>
                  <a:buNone/>
                  <a:defRPr/>
                </a:pPr>
                <a:r>
                  <a:rPr lang="en-US" altLang="zh-CN" sz="2400" dirty="0" smtClean="0"/>
                  <a:t>2.</a:t>
                </a:r>
                <a:r>
                  <a:rPr lang="zh-CN" altLang="en-US" sz="2400" dirty="0" smtClean="0"/>
                  <a:t>依据</a:t>
                </a:r>
                <a14:m>
                  <m:oMath xmlns:m="http://schemas.openxmlformats.org/officeDocument/2006/math">
                    <m:r>
                      <a:rPr lang="en-US" altLang="zh-CN" sz="2400" b="0" i="1" smtClean="0">
                        <a:latin typeface="Cambria Math"/>
                      </a:rPr>
                      <m:t>𝑌</m:t>
                    </m:r>
                    <m:r>
                      <a:rPr lang="en-US" altLang="zh-CN" sz="2400" b="0" i="1" smtClean="0">
                        <a:latin typeface="Cambria Math"/>
                      </a:rPr>
                      <m:t>=</m:t>
                    </m:r>
                    <m:r>
                      <a:rPr lang="en-US" altLang="zh-CN" sz="2400" b="0" i="1" smtClean="0">
                        <a:latin typeface="Cambria Math"/>
                      </a:rPr>
                      <m:t>𝑓</m:t>
                    </m:r>
                    <m:r>
                      <a:rPr lang="en-US" altLang="zh-CN" sz="2400" b="0" i="1" smtClean="0">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a:rPr>
                          <m:t>𝑥</m:t>
                        </m:r>
                      </m:e>
                      <m:sub>
                        <m:r>
                          <a:rPr lang="en-US" altLang="zh-CN" sz="2400" b="0" i="1" smtClean="0">
                            <a:latin typeface="Cambria Math"/>
                          </a:rPr>
                          <m:t>1</m:t>
                        </m:r>
                      </m:sub>
                    </m:sSub>
                    <m:r>
                      <a:rPr lang="en-US" altLang="zh-CN" sz="2400" b="0" i="1" smtClean="0">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a:rPr>
                          <m:t>𝑥</m:t>
                        </m:r>
                      </m:e>
                      <m:sub>
                        <m:r>
                          <a:rPr lang="en-US" altLang="zh-CN" sz="2400" b="0" i="1" smtClean="0">
                            <a:latin typeface="Cambria Math"/>
                          </a:rPr>
                          <m:t>2</m:t>
                        </m:r>
                      </m:sub>
                    </m:sSub>
                    <m:r>
                      <a:rPr lang="en-US" altLang="zh-CN" sz="2400" b="0" i="1" smtClean="0">
                        <a:latin typeface="Cambria Math"/>
                        <a:ea typeface="Cambria Math"/>
                      </a:rPr>
                      <m:t>⋯</m:t>
                    </m:r>
                    <m:sSub>
                      <m:sSubPr>
                        <m:ctrlPr>
                          <a:rPr lang="en-US" altLang="zh-CN" sz="2400" b="0" i="1" smtClean="0">
                            <a:latin typeface="Cambria Math" panose="02040503050406030204" pitchFamily="18" charset="0"/>
                            <a:ea typeface="Cambria Math"/>
                          </a:rPr>
                        </m:ctrlPr>
                      </m:sSubPr>
                      <m:e>
                        <m:r>
                          <a:rPr lang="en-US" altLang="zh-CN" sz="2400" b="0" i="1" smtClean="0">
                            <a:latin typeface="Cambria Math"/>
                            <a:ea typeface="Cambria Math"/>
                          </a:rPr>
                          <m:t>𝑥</m:t>
                        </m:r>
                      </m:e>
                      <m:sub>
                        <m:r>
                          <a:rPr lang="en-US" altLang="zh-CN" sz="2400" b="0" i="1" smtClean="0">
                            <a:latin typeface="Cambria Math"/>
                            <a:ea typeface="Cambria Math"/>
                          </a:rPr>
                          <m:t>𝑛</m:t>
                        </m:r>
                      </m:sub>
                    </m:sSub>
                    <m:r>
                      <a:rPr lang="en-US" altLang="zh-CN" sz="2400" b="0" i="1" smtClean="0">
                        <a:latin typeface="Cambria Math"/>
                      </a:rPr>
                      <m:t>)</m:t>
                    </m:r>
                  </m:oMath>
                </a14:m>
                <a:r>
                  <a:rPr lang="zh-CN" altLang="en-US" sz="2400" dirty="0" smtClean="0"/>
                  <a:t>关系求出</a:t>
                </a:r>
                <a14:m>
                  <m:oMath xmlns:m="http://schemas.openxmlformats.org/officeDocument/2006/math">
                    <m:f>
                      <m:fPr>
                        <m:ctrlPr>
                          <a:rPr lang="en-US" altLang="zh-CN" sz="2400" i="1" smtClean="0">
                            <a:latin typeface="Cambria Math" panose="02040503050406030204" pitchFamily="18" charset="0"/>
                          </a:rPr>
                        </m:ctrlPr>
                      </m:fPr>
                      <m:num>
                        <m:r>
                          <a:rPr lang="zh-CN" altLang="en-US" sz="2400" i="1" smtClean="0">
                            <a:latin typeface="Cambria Math"/>
                          </a:rPr>
                          <m:t>𝜕</m:t>
                        </m:r>
                        <m:r>
                          <a:rPr lang="en-US" altLang="zh-CN" sz="2400" b="0" i="1" smtClean="0">
                            <a:latin typeface="Cambria Math"/>
                          </a:rPr>
                          <m:t>𝑓</m:t>
                        </m:r>
                      </m:num>
                      <m:den>
                        <m:r>
                          <a:rPr lang="zh-CN" altLang="en-US" sz="2400" i="1" smtClean="0">
                            <a:latin typeface="Cambria Math"/>
                          </a:rPr>
                          <m:t>𝜕</m:t>
                        </m:r>
                        <m:sSub>
                          <m:sSubPr>
                            <m:ctrlPr>
                              <a:rPr lang="en-US" altLang="zh-CN" sz="2400" i="1" smtClean="0">
                                <a:latin typeface="Cambria Math" panose="02040503050406030204" pitchFamily="18" charset="0"/>
                              </a:rPr>
                            </m:ctrlPr>
                          </m:sSubPr>
                          <m:e>
                            <m:r>
                              <a:rPr lang="en-US" altLang="zh-CN" sz="2400" b="0" i="1" smtClean="0">
                                <a:latin typeface="Cambria Math"/>
                              </a:rPr>
                              <m:t>𝑥</m:t>
                            </m:r>
                          </m:e>
                          <m:sub>
                            <m:r>
                              <a:rPr lang="en-US" altLang="zh-CN" sz="2400" b="0" i="1" smtClean="0">
                                <a:latin typeface="Cambria Math"/>
                              </a:rPr>
                              <m:t>𝑖</m:t>
                            </m:r>
                          </m:sub>
                        </m:sSub>
                      </m:den>
                    </m:f>
                  </m:oMath>
                </a14:m>
                <a:r>
                  <a:rPr lang="zh-CN" altLang="en-US" sz="2400" dirty="0" smtClean="0"/>
                  <a:t>或</a:t>
                </a:r>
                <a14:m>
                  <m:oMath xmlns:m="http://schemas.openxmlformats.org/officeDocument/2006/math">
                    <m:f>
                      <m:fPr>
                        <m:ctrlPr>
                          <a:rPr lang="en-US" altLang="zh-CN" sz="2400" i="1">
                            <a:latin typeface="Cambria Math" panose="02040503050406030204" pitchFamily="18" charset="0"/>
                          </a:rPr>
                        </m:ctrlPr>
                      </m:fPr>
                      <m:num>
                        <m:r>
                          <a:rPr lang="zh-CN" altLang="en-US" sz="2400" i="1">
                            <a:latin typeface="Cambria Math"/>
                          </a:rPr>
                          <m:t>𝜕</m:t>
                        </m:r>
                        <m:r>
                          <m:rPr>
                            <m:sty m:val="p"/>
                          </m:rPr>
                          <a:rPr lang="en-US" altLang="zh-CN" sz="2400" i="1" smtClean="0">
                            <a:latin typeface="Cambria Math"/>
                          </a:rPr>
                          <m:t>ln</m:t>
                        </m:r>
                        <m:r>
                          <a:rPr lang="en-US" altLang="zh-CN" sz="2400" i="1">
                            <a:latin typeface="Cambria Math"/>
                          </a:rPr>
                          <m:t>𝑓</m:t>
                        </m:r>
                      </m:num>
                      <m:den>
                        <m:r>
                          <a:rPr lang="zh-CN" altLang="en-US"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i="1">
                                <a:latin typeface="Cambria Math"/>
                              </a:rPr>
                              <m:t>𝑖</m:t>
                            </m:r>
                          </m:sub>
                        </m:sSub>
                      </m:den>
                    </m:f>
                  </m:oMath>
                </a14:m>
                <a:endParaRPr lang="en-US" altLang="zh-CN" sz="2400" dirty="0" smtClean="0"/>
              </a:p>
              <a:p>
                <a:pPr marL="621792" lvl="1" eaLnBrk="1" fontAlgn="auto" hangingPunct="1">
                  <a:lnSpc>
                    <a:spcPct val="150000"/>
                  </a:lnSpc>
                  <a:spcBef>
                    <a:spcPct val="50000"/>
                  </a:spcBef>
                  <a:spcAft>
                    <a:spcPts val="1200"/>
                  </a:spcAft>
                  <a:buFontTx/>
                  <a:buNone/>
                  <a:defRPr/>
                </a:pPr>
                <a:r>
                  <a:rPr lang="en-US" altLang="zh-CN" sz="2400" dirty="0" smtClean="0"/>
                  <a:t>3.</a:t>
                </a:r>
                <a:r>
                  <a:rPr lang="zh-CN" altLang="en-US" sz="2400" dirty="0" smtClean="0"/>
                  <a:t>用                                或</a:t>
                </a:r>
              </a:p>
              <a:p>
                <a:pPr marL="621792" lvl="1" algn="just" eaLnBrk="1" fontAlgn="auto" hangingPunct="1">
                  <a:lnSpc>
                    <a:spcPct val="150000"/>
                  </a:lnSpc>
                  <a:spcBef>
                    <a:spcPct val="50000"/>
                  </a:spcBef>
                  <a:spcAft>
                    <a:spcPts val="1200"/>
                  </a:spcAft>
                  <a:buFontTx/>
                  <a:buNone/>
                  <a:defRPr/>
                </a:pPr>
                <a:r>
                  <a:rPr lang="zh-CN" altLang="en-US" sz="2400" dirty="0" smtClean="0"/>
                  <a:t>    求出           或</a:t>
                </a:r>
              </a:p>
              <a:p>
                <a:pPr marL="621792" lvl="1" algn="just" eaLnBrk="1" fontAlgn="auto" hangingPunct="1">
                  <a:lnSpc>
                    <a:spcPct val="150000"/>
                  </a:lnSpc>
                  <a:spcBef>
                    <a:spcPct val="50000"/>
                  </a:spcBef>
                  <a:spcAft>
                    <a:spcPts val="1200"/>
                  </a:spcAft>
                  <a:buFontTx/>
                  <a:buNone/>
                  <a:defRPr/>
                </a:pPr>
                <a:r>
                  <a:rPr lang="en-US" altLang="zh-CN" sz="2400" dirty="0" smtClean="0"/>
                  <a:t>4.</a:t>
                </a:r>
                <a:r>
                  <a:rPr lang="zh-CN" altLang="en-US" sz="2400" dirty="0" smtClean="0"/>
                  <a:t>完整表示出</a:t>
                </a:r>
                <a:r>
                  <a:rPr lang="en-US" altLang="zh-CN" sz="2400" i="1" dirty="0" smtClean="0">
                    <a:latin typeface="Times New Roman" pitchFamily="18" charset="0"/>
                  </a:rPr>
                  <a:t>Y</a:t>
                </a:r>
                <a:r>
                  <a:rPr lang="zh-CN" altLang="en-US" sz="2400" dirty="0" smtClean="0"/>
                  <a:t>的值    </a:t>
                </a:r>
                <a:r>
                  <a:rPr lang="zh-CN" altLang="en-US" sz="2100" dirty="0" smtClean="0"/>
                  <a:t> </a:t>
                </a:r>
                <a14:m>
                  <m:oMath xmlns:m="http://schemas.openxmlformats.org/officeDocument/2006/math">
                    <m:r>
                      <a:rPr lang="en-US" altLang="zh-CN" sz="2000" i="1">
                        <a:latin typeface="Cambria Math"/>
                      </a:rPr>
                      <m:t>𝑌</m:t>
                    </m:r>
                    <m:r>
                      <a:rPr lang="en-US" altLang="zh-CN" sz="2000" i="1">
                        <a:latin typeface="Cambria Math"/>
                      </a:rPr>
                      <m:t>=</m:t>
                    </m:r>
                    <m:r>
                      <a:rPr lang="en-US" altLang="zh-CN" sz="2000" b="0" i="1" smtClean="0">
                        <a:latin typeface="Cambria Math"/>
                      </a:rPr>
                      <m:t>𝑦</m:t>
                    </m:r>
                    <m:r>
                      <a:rPr lang="en-US" altLang="zh-CN" sz="2000" b="0" i="1" smtClean="0">
                        <a:latin typeface="Cambria Math"/>
                        <a:ea typeface="Cambria Math"/>
                      </a:rPr>
                      <m:t>±∆</m:t>
                    </m:r>
                  </m:oMath>
                </a14:m>
                <a:r>
                  <a:rPr lang="zh-CN" altLang="en-US" sz="2100" dirty="0" smtClean="0"/>
                  <a:t>  </a:t>
                </a:r>
              </a:p>
            </p:txBody>
          </p:sp>
        </mc:Choice>
        <mc:Fallback xmlns="">
          <p:sp>
            <p:nvSpPr>
              <p:cNvPr id="14348" name="Rectangle 5"/>
              <p:cNvSpPr>
                <a:spLocks noGrp="1" noRot="1" noChangeAspect="1" noMove="1" noResize="1" noEditPoints="1" noAdjustHandles="1" noChangeArrowheads="1" noChangeShapeType="1" noTextEdit="1"/>
              </p:cNvSpPr>
              <p:nvPr>
                <p:ph idx="1"/>
              </p:nvPr>
            </p:nvSpPr>
            <p:spPr>
              <a:xfrm>
                <a:off x="482600" y="1903414"/>
                <a:ext cx="8059738" cy="4011250"/>
              </a:xfrm>
              <a:blipFill>
                <a:blip r:embed="rId4"/>
                <a:stretch>
                  <a:fillRect b="-2432"/>
                </a:stretch>
              </a:blipFill>
            </p:spPr>
            <p:txBody>
              <a:bodyPr/>
              <a:lstStyle/>
              <a:p>
                <a:r>
                  <a:rPr lang="zh-CN" altLang="en-US">
                    <a:noFill/>
                  </a:rPr>
                  <a:t> </a:t>
                </a:r>
              </a:p>
            </p:txBody>
          </p:sp>
        </mc:Fallback>
      </mc:AlternateContent>
      <p:graphicFrame>
        <p:nvGraphicFramePr>
          <p:cNvPr id="14338" name="Object 13"/>
          <p:cNvGraphicFramePr>
            <a:graphicFrameLocks noChangeAspect="1"/>
          </p:cNvGraphicFramePr>
          <p:nvPr>
            <p:extLst>
              <p:ext uri="{D42A27DB-BD31-4B8C-83A1-F6EECF244321}">
                <p14:modId xmlns:p14="http://schemas.microsoft.com/office/powerpoint/2010/main" val="3911410857"/>
              </p:ext>
            </p:extLst>
          </p:nvPr>
        </p:nvGraphicFramePr>
        <p:xfrm>
          <a:off x="1564812" y="3478939"/>
          <a:ext cx="2311528" cy="749804"/>
        </p:xfrm>
        <a:graphic>
          <a:graphicData uri="http://schemas.openxmlformats.org/presentationml/2006/ole">
            <mc:AlternateContent xmlns:mc="http://schemas.openxmlformats.org/markup-compatibility/2006">
              <mc:Choice xmlns:v="urn:schemas-microsoft-com:vml" Requires="v">
                <p:oleObj spid="_x0000_s14992" name="Equation" r:id="rId5" imgW="1257120" imgH="495000" progId="Equation.3">
                  <p:embed/>
                </p:oleObj>
              </mc:Choice>
              <mc:Fallback>
                <p:oleObj name="Equation" r:id="rId5" imgW="1257120" imgH="495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4812" y="3478939"/>
                        <a:ext cx="2311528" cy="749804"/>
                      </a:xfrm>
                      <a:prstGeom prst="rect">
                        <a:avLst/>
                      </a:prstGeom>
                      <a:solidFill>
                        <a:schemeClr val="tx1"/>
                      </a:solidFill>
                      <a:ln>
                        <a:noFill/>
                      </a:ln>
                      <a:effectLst/>
                      <a:extLst/>
                    </p:spPr>
                  </p:pic>
                </p:oleObj>
              </mc:Fallback>
            </mc:AlternateContent>
          </a:graphicData>
        </a:graphic>
      </p:graphicFrame>
      <p:graphicFrame>
        <p:nvGraphicFramePr>
          <p:cNvPr id="14339" name="Object 14"/>
          <p:cNvGraphicFramePr>
            <a:graphicFrameLocks noChangeAspect="1"/>
          </p:cNvGraphicFramePr>
          <p:nvPr>
            <p:extLst>
              <p:ext uri="{D42A27DB-BD31-4B8C-83A1-F6EECF244321}">
                <p14:modId xmlns:p14="http://schemas.microsoft.com/office/powerpoint/2010/main" val="2793846472"/>
              </p:ext>
            </p:extLst>
          </p:nvPr>
        </p:nvGraphicFramePr>
        <p:xfrm>
          <a:off x="4344948" y="3478939"/>
          <a:ext cx="2050487" cy="833432"/>
        </p:xfrm>
        <a:graphic>
          <a:graphicData uri="http://schemas.openxmlformats.org/presentationml/2006/ole">
            <mc:AlternateContent xmlns:mc="http://schemas.openxmlformats.org/markup-compatibility/2006">
              <mc:Choice xmlns:v="urn:schemas-microsoft-com:vml" Requires="v">
                <p:oleObj spid="_x0000_s14993" name="Equation" r:id="rId7" imgW="1447560" imgH="495000" progId="Equation.3">
                  <p:embed/>
                </p:oleObj>
              </mc:Choice>
              <mc:Fallback>
                <p:oleObj name="Equation" r:id="rId7" imgW="1447560" imgH="4950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948" y="3478939"/>
                        <a:ext cx="2050487" cy="833432"/>
                      </a:xfrm>
                      <a:prstGeom prst="rect">
                        <a:avLst/>
                      </a:prstGeom>
                      <a:solidFill>
                        <a:schemeClr val="tx1"/>
                      </a:solidFill>
                      <a:ln>
                        <a:noFill/>
                      </a:ln>
                      <a:effectLst/>
                      <a:extLst/>
                    </p:spPr>
                  </p:pic>
                </p:oleObj>
              </mc:Fallback>
            </mc:AlternateContent>
          </a:graphicData>
        </a:graphic>
      </p:graphicFrame>
      <p:grpSp>
        <p:nvGrpSpPr>
          <p:cNvPr id="14347" name="Group 15"/>
          <p:cNvGrpSpPr>
            <a:grpSpLocks/>
          </p:cNvGrpSpPr>
          <p:nvPr/>
        </p:nvGrpSpPr>
        <p:grpSpPr bwMode="auto">
          <a:xfrm>
            <a:off x="2131208" y="4371618"/>
            <a:ext cx="1446364" cy="665162"/>
            <a:chOff x="1506" y="2912"/>
            <a:chExt cx="706" cy="419"/>
          </a:xfrm>
          <a:solidFill>
            <a:schemeClr val="tx1"/>
          </a:solidFill>
        </p:grpSpPr>
        <p:graphicFrame>
          <p:nvGraphicFramePr>
            <p:cNvPr id="14342" name="Object 16"/>
            <p:cNvGraphicFramePr>
              <a:graphicFrameLocks noChangeAspect="1"/>
            </p:cNvGraphicFramePr>
            <p:nvPr>
              <p:extLst>
                <p:ext uri="{D42A27DB-BD31-4B8C-83A1-F6EECF244321}">
                  <p14:modId xmlns:p14="http://schemas.microsoft.com/office/powerpoint/2010/main" val="341068786"/>
                </p:ext>
              </p:extLst>
            </p:nvPr>
          </p:nvGraphicFramePr>
          <p:xfrm>
            <a:off x="1982" y="2912"/>
            <a:ext cx="230" cy="419"/>
          </p:xfrm>
          <a:graphic>
            <a:graphicData uri="http://schemas.openxmlformats.org/presentationml/2006/ole">
              <mc:AlternateContent xmlns:mc="http://schemas.openxmlformats.org/markup-compatibility/2006">
                <mc:Choice xmlns:v="urn:schemas-microsoft-com:vml" Requires="v">
                  <p:oleObj spid="_x0000_s14994" name="公式" r:id="rId9" imgW="482400" imgH="876240" progId="Equation.3">
                    <p:embed/>
                  </p:oleObj>
                </mc:Choice>
                <mc:Fallback>
                  <p:oleObj name="公式" r:id="rId9" imgW="482400" imgH="87624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2" y="2912"/>
                          <a:ext cx="230" cy="419"/>
                        </a:xfrm>
                        <a:prstGeom prst="rect">
                          <a:avLst/>
                        </a:prstGeom>
                        <a:solidFill>
                          <a:schemeClr val="tx1"/>
                        </a:solidFill>
                        <a:ln>
                          <a:noFill/>
                        </a:ln>
                        <a:effectLst/>
                        <a:extLst/>
                      </p:spPr>
                    </p:pic>
                  </p:oleObj>
                </mc:Fallback>
              </mc:AlternateContent>
            </a:graphicData>
          </a:graphic>
        </p:graphicFrame>
        <p:graphicFrame>
          <p:nvGraphicFramePr>
            <p:cNvPr id="14343" name="Object 17"/>
            <p:cNvGraphicFramePr>
              <a:graphicFrameLocks noChangeAspect="1"/>
            </p:cNvGraphicFramePr>
            <p:nvPr>
              <p:extLst>
                <p:ext uri="{D42A27DB-BD31-4B8C-83A1-F6EECF244321}">
                  <p14:modId xmlns:p14="http://schemas.microsoft.com/office/powerpoint/2010/main" val="1318879115"/>
                </p:ext>
              </p:extLst>
            </p:nvPr>
          </p:nvGraphicFramePr>
          <p:xfrm>
            <a:off x="1506" y="2992"/>
            <a:ext cx="231" cy="244"/>
          </p:xfrm>
          <a:graphic>
            <a:graphicData uri="http://schemas.openxmlformats.org/presentationml/2006/ole">
              <mc:AlternateContent xmlns:mc="http://schemas.openxmlformats.org/markup-compatibility/2006">
                <mc:Choice xmlns:v="urn:schemas-microsoft-com:vml" Requires="v">
                  <p:oleObj spid="_x0000_s14995" name="公式" r:id="rId11" imgW="419040" imgH="444240" progId="Equation.3">
                    <p:embed/>
                  </p:oleObj>
                </mc:Choice>
                <mc:Fallback>
                  <p:oleObj name="公式" r:id="rId11" imgW="419040" imgH="44424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6" y="2992"/>
                          <a:ext cx="231" cy="244"/>
                        </a:xfrm>
                        <a:prstGeom prst="rect">
                          <a:avLst/>
                        </a:prstGeom>
                        <a:solidFill>
                          <a:schemeClr val="tx1"/>
                        </a:solidFill>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3630" y="2114801"/>
            <a:ext cx="7493735" cy="925513"/>
          </a:xfrm>
        </p:spPr>
        <p:txBody>
          <a:bodyPr>
            <a:noAutofit/>
          </a:bodyPr>
          <a:lstStyle/>
          <a:p>
            <a:pPr indent="571500" eaLnBrk="1" fontAlgn="auto" hangingPunct="1">
              <a:spcAft>
                <a:spcPts val="0"/>
              </a:spcAft>
              <a:defRPr/>
            </a:pPr>
            <a:r>
              <a:rPr lang="en-US" altLang="zh-CN" sz="2800" dirty="0" smtClean="0">
                <a:effectLst/>
                <a:latin typeface="Times New Roman" panose="02020603050405020304" pitchFamily="18" charset="0"/>
                <a:cs typeface="Times New Roman" panose="02020603050405020304" pitchFamily="18" charset="0"/>
              </a:rPr>
              <a:t>1</a:t>
            </a:r>
            <a:r>
              <a:rPr lang="en-US" altLang="zh-CN" sz="2800" dirty="0" smtClean="0">
                <a:effectLst/>
                <a:latin typeface="Times New Roman" panose="02020603050405020304" pitchFamily="18" charset="0"/>
                <a:cs typeface="Times New Roman" panose="02020603050405020304" pitchFamily="18" charset="0"/>
              </a:rPr>
              <a:t>. </a:t>
            </a:r>
            <a:r>
              <a:rPr lang="zh-CN" altLang="en-US" sz="2800" dirty="0" smtClean="0">
                <a:effectLst/>
                <a:latin typeface="黑体" pitchFamily="2" charset="-122"/>
              </a:rPr>
              <a:t>直接测量</a:t>
            </a:r>
            <a:r>
              <a:rPr lang="zh-CN" altLang="en-US" sz="2800" dirty="0" smtClean="0">
                <a:effectLst/>
                <a:latin typeface="黑体" pitchFamily="2" charset="-122"/>
              </a:rPr>
              <a:t>量的读数应反映仪器的准确度</a:t>
            </a:r>
            <a:endParaRPr lang="zh-CN" altLang="zh-CN" sz="2800" dirty="0" smtClean="0">
              <a:solidFill>
                <a:srgbClr val="FFFF00"/>
              </a:solidFill>
              <a:effectLst/>
              <a:latin typeface="黑体" pitchFamily="2" charset="-122"/>
            </a:endParaRPr>
          </a:p>
        </p:txBody>
      </p:sp>
      <p:sp>
        <p:nvSpPr>
          <p:cNvPr id="52229" name="Text Box 5"/>
          <p:cNvSpPr txBox="1">
            <a:spLocks noChangeArrowheads="1"/>
          </p:cNvSpPr>
          <p:nvPr/>
        </p:nvSpPr>
        <p:spPr bwMode="auto">
          <a:xfrm>
            <a:off x="1063625" y="901700"/>
            <a:ext cx="7681913" cy="701675"/>
          </a:xfrm>
          <a:prstGeom prst="rect">
            <a:avLst/>
          </a:prstGeom>
          <a:noFill/>
          <a:ln w="28575">
            <a:noFill/>
            <a:miter lim="800000"/>
            <a:headEnd/>
            <a:tailEnd/>
          </a:ln>
          <a:effectLst/>
        </p:spPr>
        <p:txBody>
          <a:bodyPr anchor="ctr">
            <a:spAutoFit/>
          </a:bodyPr>
          <a:lstStyle/>
          <a:p>
            <a:pPr>
              <a:spcBef>
                <a:spcPct val="50000"/>
              </a:spcBef>
              <a:defRPr/>
            </a:pPr>
            <a:r>
              <a:rPr kumimoji="1" lang="en-US" altLang="zh-CN" sz="4000" b="1" dirty="0" smtClean="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§2  </a:t>
            </a:r>
            <a:r>
              <a:rPr kumimoji="1" lang="zh-CN" altLang="en-US" sz="4000" b="1" dirty="0" smtClean="0">
                <a:effectLst>
                  <a:outerShdw blurRad="38100" dist="38100" dir="2700000" algn="tl">
                    <a:srgbClr val="000000">
                      <a:alpha val="43137"/>
                    </a:srgbClr>
                  </a:outerShdw>
                </a:effectLst>
                <a:latin typeface="+mj-ea"/>
                <a:ea typeface="+mj-ea"/>
              </a:rPr>
              <a:t>实验</a:t>
            </a:r>
            <a:r>
              <a:rPr kumimoji="1" lang="zh-CN" altLang="en-US" sz="4000" b="1" dirty="0">
                <a:effectLst>
                  <a:outerShdw blurRad="38100" dist="38100" dir="2700000" algn="tl">
                    <a:srgbClr val="000000">
                      <a:alpha val="43137"/>
                    </a:srgbClr>
                  </a:outerShdw>
                </a:effectLst>
                <a:latin typeface="+mj-ea"/>
                <a:ea typeface="+mj-ea"/>
              </a:rPr>
              <a:t>数据有效位数的确定</a:t>
            </a:r>
            <a:endParaRPr kumimoji="1" lang="zh-CN" altLang="en-US" sz="2400" b="1" dirty="0">
              <a:effectLst>
                <a:outerShdw blurRad="38100" dist="38100" dir="2700000" algn="tl">
                  <a:srgbClr val="000000">
                    <a:alpha val="43137"/>
                  </a:srgbClr>
                </a:outerShdw>
              </a:effectLst>
              <a:latin typeface="+mj-ea"/>
              <a:ea typeface="+mj-ea"/>
            </a:endParaRPr>
          </a:p>
        </p:txBody>
      </p:sp>
      <p:grpSp>
        <p:nvGrpSpPr>
          <p:cNvPr id="44037" name="Group 10"/>
          <p:cNvGrpSpPr>
            <a:grpSpLocks/>
          </p:cNvGrpSpPr>
          <p:nvPr/>
        </p:nvGrpSpPr>
        <p:grpSpPr bwMode="auto">
          <a:xfrm>
            <a:off x="800100" y="3298825"/>
            <a:ext cx="7221538" cy="2868613"/>
            <a:chOff x="404" y="1886"/>
            <a:chExt cx="5006" cy="1962"/>
          </a:xfrm>
        </p:grpSpPr>
        <p:pic>
          <p:nvPicPr>
            <p:cNvPr id="44038" name="Picture 7" descr="youbiao"/>
            <p:cNvPicPr>
              <a:picLocks noChangeAspect="1" noChangeArrowheads="1"/>
            </p:cNvPicPr>
            <p:nvPr/>
          </p:nvPicPr>
          <p:blipFill>
            <a:blip r:embed="rId3"/>
            <a:srcRect/>
            <a:stretch>
              <a:fillRect/>
            </a:stretch>
          </p:blipFill>
          <p:spPr bwMode="auto">
            <a:xfrm>
              <a:off x="404" y="1886"/>
              <a:ext cx="2211" cy="1962"/>
            </a:xfrm>
            <a:prstGeom prst="rect">
              <a:avLst/>
            </a:prstGeom>
            <a:noFill/>
            <a:ln w="9525">
              <a:noFill/>
              <a:miter lim="800000"/>
              <a:headEnd/>
              <a:tailEnd/>
            </a:ln>
          </p:spPr>
        </p:pic>
        <p:pic>
          <p:nvPicPr>
            <p:cNvPr id="44039" name="Picture 9" descr="千分尺"/>
            <p:cNvPicPr>
              <a:picLocks noChangeAspect="1" noChangeArrowheads="1"/>
            </p:cNvPicPr>
            <p:nvPr/>
          </p:nvPicPr>
          <p:blipFill>
            <a:blip r:embed="rId4"/>
            <a:srcRect/>
            <a:stretch>
              <a:fillRect/>
            </a:stretch>
          </p:blipFill>
          <p:spPr bwMode="auto">
            <a:xfrm>
              <a:off x="2925" y="1905"/>
              <a:ext cx="2485" cy="1908"/>
            </a:xfrm>
            <a:prstGeom prst="rect">
              <a:avLst/>
            </a:prstGeom>
            <a:noFill/>
            <a:ln w="9525">
              <a:noFill/>
              <a:miter lim="800000"/>
              <a:headEnd/>
              <a:tailEnd/>
            </a:ln>
          </p:spPr>
        </p:pic>
        <p:pic>
          <p:nvPicPr>
            <p:cNvPr id="44040" name="Picture 8" descr="数字电压表"/>
            <p:cNvPicPr>
              <a:picLocks noChangeAspect="1" noChangeArrowheads="1"/>
            </p:cNvPicPr>
            <p:nvPr/>
          </p:nvPicPr>
          <p:blipFill>
            <a:blip r:embed="rId5"/>
            <a:srcRect/>
            <a:stretch>
              <a:fillRect/>
            </a:stretch>
          </p:blipFill>
          <p:spPr bwMode="auto">
            <a:xfrm>
              <a:off x="2502" y="3325"/>
              <a:ext cx="1183" cy="51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vertical)">
                                      <p:cBhvr>
                                        <p:cTn id="7"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84225" y="768350"/>
            <a:ext cx="7772400" cy="781050"/>
          </a:xfrm>
        </p:spPr>
        <p:txBody>
          <a:bodyPr/>
          <a:lstStyle/>
          <a:p>
            <a:pPr eaLnBrk="1" fontAlgn="auto" hangingPunct="1">
              <a:spcAft>
                <a:spcPts val="0"/>
              </a:spcAft>
              <a:buClr>
                <a:srgbClr val="FF0000"/>
              </a:buClr>
              <a:buSzPct val="110000"/>
              <a:buFont typeface="Wingdings" pitchFamily="2" charset="2"/>
              <a:buChar char="Í"/>
              <a:defRPr/>
            </a:pPr>
            <a:r>
              <a:rPr lang="zh-CN" altLang="en-US" sz="4000" dirty="0" smtClean="0"/>
              <a:t>直接读数注意事项</a:t>
            </a:r>
            <a:endParaRPr lang="zh-CN" altLang="en-US" sz="3600" dirty="0" smtClean="0"/>
          </a:p>
        </p:txBody>
      </p:sp>
      <p:pic>
        <p:nvPicPr>
          <p:cNvPr id="56324" name="Picture 4" descr="2"/>
          <p:cNvPicPr>
            <a:picLocks noChangeAspect="1" noChangeArrowheads="1"/>
          </p:cNvPicPr>
          <p:nvPr/>
        </p:nvPicPr>
        <p:blipFill>
          <a:blip r:embed="rId2"/>
          <a:srcRect/>
          <a:stretch>
            <a:fillRect/>
          </a:stretch>
        </p:blipFill>
        <p:spPr bwMode="auto">
          <a:xfrm>
            <a:off x="3486150" y="1990725"/>
            <a:ext cx="5326063" cy="3978275"/>
          </a:xfrm>
          <a:prstGeom prst="rect">
            <a:avLst/>
          </a:prstGeom>
          <a:noFill/>
          <a:ln w="9525">
            <a:noFill/>
            <a:miter lim="800000"/>
            <a:headEnd/>
            <a:tailEnd/>
          </a:ln>
        </p:spPr>
      </p:pic>
      <p:sp>
        <p:nvSpPr>
          <p:cNvPr id="56323" name="AutoShape 3"/>
          <p:cNvSpPr>
            <a:spLocks noChangeArrowheads="1"/>
          </p:cNvSpPr>
          <p:nvPr/>
        </p:nvSpPr>
        <p:spPr bwMode="auto">
          <a:xfrm>
            <a:off x="593725" y="2744788"/>
            <a:ext cx="2813050" cy="2520950"/>
          </a:xfrm>
          <a:prstGeom prst="wedgeEllipseCallout">
            <a:avLst>
              <a:gd name="adj1" fmla="val 59199"/>
              <a:gd name="adj2" fmla="val -35329"/>
            </a:avLst>
          </a:prstGeom>
          <a:noFill/>
          <a:ln w="9525">
            <a:noFill/>
            <a:miter lim="800000"/>
            <a:headEnd/>
            <a:tailEnd/>
          </a:ln>
        </p:spPr>
        <p:txBody>
          <a:bodyPr lIns="0" rIns="0" anchor="ctr"/>
          <a:lstStyle/>
          <a:p>
            <a:pPr marL="190500" lvl="1">
              <a:buClr>
                <a:srgbClr val="FF0000"/>
              </a:buClr>
              <a:buSzPct val="130000"/>
              <a:buFont typeface="Monotype Sorts"/>
              <a:buNone/>
            </a:pPr>
            <a:r>
              <a:rPr kumimoji="1" lang="zh-CN" altLang="en-US" sz="2800" b="1" dirty="0">
                <a:latin typeface="Times New Roman" pitchFamily="18" charset="0"/>
              </a:rPr>
              <a:t>注意指针指在整刻度线上时读数的有效位数。</a:t>
            </a:r>
            <a:endParaRPr kumimoji="1" lang="zh-CN" altLang="en-US" sz="2400" b="1"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324"/>
                                        </p:tgtEl>
                                        <p:attrNameLst>
                                          <p:attrName>style.visibility</p:attrName>
                                        </p:attrNameLst>
                                      </p:cBhvr>
                                      <p:to>
                                        <p:strVal val="visible"/>
                                      </p:to>
                                    </p:set>
                                    <p:anim calcmode="lin" valueType="num">
                                      <p:cBhvr additive="base">
                                        <p:cTn id="7" dur="500" fill="hold"/>
                                        <p:tgtEl>
                                          <p:spTgt spid="56324"/>
                                        </p:tgtEl>
                                        <p:attrNameLst>
                                          <p:attrName>ppt_x</p:attrName>
                                        </p:attrNameLst>
                                      </p:cBhvr>
                                      <p:tavLst>
                                        <p:tav tm="0">
                                          <p:val>
                                            <p:strVal val="1+#ppt_w/2"/>
                                          </p:val>
                                        </p:tav>
                                        <p:tav tm="100000">
                                          <p:val>
                                            <p:strVal val="#ppt_x"/>
                                          </p:val>
                                        </p:tav>
                                      </p:tavLst>
                                    </p:anim>
                                    <p:anim calcmode="lin" valueType="num">
                                      <p:cBhvr additive="base">
                                        <p:cTn id="8" dur="500" fill="hold"/>
                                        <p:tgtEl>
                                          <p:spTgt spid="563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693738"/>
            <a:ext cx="7772400" cy="895350"/>
          </a:xfrm>
        </p:spPr>
        <p:txBody>
          <a:bodyPr/>
          <a:lstStyle/>
          <a:p>
            <a:pPr eaLnBrk="1" fontAlgn="auto" hangingPunct="1">
              <a:spcAft>
                <a:spcPts val="0"/>
              </a:spcAft>
              <a:defRPr/>
            </a:pPr>
            <a:r>
              <a:rPr lang="en-US" altLang="zh-CN" sz="4000" dirty="0" smtClean="0">
                <a:latin typeface="Times New Roman" panose="02020603050405020304" pitchFamily="18" charset="0"/>
                <a:cs typeface="Times New Roman" panose="02020603050405020304" pitchFamily="18" charset="0"/>
              </a:rPr>
              <a:t>2</a:t>
            </a:r>
            <a:r>
              <a:rPr lang="en-US" altLang="zh-CN" sz="4000" dirty="0" smtClean="0">
                <a:latin typeface="Times New Roman" panose="02020603050405020304" pitchFamily="18" charset="0"/>
                <a:cs typeface="Times New Roman" panose="02020603050405020304" pitchFamily="18" charset="0"/>
              </a:rPr>
              <a:t>. </a:t>
            </a:r>
            <a:r>
              <a:rPr lang="zh-CN" altLang="en-US" sz="4000" dirty="0" smtClean="0"/>
              <a:t>中间</a:t>
            </a:r>
            <a:r>
              <a:rPr lang="zh-CN" altLang="en-US" sz="4000" dirty="0" smtClean="0"/>
              <a:t>运算结果的有效位数</a:t>
            </a:r>
            <a:endParaRPr lang="zh-CN" altLang="en-US" sz="3600" dirty="0" smtClean="0"/>
          </a:p>
        </p:txBody>
      </p:sp>
      <p:sp>
        <p:nvSpPr>
          <p:cNvPr id="57347" name="Rectangle 3"/>
          <p:cNvSpPr>
            <a:spLocks noGrp="1" noChangeArrowheads="1"/>
          </p:cNvSpPr>
          <p:nvPr>
            <p:ph idx="1"/>
          </p:nvPr>
        </p:nvSpPr>
        <p:spPr>
          <a:xfrm>
            <a:off x="769938" y="2078038"/>
            <a:ext cx="8164512" cy="4016375"/>
          </a:xfrm>
        </p:spPr>
        <p:txBody>
          <a:bodyPr>
            <a:normAutofit fontScale="92500" lnSpcReduction="20000"/>
          </a:bodyPr>
          <a:lstStyle/>
          <a:p>
            <a:pPr eaLnBrk="1" hangingPunct="1">
              <a:buClr>
                <a:srgbClr val="FF0000"/>
              </a:buClr>
              <a:buSzPct val="110000"/>
              <a:buFont typeface="Wingdings" pitchFamily="2" charset="2"/>
              <a:buChar char="Í"/>
            </a:pPr>
            <a:r>
              <a:rPr lang="zh-CN" altLang="en-US" sz="2400" b="1" dirty="0" smtClean="0"/>
              <a:t>用计算器进行计算时中间结果可不作修约或适当多取几位（不能任意减少）。</a:t>
            </a:r>
          </a:p>
          <a:p>
            <a:pPr eaLnBrk="1" hangingPunct="1">
              <a:lnSpc>
                <a:spcPct val="150000"/>
              </a:lnSpc>
              <a:buClr>
                <a:srgbClr val="FF0000"/>
              </a:buClr>
              <a:buSzPct val="110000"/>
              <a:buFont typeface="Wingdings" pitchFamily="2" charset="2"/>
              <a:buChar char="Í"/>
            </a:pPr>
            <a:r>
              <a:rPr lang="zh-CN" altLang="en-US" sz="2400" b="1" dirty="0" smtClean="0"/>
              <a:t>加减运算的结果末位</a:t>
            </a:r>
            <a:r>
              <a:rPr lang="zh-CN" altLang="en-US" sz="2400" b="1" u="sng" dirty="0" smtClean="0"/>
              <a:t>以参与运算的末位最高的数</a:t>
            </a:r>
            <a:r>
              <a:rPr lang="zh-CN" altLang="en-US" sz="2400" b="1" dirty="0" smtClean="0"/>
              <a:t>为准。</a:t>
            </a:r>
          </a:p>
          <a:p>
            <a:pPr algn="just" eaLnBrk="1" hangingPunct="1">
              <a:buFontTx/>
              <a:buNone/>
            </a:pPr>
            <a:r>
              <a:rPr lang="zh-CN" altLang="en-US" sz="2400" b="1" dirty="0" smtClean="0"/>
              <a:t>                  如   </a:t>
            </a:r>
            <a:r>
              <a:rPr lang="en-US" altLang="zh-CN" sz="2400" b="1" dirty="0" smtClean="0"/>
              <a:t>11.</a:t>
            </a:r>
            <a:r>
              <a:rPr lang="en-US" altLang="zh-CN" sz="2400" b="1" u="sng" dirty="0" smtClean="0">
                <a:solidFill>
                  <a:srgbClr val="FFFF00"/>
                </a:solidFill>
              </a:rPr>
              <a:t>4</a:t>
            </a:r>
            <a:r>
              <a:rPr lang="en-US" altLang="zh-CN" sz="2400" b="1" dirty="0" smtClean="0"/>
              <a:t>+2.56=14.</a:t>
            </a:r>
            <a:r>
              <a:rPr lang="en-US" altLang="zh-CN" sz="2400" b="1" u="sng" dirty="0" smtClean="0">
                <a:solidFill>
                  <a:srgbClr val="FFFF00"/>
                </a:solidFill>
              </a:rPr>
              <a:t>0</a:t>
            </a:r>
            <a:r>
              <a:rPr lang="en-US" altLang="zh-CN" sz="2400" b="1" dirty="0" smtClean="0">
                <a:solidFill>
                  <a:srgbClr val="00CC99"/>
                </a:solidFill>
              </a:rPr>
              <a:t> </a:t>
            </a:r>
            <a:endParaRPr lang="en-US" altLang="zh-CN" sz="2400" b="1" dirty="0" smtClean="0">
              <a:solidFill>
                <a:srgbClr val="CC00CC"/>
              </a:solidFill>
            </a:endParaRPr>
          </a:p>
          <a:p>
            <a:pPr algn="just" eaLnBrk="1" hangingPunct="1">
              <a:buFontTx/>
              <a:buNone/>
            </a:pPr>
            <a:r>
              <a:rPr lang="en-US" altLang="zh-CN" sz="2400" b="1" dirty="0" smtClean="0">
                <a:solidFill>
                  <a:srgbClr val="CC00CC"/>
                </a:solidFill>
              </a:rPr>
              <a:t>                         </a:t>
            </a:r>
            <a:r>
              <a:rPr lang="en-US" altLang="zh-CN" sz="2400" b="1" dirty="0" smtClean="0"/>
              <a:t>7</a:t>
            </a:r>
            <a:r>
              <a:rPr lang="en-US" altLang="zh-CN" sz="2400" b="1" u="sng" dirty="0" smtClean="0">
                <a:solidFill>
                  <a:srgbClr val="FFFF00"/>
                </a:solidFill>
              </a:rPr>
              <a:t>5</a:t>
            </a:r>
            <a:r>
              <a:rPr lang="en-US" altLang="zh-CN" sz="2400" b="1" dirty="0" smtClean="0"/>
              <a:t>-10.356=6</a:t>
            </a:r>
            <a:r>
              <a:rPr lang="en-US" altLang="zh-CN" sz="2400" b="1" u="sng" dirty="0" smtClean="0">
                <a:solidFill>
                  <a:srgbClr val="FFFF00"/>
                </a:solidFill>
              </a:rPr>
              <a:t>5</a:t>
            </a:r>
          </a:p>
          <a:p>
            <a:pPr eaLnBrk="1" hangingPunct="1">
              <a:buClr>
                <a:srgbClr val="FF0000"/>
              </a:buClr>
              <a:buSzPct val="110000"/>
              <a:buFont typeface="Wingdings" pitchFamily="2" charset="2"/>
              <a:buChar char="Í"/>
            </a:pPr>
            <a:r>
              <a:rPr lang="zh-CN" altLang="en-US" sz="2400" b="1" dirty="0" smtClean="0"/>
              <a:t>乘除运算结果的有效位数，可比</a:t>
            </a:r>
            <a:r>
              <a:rPr lang="zh-CN" altLang="en-US" sz="2400" b="1" u="sng" dirty="0" smtClean="0"/>
              <a:t>参与运算的有效位数最少的数</a:t>
            </a:r>
            <a:r>
              <a:rPr lang="zh-CN" altLang="en-US" sz="2400" b="1" dirty="0" smtClean="0"/>
              <a:t>多取一位。</a:t>
            </a:r>
          </a:p>
          <a:p>
            <a:pPr algn="just" eaLnBrk="1" hangingPunct="1">
              <a:buFontTx/>
              <a:buNone/>
            </a:pPr>
            <a:r>
              <a:rPr lang="zh-CN" altLang="en-US" sz="2400" b="1" dirty="0" smtClean="0"/>
              <a:t>                 如   </a:t>
            </a:r>
            <a:r>
              <a:rPr lang="en-US" altLang="zh-CN" sz="2400" b="1" dirty="0" smtClean="0"/>
              <a:t>4000×</a:t>
            </a:r>
            <a:r>
              <a:rPr lang="en-US" altLang="zh-CN" sz="2400" b="1" u="sng" dirty="0" smtClean="0">
                <a:solidFill>
                  <a:srgbClr val="FFFF00"/>
                </a:solidFill>
              </a:rPr>
              <a:t>9</a:t>
            </a:r>
            <a:r>
              <a:rPr lang="en-US" altLang="zh-CN" sz="2400" b="1" dirty="0" smtClean="0"/>
              <a:t>=</a:t>
            </a:r>
            <a:r>
              <a:rPr lang="en-US" altLang="zh-CN" sz="2400" b="1" u="sng" dirty="0" smtClean="0">
                <a:solidFill>
                  <a:srgbClr val="FFFF00"/>
                </a:solidFill>
              </a:rPr>
              <a:t>3.6</a:t>
            </a:r>
            <a:r>
              <a:rPr lang="en-US" altLang="zh-CN" sz="2400" b="1" dirty="0" smtClean="0"/>
              <a:t>×10</a:t>
            </a:r>
            <a:r>
              <a:rPr lang="en-US" altLang="zh-CN" sz="2400" b="1" baseline="30000" dirty="0" smtClean="0"/>
              <a:t>4</a:t>
            </a:r>
            <a:endParaRPr lang="en-US" altLang="zh-CN" sz="2400" b="1" dirty="0" smtClean="0"/>
          </a:p>
          <a:p>
            <a:pPr algn="just" eaLnBrk="1" hangingPunct="1">
              <a:buFontTx/>
              <a:buNone/>
            </a:pPr>
            <a:r>
              <a:rPr lang="en-US" altLang="zh-CN" sz="2400" b="1" dirty="0" smtClean="0"/>
              <a:t>                       2.000÷0.</a:t>
            </a:r>
            <a:r>
              <a:rPr lang="en-US" altLang="zh-CN" sz="2400" b="1" u="sng" dirty="0" smtClean="0">
                <a:solidFill>
                  <a:srgbClr val="FFFF00"/>
                </a:solidFill>
              </a:rPr>
              <a:t>99</a:t>
            </a:r>
            <a:r>
              <a:rPr lang="en-US" altLang="zh-CN" sz="2400" b="1" dirty="0" smtClean="0"/>
              <a:t>=</a:t>
            </a:r>
            <a:r>
              <a:rPr lang="en-US" altLang="zh-CN" sz="2400" b="1" u="sng" dirty="0" smtClean="0">
                <a:solidFill>
                  <a:srgbClr val="FFFF00"/>
                </a:solidFill>
              </a:rPr>
              <a:t>2.00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Effect transition="in" filter="wipe(up)">
                                      <p:cBhvr>
                                        <p:cTn id="11" dur="500"/>
                                        <p:tgtEl>
                                          <p:spTgt spid="5734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wipe(up)">
                                      <p:cBhvr>
                                        <p:cTn id="15" dur="500"/>
                                        <p:tgtEl>
                                          <p:spTgt spid="5734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Effect transition="in" filter="wipe(up)">
                                      <p:cBhvr>
                                        <p:cTn id="19" dur="500"/>
                                        <p:tgtEl>
                                          <p:spTgt spid="5734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wipe(up)">
                                      <p:cBhvr>
                                        <p:cTn id="23" dur="500"/>
                                        <p:tgtEl>
                                          <p:spTgt spid="5734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Effect transition="in" filter="wipe(up)">
                                      <p:cBhvr>
                                        <p:cTn id="27" dur="500"/>
                                        <p:tgtEl>
                                          <p:spTgt spid="57347">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wipe(up)">
                                      <p:cBhvr>
                                        <p:cTn id="31"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533400"/>
            <a:ext cx="7772400" cy="1143000"/>
          </a:xfrm>
        </p:spPr>
        <p:txBody>
          <a:bodyPr/>
          <a:lstStyle/>
          <a:p>
            <a:pPr eaLnBrk="1" fontAlgn="auto" hangingPunct="1">
              <a:spcAft>
                <a:spcPts val="0"/>
              </a:spcAft>
              <a:defRPr/>
            </a:pPr>
            <a:r>
              <a:rPr lang="en-US" altLang="zh-CN" sz="4000" dirty="0" smtClean="0">
                <a:latin typeface="Times New Roman" panose="02020603050405020304" pitchFamily="18" charset="0"/>
                <a:cs typeface="Times New Roman" panose="02020603050405020304" pitchFamily="18" charset="0"/>
              </a:rPr>
              <a:t>3</a:t>
            </a:r>
            <a:r>
              <a:rPr lang="en-US" altLang="zh-CN" sz="4000" dirty="0" smtClean="0">
                <a:latin typeface="Times New Roman" panose="02020603050405020304" pitchFamily="18" charset="0"/>
                <a:cs typeface="Times New Roman" panose="02020603050405020304" pitchFamily="18" charset="0"/>
              </a:rPr>
              <a:t>. </a:t>
            </a:r>
            <a:r>
              <a:rPr lang="zh-CN" altLang="en-US" sz="4000" dirty="0" smtClean="0"/>
              <a:t>测量</a:t>
            </a:r>
            <a:r>
              <a:rPr lang="zh-CN" altLang="en-US" sz="4000" dirty="0" smtClean="0"/>
              <a:t>结果表达式中的有效位数</a:t>
            </a:r>
            <a:endParaRPr lang="zh-CN" altLang="en-US" sz="3600" dirty="0" smtClean="0"/>
          </a:p>
        </p:txBody>
      </p:sp>
      <p:sp>
        <p:nvSpPr>
          <p:cNvPr id="58371" name="Rectangle 3"/>
          <p:cNvSpPr>
            <a:spLocks noGrp="1" noChangeArrowheads="1"/>
          </p:cNvSpPr>
          <p:nvPr>
            <p:ph idx="1"/>
          </p:nvPr>
        </p:nvSpPr>
        <p:spPr>
          <a:xfrm>
            <a:off x="238125" y="1981200"/>
            <a:ext cx="8755404" cy="4171950"/>
          </a:xfrm>
        </p:spPr>
        <p:txBody>
          <a:bodyPr>
            <a:normAutofit fontScale="92500" lnSpcReduction="10000"/>
          </a:bodyPr>
          <a:lstStyle/>
          <a:p>
            <a:pPr marL="381000" indent="-381000" eaLnBrk="1" hangingPunct="1">
              <a:lnSpc>
                <a:spcPct val="90000"/>
              </a:lnSpc>
              <a:buClr>
                <a:srgbClr val="FF0000"/>
              </a:buClr>
              <a:buSzPct val="110000"/>
              <a:buFont typeface="Wingdings" pitchFamily="2" charset="2"/>
              <a:buChar char="Í"/>
            </a:pPr>
            <a:r>
              <a:rPr lang="zh-CN" altLang="en-US" sz="2800" b="1" dirty="0" smtClean="0"/>
              <a:t>总不确定度</a:t>
            </a:r>
            <a:r>
              <a:rPr lang="en-US" altLang="zh-CN" sz="2800" b="1" dirty="0" smtClean="0"/>
              <a:t>Δ</a:t>
            </a:r>
            <a:r>
              <a:rPr lang="zh-CN" altLang="en-US" sz="2800" b="1" dirty="0" smtClean="0"/>
              <a:t>的有效位数取</a:t>
            </a:r>
            <a:r>
              <a:rPr lang="en-US" altLang="zh-CN" sz="2800" b="1" dirty="0" smtClean="0"/>
              <a:t>2</a:t>
            </a:r>
            <a:r>
              <a:rPr lang="zh-CN" altLang="en-US" sz="2800" b="1" dirty="0" smtClean="0"/>
              <a:t>位（首位</a:t>
            </a:r>
            <a:r>
              <a:rPr lang="en-US" altLang="zh-CN" sz="2800" b="1" dirty="0" smtClean="0"/>
              <a:t>3</a:t>
            </a:r>
            <a:r>
              <a:rPr lang="zh-CN" altLang="en-US" sz="2800" b="1" dirty="0" smtClean="0"/>
              <a:t>以上可取</a:t>
            </a:r>
            <a:r>
              <a:rPr lang="en-US" altLang="zh-CN" sz="2800" b="1" dirty="0" smtClean="0"/>
              <a:t>1</a:t>
            </a:r>
            <a:r>
              <a:rPr lang="zh-CN" altLang="en-US" sz="2800" b="1" dirty="0" smtClean="0"/>
              <a:t>位）</a:t>
            </a:r>
          </a:p>
          <a:p>
            <a:pPr marL="381000" indent="-381000" eaLnBrk="1" hangingPunct="1">
              <a:lnSpc>
                <a:spcPct val="90000"/>
              </a:lnSpc>
              <a:buClr>
                <a:srgbClr val="FF0000"/>
              </a:buClr>
              <a:buSzPct val="110000"/>
              <a:buFont typeface="Wingdings 3" pitchFamily="18" charset="2"/>
              <a:buNone/>
            </a:pPr>
            <a:r>
              <a:rPr lang="zh-CN" altLang="en-US" sz="2400" b="1" dirty="0" smtClean="0"/>
              <a:t>    例 ：估算结果 </a:t>
            </a:r>
            <a:r>
              <a:rPr lang="en-US" altLang="zh-CN" sz="2400" b="1" dirty="0" smtClean="0"/>
              <a:t>Δ=0.548mm</a:t>
            </a:r>
            <a:r>
              <a:rPr lang="zh-CN" altLang="en-US" sz="2400" b="1" dirty="0" smtClean="0"/>
              <a:t>时，</a:t>
            </a:r>
            <a:r>
              <a:rPr lang="en-US" altLang="zh-CN" sz="2400" b="1" dirty="0" smtClean="0"/>
              <a:t>Δ=</a:t>
            </a:r>
            <a:r>
              <a:rPr lang="en-US" altLang="zh-CN" sz="2400" b="1" dirty="0" smtClean="0">
                <a:solidFill>
                  <a:srgbClr val="FF0000"/>
                </a:solidFill>
              </a:rPr>
              <a:t>0.55</a:t>
            </a:r>
            <a:r>
              <a:rPr lang="en-US" altLang="zh-CN" sz="2400" b="1" dirty="0" smtClean="0"/>
              <a:t>mm</a:t>
            </a:r>
            <a:r>
              <a:rPr lang="zh-CN" altLang="en-US" sz="2400" b="1" dirty="0" smtClean="0"/>
              <a:t>或</a:t>
            </a:r>
            <a:r>
              <a:rPr lang="en-US" altLang="zh-CN" sz="2400" b="1" dirty="0" smtClean="0"/>
              <a:t>Δ=</a:t>
            </a:r>
            <a:r>
              <a:rPr lang="en-US" altLang="zh-CN" sz="2400" b="1" dirty="0" smtClean="0">
                <a:solidFill>
                  <a:srgbClr val="FF0000"/>
                </a:solidFill>
              </a:rPr>
              <a:t>0.5</a:t>
            </a:r>
            <a:r>
              <a:rPr lang="en-US" altLang="zh-CN" sz="2400" b="1" dirty="0" smtClean="0"/>
              <a:t>mm</a:t>
            </a:r>
          </a:p>
          <a:p>
            <a:pPr marL="381000" indent="-381000" algn="ctr" eaLnBrk="1" hangingPunct="1">
              <a:lnSpc>
                <a:spcPct val="90000"/>
              </a:lnSpc>
              <a:buFontTx/>
              <a:buNone/>
            </a:pPr>
            <a:r>
              <a:rPr lang="en-US" altLang="zh-CN" sz="2400" b="1" dirty="0" smtClean="0"/>
              <a:t>    Δ=1.37 </a:t>
            </a:r>
            <a:r>
              <a:rPr lang="en-US" altLang="zh-CN" sz="2400" b="1" dirty="0" smtClean="0">
                <a:sym typeface="Symbol" pitchFamily="18" charset="2"/>
              </a:rPr>
              <a:t></a:t>
            </a:r>
            <a:r>
              <a:rPr lang="zh-CN" altLang="en-US" sz="2400" b="1" dirty="0" smtClean="0"/>
              <a:t>时， 取为</a:t>
            </a:r>
            <a:r>
              <a:rPr lang="en-US" altLang="zh-CN" sz="2400" b="1" dirty="0" smtClean="0"/>
              <a:t>Δ=</a:t>
            </a:r>
            <a:r>
              <a:rPr lang="en-US" altLang="zh-CN" sz="2400" b="1" dirty="0" smtClean="0">
                <a:solidFill>
                  <a:srgbClr val="FF0000"/>
                </a:solidFill>
              </a:rPr>
              <a:t>1.4</a:t>
            </a:r>
            <a:r>
              <a:rPr lang="en-US" altLang="zh-CN" sz="2400" b="1" dirty="0" smtClean="0">
                <a:sym typeface="Symbol" pitchFamily="18" charset="2"/>
              </a:rPr>
              <a:t></a:t>
            </a:r>
            <a:endParaRPr lang="en-US" altLang="zh-CN" sz="2800" b="1" dirty="0" smtClean="0"/>
          </a:p>
          <a:p>
            <a:pPr marL="381000" indent="-381000" eaLnBrk="1" hangingPunct="1">
              <a:lnSpc>
                <a:spcPct val="120000"/>
              </a:lnSpc>
              <a:buClr>
                <a:srgbClr val="FF0000"/>
              </a:buClr>
              <a:buSzPct val="110000"/>
              <a:buFont typeface="Wingdings" pitchFamily="2" charset="2"/>
              <a:buChar char="Í"/>
            </a:pPr>
            <a:r>
              <a:rPr lang="zh-CN" altLang="en-US" sz="2800" b="1" dirty="0" smtClean="0"/>
              <a:t>被测量值有效位数的确定</a:t>
            </a:r>
            <a:endParaRPr lang="zh-CN" altLang="en-US" sz="2400" b="1" dirty="0" smtClean="0"/>
          </a:p>
          <a:p>
            <a:pPr marL="381000" indent="-381000" algn="ctr" eaLnBrk="1" hangingPunct="1">
              <a:lnSpc>
                <a:spcPct val="120000"/>
              </a:lnSpc>
              <a:buFontTx/>
              <a:buNone/>
            </a:pPr>
            <a:r>
              <a:rPr lang="zh-CN" altLang="en-US" sz="2400" b="1" i="1" dirty="0" smtClean="0">
                <a:solidFill>
                  <a:srgbClr val="0000FF"/>
                </a:solidFill>
              </a:rPr>
              <a:t>　</a:t>
            </a:r>
            <a:r>
              <a:rPr lang="en-US" altLang="zh-CN" sz="2400" b="1" i="1" dirty="0" smtClean="0">
                <a:solidFill>
                  <a:srgbClr val="92D050"/>
                </a:solidFill>
                <a:latin typeface="Times New Roman" pitchFamily="18" charset="0"/>
              </a:rPr>
              <a:t>Y</a:t>
            </a:r>
            <a:r>
              <a:rPr lang="zh-CN" altLang="en-US" sz="2400" b="1" dirty="0" smtClean="0">
                <a:solidFill>
                  <a:srgbClr val="92D050"/>
                </a:solidFill>
                <a:latin typeface="Times New Roman" pitchFamily="18" charset="0"/>
              </a:rPr>
              <a:t>＝</a:t>
            </a:r>
            <a:r>
              <a:rPr lang="en-US" altLang="zh-CN" sz="2400" b="1" i="1" dirty="0" err="1" smtClean="0">
                <a:solidFill>
                  <a:srgbClr val="92D050"/>
                </a:solidFill>
                <a:latin typeface="Times New Roman" pitchFamily="18" charset="0"/>
              </a:rPr>
              <a:t>y</a:t>
            </a:r>
            <a:r>
              <a:rPr lang="en-US" altLang="zh-CN" sz="2400" b="1" dirty="0" err="1" smtClean="0">
                <a:solidFill>
                  <a:srgbClr val="92D050"/>
                </a:solidFill>
                <a:latin typeface="Times New Roman" pitchFamily="18" charset="0"/>
              </a:rPr>
              <a:t>±Δ</a:t>
            </a:r>
            <a:r>
              <a:rPr lang="zh-CN" altLang="en-US" sz="2400" b="1" dirty="0" smtClean="0">
                <a:solidFill>
                  <a:srgbClr val="92D050"/>
                </a:solidFill>
                <a:latin typeface="Times New Roman" pitchFamily="18" charset="0"/>
              </a:rPr>
              <a:t>中</a:t>
            </a:r>
            <a:r>
              <a:rPr lang="en-US" altLang="zh-CN" sz="2400" b="1" dirty="0" smtClean="0">
                <a:solidFill>
                  <a:srgbClr val="92D050"/>
                </a:solidFill>
              </a:rPr>
              <a:t>,</a:t>
            </a:r>
            <a:r>
              <a:rPr lang="zh-CN" altLang="en-US" sz="2400" b="1" dirty="0" smtClean="0">
                <a:solidFill>
                  <a:srgbClr val="92D050"/>
                </a:solidFill>
              </a:rPr>
              <a:t>被测量值</a:t>
            </a:r>
            <a:r>
              <a:rPr lang="zh-CN" altLang="en-US" sz="2400" b="1" dirty="0" smtClean="0">
                <a:solidFill>
                  <a:srgbClr val="92D050"/>
                </a:solidFill>
                <a:latin typeface="Times New Roman" pitchFamily="18" charset="0"/>
              </a:rPr>
              <a:t> </a:t>
            </a:r>
            <a:r>
              <a:rPr lang="en-US" altLang="zh-CN" sz="2400" b="1" i="1" dirty="0" smtClean="0">
                <a:solidFill>
                  <a:srgbClr val="92D050"/>
                </a:solidFill>
                <a:latin typeface="Times New Roman" pitchFamily="18" charset="0"/>
              </a:rPr>
              <a:t>y </a:t>
            </a:r>
            <a:r>
              <a:rPr lang="zh-CN" altLang="en-US" sz="2400" b="1" dirty="0" smtClean="0">
                <a:solidFill>
                  <a:srgbClr val="92D050"/>
                </a:solidFill>
              </a:rPr>
              <a:t>的末位要与不确定度</a:t>
            </a:r>
            <a:r>
              <a:rPr lang="en-US" altLang="zh-CN" sz="2400" b="1" dirty="0" smtClean="0">
                <a:solidFill>
                  <a:srgbClr val="92D050"/>
                </a:solidFill>
              </a:rPr>
              <a:t>Δ</a:t>
            </a:r>
            <a:r>
              <a:rPr lang="zh-CN" altLang="en-US" sz="2400" b="1" dirty="0" smtClean="0">
                <a:solidFill>
                  <a:srgbClr val="92D050"/>
                </a:solidFill>
              </a:rPr>
              <a:t>的末位对齐</a:t>
            </a:r>
          </a:p>
          <a:p>
            <a:pPr marL="381000" indent="-381000" algn="ctr" eaLnBrk="1" hangingPunct="1">
              <a:lnSpc>
                <a:spcPct val="120000"/>
              </a:lnSpc>
              <a:buFontTx/>
              <a:buNone/>
            </a:pPr>
            <a:endParaRPr lang="zh-CN" altLang="en-US" sz="2400" b="1" dirty="0" smtClean="0">
              <a:solidFill>
                <a:srgbClr val="FF0000"/>
              </a:solidFill>
            </a:endParaRPr>
          </a:p>
          <a:p>
            <a:pPr marL="381000" indent="-381000" eaLnBrk="1" hangingPunct="1">
              <a:lnSpc>
                <a:spcPct val="150000"/>
              </a:lnSpc>
              <a:buFontTx/>
              <a:buNone/>
            </a:pPr>
            <a:r>
              <a:rPr lang="zh-CN" altLang="en-US" sz="2400" b="1" dirty="0" smtClean="0"/>
              <a:t>      </a:t>
            </a:r>
            <a:endParaRPr lang="en-US" altLang="zh-CN" sz="2400" b="1" dirty="0" smtClean="0"/>
          </a:p>
          <a:p>
            <a:pPr marL="381000" indent="-381000" eaLnBrk="1" hangingPunct="1">
              <a:lnSpc>
                <a:spcPct val="150000"/>
              </a:lnSpc>
              <a:buFontTx/>
              <a:buNone/>
            </a:pPr>
            <a:r>
              <a:rPr lang="zh-CN" altLang="en-US" sz="2400" b="1" dirty="0" smtClean="0"/>
              <a:t>       最终结果为：</a:t>
            </a:r>
            <a:r>
              <a:rPr lang="en-US" altLang="zh-CN" sz="2400" b="1" i="1" dirty="0" smtClean="0">
                <a:latin typeface="Times New Roman" pitchFamily="18" charset="0"/>
              </a:rPr>
              <a:t>V</a:t>
            </a:r>
            <a:r>
              <a:rPr lang="en-US" altLang="zh-CN" sz="2400" b="1" dirty="0" smtClean="0"/>
              <a:t>=(9.44±0.08)cm</a:t>
            </a:r>
            <a:r>
              <a:rPr lang="en-US" altLang="zh-CN" sz="2800" b="1" baseline="30000" dirty="0" smtClean="0"/>
              <a:t>3</a:t>
            </a:r>
            <a:endParaRPr lang="en-US" altLang="zh-CN" sz="2400" b="1" dirty="0" smtClean="0">
              <a:sym typeface="Symbol" pitchFamily="18" charset="2"/>
            </a:endParaRPr>
          </a:p>
        </p:txBody>
      </p:sp>
      <p:grpSp>
        <p:nvGrpSpPr>
          <p:cNvPr id="2" name="Group 7"/>
          <p:cNvGrpSpPr>
            <a:grpSpLocks/>
          </p:cNvGrpSpPr>
          <p:nvPr/>
        </p:nvGrpSpPr>
        <p:grpSpPr bwMode="auto">
          <a:xfrm>
            <a:off x="1088823" y="4463344"/>
            <a:ext cx="7062627" cy="889000"/>
            <a:chOff x="704" y="2814"/>
            <a:chExt cx="3949" cy="380"/>
          </a:xfrm>
          <a:solidFill>
            <a:schemeClr val="tx1"/>
          </a:solidFill>
        </p:grpSpPr>
        <p:graphicFrame>
          <p:nvGraphicFramePr>
            <p:cNvPr id="15362" name="Object 5"/>
            <p:cNvGraphicFramePr>
              <a:graphicFrameLocks noChangeAspect="1"/>
            </p:cNvGraphicFramePr>
            <p:nvPr>
              <p:extLst>
                <p:ext uri="{D42A27DB-BD31-4B8C-83A1-F6EECF244321}">
                  <p14:modId xmlns:p14="http://schemas.microsoft.com/office/powerpoint/2010/main" val="1036788879"/>
                </p:ext>
              </p:extLst>
            </p:nvPr>
          </p:nvGraphicFramePr>
          <p:xfrm>
            <a:off x="704" y="2814"/>
            <a:ext cx="2490" cy="380"/>
          </p:xfrm>
          <a:graphic>
            <a:graphicData uri="http://schemas.openxmlformats.org/presentationml/2006/ole">
              <mc:AlternateContent xmlns:mc="http://schemas.openxmlformats.org/markup-compatibility/2006">
                <mc:Choice xmlns:v="urn:schemas-microsoft-com:vml" Requires="v">
                  <p:oleObj spid="_x0000_s15652" name="公式" r:id="rId3" imgW="4305240" imgH="825480" progId="Equation.3">
                    <p:embed/>
                  </p:oleObj>
                </mc:Choice>
                <mc:Fallback>
                  <p:oleObj name="公式" r:id="rId3" imgW="4305240" imgH="825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 y="2814"/>
                          <a:ext cx="2490" cy="380"/>
                        </a:xfrm>
                        <a:prstGeom prst="rect">
                          <a:avLst/>
                        </a:prstGeom>
                        <a:solidFill>
                          <a:schemeClr val="tx1"/>
                        </a:solidFill>
                      </p:spPr>
                    </p:pic>
                  </p:oleObj>
                </mc:Fallback>
              </mc:AlternateContent>
            </a:graphicData>
          </a:graphic>
        </p:graphicFrame>
        <p:graphicFrame>
          <p:nvGraphicFramePr>
            <p:cNvPr id="15363" name="Object 6"/>
            <p:cNvGraphicFramePr>
              <a:graphicFrameLocks noChangeAspect="1"/>
            </p:cNvGraphicFramePr>
            <p:nvPr>
              <p:extLst>
                <p:ext uri="{D42A27DB-BD31-4B8C-83A1-F6EECF244321}">
                  <p14:modId xmlns:p14="http://schemas.microsoft.com/office/powerpoint/2010/main" val="3881652106"/>
                </p:ext>
              </p:extLst>
            </p:nvPr>
          </p:nvGraphicFramePr>
          <p:xfrm>
            <a:off x="3472" y="2874"/>
            <a:ext cx="1181" cy="243"/>
          </p:xfrm>
          <a:graphic>
            <a:graphicData uri="http://schemas.openxmlformats.org/presentationml/2006/ole">
              <mc:AlternateContent xmlns:mc="http://schemas.openxmlformats.org/markup-compatibility/2006">
                <mc:Choice xmlns:v="urn:schemas-microsoft-com:vml" Requires="v">
                  <p:oleObj spid="_x0000_s15653" name="公式" r:id="rId5" imgW="2006280" imgH="520560" progId="Equation.3">
                    <p:embed/>
                  </p:oleObj>
                </mc:Choice>
                <mc:Fallback>
                  <p:oleObj name="公式" r:id="rId5" imgW="2006280" imgH="5205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874"/>
                          <a:ext cx="1181" cy="243"/>
                        </a:xfrm>
                        <a:prstGeom prst="rect">
                          <a:avLst/>
                        </a:prstGeom>
                        <a:solidFill>
                          <a:schemeClr val="tx1"/>
                        </a:solidFill>
                        <a:ln>
                          <a:noFill/>
                        </a:ln>
                        <a:effectLs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slide(fromRight)">
                                      <p:cBhvr>
                                        <p:cTn id="7" dur="500"/>
                                        <p:tgtEl>
                                          <p:spTgt spid="58371"/>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7999" y="1881187"/>
            <a:ext cx="2369773" cy="3784977"/>
          </a:xfrm>
        </p:spPr>
        <p:txBody>
          <a:bodyPr lIns="0" tIns="0" rIns="0" bIns="0" anchor="t">
            <a:normAutofit fontScale="90000"/>
          </a:bodyPr>
          <a:lstStyle/>
          <a:p>
            <a:pPr algn="l">
              <a:lnSpc>
                <a:spcPct val="150000"/>
              </a:lnSpc>
              <a:spcBef>
                <a:spcPct val="300000"/>
              </a:spcBef>
              <a:buClr>
                <a:srgbClr val="FF3300"/>
              </a:buClr>
              <a:buSzPct val="150000"/>
              <a:defRPr/>
            </a:pPr>
            <a:r>
              <a:rPr lang="zh-CN" altLang="en-US" sz="2400" dirty="0" smtClean="0"/>
              <a:t>图例如右</a:t>
            </a:r>
            <a:r>
              <a:rPr lang="en-US" altLang="zh-CN" sz="2400" dirty="0" smtClean="0"/>
              <a:t>:</a:t>
            </a:r>
            <a:br>
              <a:rPr lang="en-US" altLang="zh-CN" sz="2400" dirty="0" smtClean="0"/>
            </a:br>
            <a:r>
              <a:rPr lang="zh-CN" altLang="en-US" sz="2400" dirty="0" smtClean="0">
                <a:solidFill>
                  <a:schemeClr val="tx1">
                    <a:lumMod val="85000"/>
                  </a:schemeClr>
                </a:solidFill>
              </a:rPr>
              <a:t>用坐标纸作图；</a:t>
            </a:r>
            <a:r>
              <a:rPr lang="en-US" altLang="zh-CN" sz="2400" dirty="0" smtClean="0"/>
              <a:t/>
            </a:r>
            <a:br>
              <a:rPr lang="en-US" altLang="zh-CN" sz="2400" dirty="0" smtClean="0"/>
            </a:br>
            <a:r>
              <a:rPr lang="zh-CN" altLang="en-US" sz="2400" u="sng" dirty="0" smtClean="0">
                <a:solidFill>
                  <a:srgbClr val="CCFF33"/>
                </a:solidFill>
              </a:rPr>
              <a:t>图名、轴、点、线</a:t>
            </a:r>
            <a:r>
              <a:rPr lang="zh-CN" altLang="en-US" sz="2400" dirty="0" smtClean="0"/>
              <a:t>（光滑连线，极特殊时才能连折线）、线</a:t>
            </a:r>
            <a:r>
              <a:rPr lang="zh-CN" altLang="en-US" sz="2400" dirty="0"/>
              <a:t>上特征</a:t>
            </a:r>
            <a:r>
              <a:rPr lang="zh-CN" altLang="en-US" sz="2400" dirty="0" smtClean="0"/>
              <a:t>点标注与参数计算。</a:t>
            </a:r>
            <a:endParaRPr lang="en-US" altLang="zh-CN" sz="2100" dirty="0" smtClean="0"/>
          </a:p>
        </p:txBody>
      </p:sp>
      <p:grpSp>
        <p:nvGrpSpPr>
          <p:cNvPr id="16389" name="Group 106"/>
          <p:cNvGrpSpPr>
            <a:grpSpLocks/>
          </p:cNvGrpSpPr>
          <p:nvPr/>
        </p:nvGrpSpPr>
        <p:grpSpPr bwMode="auto">
          <a:xfrm>
            <a:off x="3043238" y="1766888"/>
            <a:ext cx="5510212" cy="4441825"/>
            <a:chOff x="1917" y="1113"/>
            <a:chExt cx="3471" cy="2798"/>
          </a:xfrm>
        </p:grpSpPr>
        <p:grpSp>
          <p:nvGrpSpPr>
            <p:cNvPr id="16391" name="Group 18"/>
            <p:cNvGrpSpPr>
              <a:grpSpLocks/>
            </p:cNvGrpSpPr>
            <p:nvPr/>
          </p:nvGrpSpPr>
          <p:grpSpPr bwMode="auto">
            <a:xfrm>
              <a:off x="1917" y="1475"/>
              <a:ext cx="2795" cy="2117"/>
              <a:chOff x="2165" y="763"/>
              <a:chExt cx="2762" cy="2604"/>
            </a:xfrm>
          </p:grpSpPr>
          <p:grpSp>
            <p:nvGrpSpPr>
              <p:cNvPr id="16437" name="Group 19"/>
              <p:cNvGrpSpPr>
                <a:grpSpLocks/>
              </p:cNvGrpSpPr>
              <p:nvPr/>
            </p:nvGrpSpPr>
            <p:grpSpPr bwMode="auto">
              <a:xfrm>
                <a:off x="2165" y="763"/>
                <a:ext cx="302" cy="2297"/>
                <a:chOff x="2165" y="763"/>
                <a:chExt cx="302" cy="2297"/>
              </a:xfrm>
            </p:grpSpPr>
            <p:sp>
              <p:nvSpPr>
                <p:cNvPr id="16460" name="Line 20"/>
                <p:cNvSpPr>
                  <a:spLocks noChangeShapeType="1"/>
                </p:cNvSpPr>
                <p:nvPr/>
              </p:nvSpPr>
              <p:spPr bwMode="auto">
                <a:xfrm rot="5400000">
                  <a:off x="2440" y="1752"/>
                  <a:ext cx="0" cy="55"/>
                </a:xfrm>
                <a:prstGeom prst="line">
                  <a:avLst/>
                </a:prstGeom>
                <a:noFill/>
                <a:ln w="19050">
                  <a:solidFill>
                    <a:schemeClr val="tx1"/>
                  </a:solidFill>
                  <a:round/>
                  <a:headEnd/>
                  <a:tailEnd/>
                </a:ln>
              </p:spPr>
              <p:txBody>
                <a:bodyPr wrap="none" anchor="ctr"/>
                <a:lstStyle/>
                <a:p>
                  <a:endParaRPr lang="zh-CN" altLang="en-US"/>
                </a:p>
              </p:txBody>
            </p:sp>
            <p:sp>
              <p:nvSpPr>
                <p:cNvPr id="16461" name="Line 21"/>
                <p:cNvSpPr>
                  <a:spLocks noChangeShapeType="1"/>
                </p:cNvSpPr>
                <p:nvPr/>
              </p:nvSpPr>
              <p:spPr bwMode="auto">
                <a:xfrm rot="5400000">
                  <a:off x="2440" y="2244"/>
                  <a:ext cx="0" cy="55"/>
                </a:xfrm>
                <a:prstGeom prst="line">
                  <a:avLst/>
                </a:prstGeom>
                <a:noFill/>
                <a:ln w="19050">
                  <a:solidFill>
                    <a:schemeClr val="tx1"/>
                  </a:solidFill>
                  <a:round/>
                  <a:headEnd/>
                  <a:tailEnd/>
                </a:ln>
              </p:spPr>
              <p:txBody>
                <a:bodyPr wrap="none" anchor="ctr"/>
                <a:lstStyle/>
                <a:p>
                  <a:endParaRPr lang="zh-CN" altLang="en-US"/>
                </a:p>
              </p:txBody>
            </p:sp>
            <p:sp>
              <p:nvSpPr>
                <p:cNvPr id="16462" name="Line 22"/>
                <p:cNvSpPr>
                  <a:spLocks noChangeShapeType="1"/>
                </p:cNvSpPr>
                <p:nvPr/>
              </p:nvSpPr>
              <p:spPr bwMode="auto">
                <a:xfrm rot="5400000">
                  <a:off x="2440" y="2709"/>
                  <a:ext cx="0" cy="55"/>
                </a:xfrm>
                <a:prstGeom prst="line">
                  <a:avLst/>
                </a:prstGeom>
                <a:noFill/>
                <a:ln w="19050">
                  <a:solidFill>
                    <a:schemeClr val="tx1"/>
                  </a:solidFill>
                  <a:round/>
                  <a:headEnd/>
                  <a:tailEnd/>
                </a:ln>
              </p:spPr>
              <p:txBody>
                <a:bodyPr wrap="none" anchor="ctr"/>
                <a:lstStyle/>
                <a:p>
                  <a:endParaRPr lang="zh-CN" altLang="en-US"/>
                </a:p>
              </p:txBody>
            </p:sp>
            <p:sp>
              <p:nvSpPr>
                <p:cNvPr id="16463" name="Line 23"/>
                <p:cNvSpPr>
                  <a:spLocks noChangeShapeType="1"/>
                </p:cNvSpPr>
                <p:nvPr/>
              </p:nvSpPr>
              <p:spPr bwMode="auto">
                <a:xfrm rot="5400000">
                  <a:off x="2440" y="804"/>
                  <a:ext cx="0" cy="55"/>
                </a:xfrm>
                <a:prstGeom prst="line">
                  <a:avLst/>
                </a:prstGeom>
                <a:noFill/>
                <a:ln w="19050">
                  <a:solidFill>
                    <a:schemeClr val="tx1"/>
                  </a:solidFill>
                  <a:round/>
                  <a:headEnd/>
                  <a:tailEnd/>
                </a:ln>
              </p:spPr>
              <p:txBody>
                <a:bodyPr wrap="none" anchor="ctr"/>
                <a:lstStyle/>
                <a:p>
                  <a:endParaRPr lang="zh-CN" altLang="en-US"/>
                </a:p>
              </p:txBody>
            </p:sp>
            <p:sp>
              <p:nvSpPr>
                <p:cNvPr id="16464" name="Line 24"/>
                <p:cNvSpPr>
                  <a:spLocks noChangeShapeType="1"/>
                </p:cNvSpPr>
                <p:nvPr/>
              </p:nvSpPr>
              <p:spPr bwMode="auto">
                <a:xfrm rot="5400000">
                  <a:off x="2440" y="1272"/>
                  <a:ext cx="0" cy="55"/>
                </a:xfrm>
                <a:prstGeom prst="line">
                  <a:avLst/>
                </a:prstGeom>
                <a:noFill/>
                <a:ln w="19050">
                  <a:solidFill>
                    <a:schemeClr val="tx1"/>
                  </a:solidFill>
                  <a:round/>
                  <a:headEnd/>
                  <a:tailEnd/>
                </a:ln>
              </p:spPr>
              <p:txBody>
                <a:bodyPr wrap="none" anchor="ctr"/>
                <a:lstStyle/>
                <a:p>
                  <a:endParaRPr lang="zh-CN" altLang="en-US"/>
                </a:p>
              </p:txBody>
            </p:sp>
            <p:sp>
              <p:nvSpPr>
                <p:cNvPr id="16465" name="Text Box 25"/>
                <p:cNvSpPr txBox="1">
                  <a:spLocks noChangeArrowheads="1"/>
                </p:cNvSpPr>
                <p:nvPr/>
              </p:nvSpPr>
              <p:spPr bwMode="auto">
                <a:xfrm>
                  <a:off x="2213" y="2204"/>
                  <a:ext cx="20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8.00</a:t>
                  </a:r>
                  <a:endParaRPr kumimoji="1" lang="en-US" altLang="zh-CN" sz="2400" b="1" dirty="0">
                    <a:latin typeface="Times New Roman" pitchFamily="18" charset="0"/>
                  </a:endParaRPr>
                </a:p>
              </p:txBody>
            </p:sp>
            <p:sp>
              <p:nvSpPr>
                <p:cNvPr id="16466" name="Text Box 26"/>
                <p:cNvSpPr txBox="1">
                  <a:spLocks noChangeArrowheads="1"/>
                </p:cNvSpPr>
                <p:nvPr/>
              </p:nvSpPr>
              <p:spPr bwMode="auto">
                <a:xfrm>
                  <a:off x="2213" y="2668"/>
                  <a:ext cx="20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4.00</a:t>
                  </a:r>
                  <a:endParaRPr kumimoji="1" lang="en-US" altLang="zh-CN" sz="2400" b="1" dirty="0">
                    <a:latin typeface="Times New Roman" pitchFamily="18" charset="0"/>
                  </a:endParaRPr>
                </a:p>
              </p:txBody>
            </p:sp>
            <p:sp>
              <p:nvSpPr>
                <p:cNvPr id="16467" name="Text Box 27"/>
                <p:cNvSpPr txBox="1">
                  <a:spLocks noChangeArrowheads="1"/>
                </p:cNvSpPr>
                <p:nvPr/>
              </p:nvSpPr>
              <p:spPr bwMode="auto">
                <a:xfrm>
                  <a:off x="2165" y="763"/>
                  <a:ext cx="253"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20.00</a:t>
                  </a:r>
                  <a:endParaRPr kumimoji="1" lang="en-US" altLang="zh-CN" sz="2400" b="1" dirty="0">
                    <a:latin typeface="Times New Roman" pitchFamily="18" charset="0"/>
                  </a:endParaRPr>
                </a:p>
              </p:txBody>
            </p:sp>
            <p:sp>
              <p:nvSpPr>
                <p:cNvPr id="16468" name="Text Box 28"/>
                <p:cNvSpPr txBox="1">
                  <a:spLocks noChangeArrowheads="1"/>
                </p:cNvSpPr>
                <p:nvPr/>
              </p:nvSpPr>
              <p:spPr bwMode="auto">
                <a:xfrm>
                  <a:off x="2165" y="1233"/>
                  <a:ext cx="252"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16.00</a:t>
                  </a:r>
                  <a:endParaRPr kumimoji="1" lang="en-US" altLang="zh-CN" sz="2400" b="1" dirty="0">
                    <a:latin typeface="Times New Roman" pitchFamily="18" charset="0"/>
                  </a:endParaRPr>
                </a:p>
              </p:txBody>
            </p:sp>
            <p:sp>
              <p:nvSpPr>
                <p:cNvPr id="16469" name="Text Box 29"/>
                <p:cNvSpPr txBox="1">
                  <a:spLocks noChangeArrowheads="1"/>
                </p:cNvSpPr>
                <p:nvPr/>
              </p:nvSpPr>
              <p:spPr bwMode="auto">
                <a:xfrm>
                  <a:off x="2177" y="1711"/>
                  <a:ext cx="241" cy="142"/>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12.00</a:t>
                  </a:r>
                  <a:endParaRPr kumimoji="1" lang="en-US" altLang="zh-CN" sz="2400" b="1" dirty="0">
                    <a:latin typeface="Times New Roman" pitchFamily="18" charset="0"/>
                  </a:endParaRPr>
                </a:p>
              </p:txBody>
            </p:sp>
            <p:sp>
              <p:nvSpPr>
                <p:cNvPr id="16470" name="Line 30"/>
                <p:cNvSpPr>
                  <a:spLocks noChangeShapeType="1"/>
                </p:cNvSpPr>
                <p:nvPr/>
              </p:nvSpPr>
              <p:spPr bwMode="auto">
                <a:xfrm rot="5400000">
                  <a:off x="2440" y="1038"/>
                  <a:ext cx="0" cy="55"/>
                </a:xfrm>
                <a:prstGeom prst="line">
                  <a:avLst/>
                </a:prstGeom>
                <a:noFill/>
                <a:ln w="19050">
                  <a:solidFill>
                    <a:schemeClr val="tx1"/>
                  </a:solidFill>
                  <a:round/>
                  <a:headEnd/>
                  <a:tailEnd/>
                </a:ln>
              </p:spPr>
              <p:txBody>
                <a:bodyPr wrap="none" anchor="ctr"/>
                <a:lstStyle/>
                <a:p>
                  <a:endParaRPr lang="zh-CN" altLang="en-US"/>
                </a:p>
              </p:txBody>
            </p:sp>
            <p:sp>
              <p:nvSpPr>
                <p:cNvPr id="16471" name="Text Box 31"/>
                <p:cNvSpPr txBox="1">
                  <a:spLocks noChangeArrowheads="1"/>
                </p:cNvSpPr>
                <p:nvPr/>
              </p:nvSpPr>
              <p:spPr bwMode="auto">
                <a:xfrm>
                  <a:off x="2165" y="1001"/>
                  <a:ext cx="251"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18.00</a:t>
                  </a:r>
                  <a:endParaRPr kumimoji="1" lang="en-US" altLang="zh-CN" sz="2400" b="1" dirty="0">
                    <a:latin typeface="Times New Roman" pitchFamily="18" charset="0"/>
                  </a:endParaRPr>
                </a:p>
              </p:txBody>
            </p:sp>
            <p:sp>
              <p:nvSpPr>
                <p:cNvPr id="16472" name="Line 32"/>
                <p:cNvSpPr>
                  <a:spLocks noChangeShapeType="1"/>
                </p:cNvSpPr>
                <p:nvPr/>
              </p:nvSpPr>
              <p:spPr bwMode="auto">
                <a:xfrm rot="5400000">
                  <a:off x="2440" y="1518"/>
                  <a:ext cx="0" cy="55"/>
                </a:xfrm>
                <a:prstGeom prst="line">
                  <a:avLst/>
                </a:prstGeom>
                <a:noFill/>
                <a:ln w="19050">
                  <a:solidFill>
                    <a:schemeClr val="tx1"/>
                  </a:solidFill>
                  <a:round/>
                  <a:headEnd/>
                  <a:tailEnd/>
                </a:ln>
              </p:spPr>
              <p:txBody>
                <a:bodyPr wrap="none" anchor="ctr"/>
                <a:lstStyle/>
                <a:p>
                  <a:endParaRPr lang="zh-CN" altLang="en-US"/>
                </a:p>
              </p:txBody>
            </p:sp>
            <p:sp>
              <p:nvSpPr>
                <p:cNvPr id="16473" name="Text Box 33"/>
                <p:cNvSpPr txBox="1">
                  <a:spLocks noChangeArrowheads="1"/>
                </p:cNvSpPr>
                <p:nvPr/>
              </p:nvSpPr>
              <p:spPr bwMode="auto">
                <a:xfrm>
                  <a:off x="2165" y="1470"/>
                  <a:ext cx="253"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14.00</a:t>
                  </a:r>
                  <a:endParaRPr kumimoji="1" lang="en-US" altLang="zh-CN" sz="2400" b="1" dirty="0">
                    <a:latin typeface="Times New Roman" pitchFamily="18" charset="0"/>
                  </a:endParaRPr>
                </a:p>
              </p:txBody>
            </p:sp>
            <p:sp>
              <p:nvSpPr>
                <p:cNvPr id="16474" name="Line 34"/>
                <p:cNvSpPr>
                  <a:spLocks noChangeShapeType="1"/>
                </p:cNvSpPr>
                <p:nvPr/>
              </p:nvSpPr>
              <p:spPr bwMode="auto">
                <a:xfrm rot="5400000">
                  <a:off x="2440" y="1998"/>
                  <a:ext cx="0" cy="55"/>
                </a:xfrm>
                <a:prstGeom prst="line">
                  <a:avLst/>
                </a:prstGeom>
                <a:noFill/>
                <a:ln w="19050">
                  <a:solidFill>
                    <a:schemeClr val="tx1"/>
                  </a:solidFill>
                  <a:round/>
                  <a:headEnd/>
                  <a:tailEnd/>
                </a:ln>
              </p:spPr>
              <p:txBody>
                <a:bodyPr wrap="none" anchor="ctr"/>
                <a:lstStyle/>
                <a:p>
                  <a:endParaRPr lang="zh-CN" altLang="en-US"/>
                </a:p>
              </p:txBody>
            </p:sp>
            <p:sp>
              <p:nvSpPr>
                <p:cNvPr id="16475" name="Text Box 35"/>
                <p:cNvSpPr txBox="1">
                  <a:spLocks noChangeArrowheads="1"/>
                </p:cNvSpPr>
                <p:nvPr/>
              </p:nvSpPr>
              <p:spPr bwMode="auto">
                <a:xfrm>
                  <a:off x="2165" y="1956"/>
                  <a:ext cx="253"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10.00</a:t>
                  </a:r>
                  <a:endParaRPr kumimoji="1" lang="en-US" altLang="zh-CN" sz="2400" b="1" dirty="0">
                    <a:latin typeface="Times New Roman" pitchFamily="18" charset="0"/>
                  </a:endParaRPr>
                </a:p>
              </p:txBody>
            </p:sp>
            <p:sp>
              <p:nvSpPr>
                <p:cNvPr id="16476" name="Line 36"/>
                <p:cNvSpPr>
                  <a:spLocks noChangeShapeType="1"/>
                </p:cNvSpPr>
                <p:nvPr/>
              </p:nvSpPr>
              <p:spPr bwMode="auto">
                <a:xfrm rot="5400000">
                  <a:off x="2440" y="2484"/>
                  <a:ext cx="0" cy="55"/>
                </a:xfrm>
                <a:prstGeom prst="line">
                  <a:avLst/>
                </a:prstGeom>
                <a:noFill/>
                <a:ln w="19050">
                  <a:solidFill>
                    <a:schemeClr val="tx1"/>
                  </a:solidFill>
                  <a:round/>
                  <a:headEnd/>
                  <a:tailEnd/>
                </a:ln>
              </p:spPr>
              <p:txBody>
                <a:bodyPr wrap="none" anchor="ctr"/>
                <a:lstStyle/>
                <a:p>
                  <a:endParaRPr lang="zh-CN" altLang="en-US"/>
                </a:p>
              </p:txBody>
            </p:sp>
            <p:sp>
              <p:nvSpPr>
                <p:cNvPr id="16477" name="Text Box 37"/>
                <p:cNvSpPr txBox="1">
                  <a:spLocks noChangeArrowheads="1"/>
                </p:cNvSpPr>
                <p:nvPr/>
              </p:nvSpPr>
              <p:spPr bwMode="auto">
                <a:xfrm>
                  <a:off x="2213" y="2450"/>
                  <a:ext cx="20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6.00</a:t>
                  </a:r>
                  <a:endParaRPr kumimoji="1" lang="en-US" altLang="zh-CN" sz="2400" b="1" dirty="0">
                    <a:latin typeface="Times New Roman" pitchFamily="18" charset="0"/>
                  </a:endParaRPr>
                </a:p>
              </p:txBody>
            </p:sp>
            <p:sp>
              <p:nvSpPr>
                <p:cNvPr id="16478" name="Line 38"/>
                <p:cNvSpPr>
                  <a:spLocks noChangeShapeType="1"/>
                </p:cNvSpPr>
                <p:nvPr/>
              </p:nvSpPr>
              <p:spPr bwMode="auto">
                <a:xfrm rot="5400000">
                  <a:off x="2440" y="2958"/>
                  <a:ext cx="0" cy="55"/>
                </a:xfrm>
                <a:prstGeom prst="line">
                  <a:avLst/>
                </a:prstGeom>
                <a:noFill/>
                <a:ln w="19050">
                  <a:solidFill>
                    <a:schemeClr val="tx1"/>
                  </a:solidFill>
                  <a:round/>
                  <a:headEnd/>
                  <a:tailEnd/>
                </a:ln>
              </p:spPr>
              <p:txBody>
                <a:bodyPr wrap="none" anchor="ctr"/>
                <a:lstStyle/>
                <a:p>
                  <a:endParaRPr lang="zh-CN" altLang="en-US"/>
                </a:p>
              </p:txBody>
            </p:sp>
            <p:sp>
              <p:nvSpPr>
                <p:cNvPr id="16479" name="Text Box 39"/>
                <p:cNvSpPr txBox="1">
                  <a:spLocks noChangeArrowheads="1"/>
                </p:cNvSpPr>
                <p:nvPr/>
              </p:nvSpPr>
              <p:spPr bwMode="auto">
                <a:xfrm>
                  <a:off x="2213" y="2918"/>
                  <a:ext cx="205" cy="142"/>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2.00</a:t>
                  </a:r>
                  <a:endParaRPr kumimoji="1" lang="en-US" altLang="zh-CN" sz="2400" b="1" dirty="0">
                    <a:latin typeface="Times New Roman" pitchFamily="18" charset="0"/>
                  </a:endParaRPr>
                </a:p>
              </p:txBody>
            </p:sp>
          </p:grpSp>
          <p:grpSp>
            <p:nvGrpSpPr>
              <p:cNvPr id="16438" name="Group 40"/>
              <p:cNvGrpSpPr>
                <a:grpSpLocks/>
              </p:cNvGrpSpPr>
              <p:nvPr/>
            </p:nvGrpSpPr>
            <p:grpSpPr bwMode="auto">
              <a:xfrm>
                <a:off x="2291" y="3149"/>
                <a:ext cx="2636" cy="218"/>
                <a:chOff x="2291" y="3149"/>
                <a:chExt cx="2636" cy="218"/>
              </a:xfrm>
            </p:grpSpPr>
            <p:sp>
              <p:nvSpPr>
                <p:cNvPr id="16439" name="Line 41"/>
                <p:cNvSpPr>
                  <a:spLocks noChangeShapeType="1"/>
                </p:cNvSpPr>
                <p:nvPr/>
              </p:nvSpPr>
              <p:spPr bwMode="auto">
                <a:xfrm>
                  <a:off x="4795" y="3171"/>
                  <a:ext cx="0" cy="55"/>
                </a:xfrm>
                <a:prstGeom prst="line">
                  <a:avLst/>
                </a:prstGeom>
                <a:noFill/>
                <a:ln w="19050">
                  <a:solidFill>
                    <a:schemeClr val="tx1"/>
                  </a:solidFill>
                  <a:round/>
                  <a:headEnd/>
                  <a:tailEnd/>
                </a:ln>
              </p:spPr>
              <p:txBody>
                <a:bodyPr wrap="none" anchor="ctr"/>
                <a:lstStyle/>
                <a:p>
                  <a:endParaRPr lang="zh-CN" altLang="en-US"/>
                </a:p>
              </p:txBody>
            </p:sp>
            <p:sp>
              <p:nvSpPr>
                <p:cNvPr id="16440" name="Line 42"/>
                <p:cNvSpPr>
                  <a:spLocks noChangeShapeType="1"/>
                </p:cNvSpPr>
                <p:nvPr/>
              </p:nvSpPr>
              <p:spPr bwMode="auto">
                <a:xfrm>
                  <a:off x="3838" y="3174"/>
                  <a:ext cx="0" cy="55"/>
                </a:xfrm>
                <a:prstGeom prst="line">
                  <a:avLst/>
                </a:prstGeom>
                <a:noFill/>
                <a:ln w="19050">
                  <a:solidFill>
                    <a:schemeClr val="tx1"/>
                  </a:solidFill>
                  <a:round/>
                  <a:headEnd/>
                  <a:tailEnd/>
                </a:ln>
              </p:spPr>
              <p:txBody>
                <a:bodyPr wrap="none" anchor="ctr"/>
                <a:lstStyle/>
                <a:p>
                  <a:endParaRPr lang="zh-CN" altLang="en-US"/>
                </a:p>
              </p:txBody>
            </p:sp>
            <p:sp>
              <p:nvSpPr>
                <p:cNvPr id="16441" name="Line 43"/>
                <p:cNvSpPr>
                  <a:spLocks noChangeShapeType="1"/>
                </p:cNvSpPr>
                <p:nvPr/>
              </p:nvSpPr>
              <p:spPr bwMode="auto">
                <a:xfrm>
                  <a:off x="3349" y="3174"/>
                  <a:ext cx="0" cy="55"/>
                </a:xfrm>
                <a:prstGeom prst="line">
                  <a:avLst/>
                </a:prstGeom>
                <a:noFill/>
                <a:ln w="19050">
                  <a:solidFill>
                    <a:schemeClr val="tx1"/>
                  </a:solidFill>
                  <a:round/>
                  <a:headEnd/>
                  <a:tailEnd/>
                </a:ln>
              </p:spPr>
              <p:txBody>
                <a:bodyPr wrap="none" anchor="ctr"/>
                <a:lstStyle/>
                <a:p>
                  <a:endParaRPr lang="zh-CN" altLang="en-US"/>
                </a:p>
              </p:txBody>
            </p:sp>
            <p:sp>
              <p:nvSpPr>
                <p:cNvPr id="16442" name="Line 44"/>
                <p:cNvSpPr>
                  <a:spLocks noChangeShapeType="1"/>
                </p:cNvSpPr>
                <p:nvPr/>
              </p:nvSpPr>
              <p:spPr bwMode="auto">
                <a:xfrm>
                  <a:off x="2881" y="3171"/>
                  <a:ext cx="0" cy="55"/>
                </a:xfrm>
                <a:prstGeom prst="line">
                  <a:avLst/>
                </a:prstGeom>
                <a:noFill/>
                <a:ln w="19050">
                  <a:solidFill>
                    <a:schemeClr val="tx1"/>
                  </a:solidFill>
                  <a:round/>
                  <a:headEnd/>
                  <a:tailEnd/>
                </a:ln>
              </p:spPr>
              <p:txBody>
                <a:bodyPr wrap="none" anchor="ctr"/>
                <a:lstStyle/>
                <a:p>
                  <a:endParaRPr lang="zh-CN" altLang="en-US"/>
                </a:p>
              </p:txBody>
            </p:sp>
            <p:sp>
              <p:nvSpPr>
                <p:cNvPr id="16443" name="Line 45"/>
                <p:cNvSpPr>
                  <a:spLocks noChangeShapeType="1"/>
                </p:cNvSpPr>
                <p:nvPr/>
              </p:nvSpPr>
              <p:spPr bwMode="auto">
                <a:xfrm>
                  <a:off x="4318" y="3174"/>
                  <a:ext cx="0" cy="55"/>
                </a:xfrm>
                <a:prstGeom prst="line">
                  <a:avLst/>
                </a:prstGeom>
                <a:noFill/>
                <a:ln w="19050">
                  <a:solidFill>
                    <a:schemeClr val="tx1"/>
                  </a:solidFill>
                  <a:round/>
                  <a:headEnd/>
                  <a:tailEnd/>
                </a:ln>
              </p:spPr>
              <p:txBody>
                <a:bodyPr wrap="none" anchor="ctr"/>
                <a:lstStyle/>
                <a:p>
                  <a:endParaRPr lang="zh-CN" altLang="en-US"/>
                </a:p>
              </p:txBody>
            </p:sp>
            <p:sp>
              <p:nvSpPr>
                <p:cNvPr id="16444" name="Text Box 46"/>
                <p:cNvSpPr txBox="1">
                  <a:spLocks noChangeArrowheads="1"/>
                </p:cNvSpPr>
                <p:nvPr/>
              </p:nvSpPr>
              <p:spPr bwMode="auto">
                <a:xfrm>
                  <a:off x="2291" y="3149"/>
                  <a:ext cx="147" cy="190"/>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600" b="1" dirty="0">
                      <a:latin typeface="宋体" pitchFamily="2" charset="-122"/>
                    </a:rPr>
                    <a:t>0</a:t>
                  </a:r>
                  <a:endParaRPr kumimoji="1" lang="en-US" altLang="zh-CN" sz="1600" b="1" dirty="0">
                    <a:latin typeface="Times New Roman" pitchFamily="18" charset="0"/>
                  </a:endParaRPr>
                </a:p>
              </p:txBody>
            </p:sp>
            <p:sp>
              <p:nvSpPr>
                <p:cNvPr id="16445" name="Text Box 47"/>
                <p:cNvSpPr txBox="1">
                  <a:spLocks noChangeArrowheads="1"/>
                </p:cNvSpPr>
                <p:nvPr/>
              </p:nvSpPr>
              <p:spPr bwMode="auto">
                <a:xfrm>
                  <a:off x="2807" y="3226"/>
                  <a:ext cx="206"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2.00</a:t>
                  </a:r>
                  <a:endParaRPr kumimoji="1" lang="en-US" altLang="zh-CN" sz="2400" b="1" dirty="0">
                    <a:latin typeface="Times New Roman" pitchFamily="18" charset="0"/>
                  </a:endParaRPr>
                </a:p>
              </p:txBody>
            </p:sp>
            <p:sp>
              <p:nvSpPr>
                <p:cNvPr id="16446" name="Text Box 48"/>
                <p:cNvSpPr txBox="1">
                  <a:spLocks noChangeArrowheads="1"/>
                </p:cNvSpPr>
                <p:nvPr/>
              </p:nvSpPr>
              <p:spPr bwMode="auto">
                <a:xfrm>
                  <a:off x="3283" y="3226"/>
                  <a:ext cx="204"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4.00</a:t>
                  </a:r>
                  <a:endParaRPr kumimoji="1" lang="en-US" altLang="zh-CN" sz="2400" b="1">
                    <a:latin typeface="Times New Roman" pitchFamily="18" charset="0"/>
                  </a:endParaRPr>
                </a:p>
              </p:txBody>
            </p:sp>
            <p:sp>
              <p:nvSpPr>
                <p:cNvPr id="16447" name="Text Box 49"/>
                <p:cNvSpPr txBox="1">
                  <a:spLocks noChangeArrowheads="1"/>
                </p:cNvSpPr>
                <p:nvPr/>
              </p:nvSpPr>
              <p:spPr bwMode="auto">
                <a:xfrm>
                  <a:off x="3720" y="3226"/>
                  <a:ext cx="25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6.00</a:t>
                  </a:r>
                  <a:endParaRPr kumimoji="1" lang="en-US" altLang="zh-CN" sz="2400" b="1" dirty="0">
                    <a:latin typeface="Times New Roman" pitchFamily="18" charset="0"/>
                  </a:endParaRPr>
                </a:p>
              </p:txBody>
            </p:sp>
            <p:sp>
              <p:nvSpPr>
                <p:cNvPr id="16448" name="Text Box 50"/>
                <p:cNvSpPr txBox="1">
                  <a:spLocks noChangeArrowheads="1"/>
                </p:cNvSpPr>
                <p:nvPr/>
              </p:nvSpPr>
              <p:spPr bwMode="auto">
                <a:xfrm>
                  <a:off x="4187" y="3226"/>
                  <a:ext cx="248"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8.00</a:t>
                  </a:r>
                  <a:endParaRPr kumimoji="1" lang="en-US" altLang="zh-CN" sz="2400" b="1">
                    <a:latin typeface="Times New Roman" pitchFamily="18" charset="0"/>
                  </a:endParaRPr>
                </a:p>
              </p:txBody>
            </p:sp>
            <p:sp>
              <p:nvSpPr>
                <p:cNvPr id="16449" name="Text Box 51"/>
                <p:cNvSpPr txBox="1">
                  <a:spLocks noChangeArrowheads="1"/>
                </p:cNvSpPr>
                <p:nvPr/>
              </p:nvSpPr>
              <p:spPr bwMode="auto">
                <a:xfrm>
                  <a:off x="4674" y="3226"/>
                  <a:ext cx="253"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10.00</a:t>
                  </a:r>
                  <a:endParaRPr kumimoji="1" lang="en-US" altLang="zh-CN" sz="2400" b="1">
                    <a:latin typeface="Times New Roman" pitchFamily="18" charset="0"/>
                  </a:endParaRPr>
                </a:p>
              </p:txBody>
            </p:sp>
            <p:sp>
              <p:nvSpPr>
                <p:cNvPr id="16450" name="Text Box 52"/>
                <p:cNvSpPr txBox="1">
                  <a:spLocks noChangeArrowheads="1"/>
                </p:cNvSpPr>
                <p:nvPr/>
              </p:nvSpPr>
              <p:spPr bwMode="auto">
                <a:xfrm>
                  <a:off x="2556" y="3226"/>
                  <a:ext cx="207"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dirty="0">
                      <a:latin typeface="Times New Roman" pitchFamily="18" charset="0"/>
                    </a:rPr>
                    <a:t>1.00</a:t>
                  </a:r>
                  <a:endParaRPr kumimoji="1" lang="en-US" altLang="zh-CN" sz="2400" b="1" dirty="0">
                    <a:latin typeface="Times New Roman" pitchFamily="18" charset="0"/>
                  </a:endParaRPr>
                </a:p>
              </p:txBody>
            </p:sp>
            <p:sp>
              <p:nvSpPr>
                <p:cNvPr id="16451" name="Text Box 53"/>
                <p:cNvSpPr txBox="1">
                  <a:spLocks noChangeArrowheads="1"/>
                </p:cNvSpPr>
                <p:nvPr/>
              </p:nvSpPr>
              <p:spPr bwMode="auto">
                <a:xfrm>
                  <a:off x="3031" y="3226"/>
                  <a:ext cx="204"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3.00</a:t>
                  </a:r>
                  <a:endParaRPr kumimoji="1" lang="en-US" altLang="zh-CN" sz="2400" b="1">
                    <a:latin typeface="Times New Roman" pitchFamily="18" charset="0"/>
                  </a:endParaRPr>
                </a:p>
              </p:txBody>
            </p:sp>
            <p:sp>
              <p:nvSpPr>
                <p:cNvPr id="16452" name="Text Box 54"/>
                <p:cNvSpPr txBox="1">
                  <a:spLocks noChangeArrowheads="1"/>
                </p:cNvSpPr>
                <p:nvPr/>
              </p:nvSpPr>
              <p:spPr bwMode="auto">
                <a:xfrm>
                  <a:off x="3467" y="3226"/>
                  <a:ext cx="25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5.00</a:t>
                  </a:r>
                  <a:endParaRPr kumimoji="1" lang="en-US" altLang="zh-CN" sz="2400" b="1">
                    <a:latin typeface="Times New Roman" pitchFamily="18" charset="0"/>
                  </a:endParaRPr>
                </a:p>
              </p:txBody>
            </p:sp>
            <p:sp>
              <p:nvSpPr>
                <p:cNvPr id="16453" name="Text Box 55"/>
                <p:cNvSpPr txBox="1">
                  <a:spLocks noChangeArrowheads="1"/>
                </p:cNvSpPr>
                <p:nvPr/>
              </p:nvSpPr>
              <p:spPr bwMode="auto">
                <a:xfrm>
                  <a:off x="3934" y="3226"/>
                  <a:ext cx="249"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7.00</a:t>
                  </a:r>
                  <a:endParaRPr kumimoji="1" lang="en-US" altLang="zh-CN" sz="2400" b="1">
                    <a:latin typeface="Times New Roman" pitchFamily="18" charset="0"/>
                  </a:endParaRPr>
                </a:p>
              </p:txBody>
            </p:sp>
            <p:sp>
              <p:nvSpPr>
                <p:cNvPr id="16454" name="Text Box 56"/>
                <p:cNvSpPr txBox="1">
                  <a:spLocks noChangeArrowheads="1"/>
                </p:cNvSpPr>
                <p:nvPr/>
              </p:nvSpPr>
              <p:spPr bwMode="auto">
                <a:xfrm>
                  <a:off x="4421" y="3226"/>
                  <a:ext cx="255" cy="141"/>
                </a:xfrm>
                <a:prstGeom prst="rect">
                  <a:avLst/>
                </a:prstGeom>
                <a:noFill/>
                <a:ln w="9525">
                  <a:noFill/>
                  <a:miter lim="800000"/>
                  <a:headEnd/>
                  <a:tailEnd/>
                </a:ln>
              </p:spPr>
              <p:txBody>
                <a:bodyPr lIns="0" tIns="0" rIns="0" bIns="0" anchor="ctr">
                  <a:spAutoFit/>
                </a:bodyPr>
                <a:lstStyle/>
                <a:p>
                  <a:pPr algn="ctr">
                    <a:spcBef>
                      <a:spcPct val="50000"/>
                    </a:spcBef>
                  </a:pPr>
                  <a:r>
                    <a:rPr kumimoji="1" lang="en-US" altLang="zh-CN" sz="1200" b="1">
                      <a:latin typeface="Times New Roman" pitchFamily="18" charset="0"/>
                    </a:rPr>
                    <a:t>9.00</a:t>
                  </a:r>
                  <a:endParaRPr kumimoji="1" lang="en-US" altLang="zh-CN" sz="2400" b="1">
                    <a:latin typeface="Times New Roman" pitchFamily="18" charset="0"/>
                  </a:endParaRPr>
                </a:p>
              </p:txBody>
            </p:sp>
            <p:sp>
              <p:nvSpPr>
                <p:cNvPr id="16455" name="Line 57"/>
                <p:cNvSpPr>
                  <a:spLocks noChangeShapeType="1"/>
                </p:cNvSpPr>
                <p:nvPr/>
              </p:nvSpPr>
              <p:spPr bwMode="auto">
                <a:xfrm>
                  <a:off x="4549" y="3171"/>
                  <a:ext cx="0" cy="55"/>
                </a:xfrm>
                <a:prstGeom prst="line">
                  <a:avLst/>
                </a:prstGeom>
                <a:noFill/>
                <a:ln w="19050">
                  <a:solidFill>
                    <a:schemeClr val="tx1"/>
                  </a:solidFill>
                  <a:round/>
                  <a:headEnd/>
                  <a:tailEnd/>
                </a:ln>
              </p:spPr>
              <p:txBody>
                <a:bodyPr wrap="none" anchor="ctr"/>
                <a:lstStyle/>
                <a:p>
                  <a:endParaRPr lang="zh-CN" altLang="en-US"/>
                </a:p>
              </p:txBody>
            </p:sp>
            <p:sp>
              <p:nvSpPr>
                <p:cNvPr id="16456" name="Line 58"/>
                <p:cNvSpPr>
                  <a:spLocks noChangeShapeType="1"/>
                </p:cNvSpPr>
                <p:nvPr/>
              </p:nvSpPr>
              <p:spPr bwMode="auto">
                <a:xfrm>
                  <a:off x="3604" y="3174"/>
                  <a:ext cx="0" cy="55"/>
                </a:xfrm>
                <a:prstGeom prst="line">
                  <a:avLst/>
                </a:prstGeom>
                <a:noFill/>
                <a:ln w="19050">
                  <a:solidFill>
                    <a:schemeClr val="tx1"/>
                  </a:solidFill>
                  <a:round/>
                  <a:headEnd/>
                  <a:tailEnd/>
                </a:ln>
              </p:spPr>
              <p:txBody>
                <a:bodyPr wrap="none" anchor="ctr"/>
                <a:lstStyle/>
                <a:p>
                  <a:endParaRPr lang="zh-CN" altLang="en-US"/>
                </a:p>
              </p:txBody>
            </p:sp>
            <p:sp>
              <p:nvSpPr>
                <p:cNvPr id="16457" name="Line 59"/>
                <p:cNvSpPr>
                  <a:spLocks noChangeShapeType="1"/>
                </p:cNvSpPr>
                <p:nvPr/>
              </p:nvSpPr>
              <p:spPr bwMode="auto">
                <a:xfrm>
                  <a:off x="3115" y="3174"/>
                  <a:ext cx="0" cy="55"/>
                </a:xfrm>
                <a:prstGeom prst="line">
                  <a:avLst/>
                </a:prstGeom>
                <a:noFill/>
                <a:ln w="19050">
                  <a:solidFill>
                    <a:schemeClr val="tx1"/>
                  </a:solidFill>
                  <a:round/>
                  <a:headEnd/>
                  <a:tailEnd/>
                </a:ln>
              </p:spPr>
              <p:txBody>
                <a:bodyPr wrap="none" anchor="ctr"/>
                <a:lstStyle/>
                <a:p>
                  <a:endParaRPr lang="zh-CN" altLang="en-US"/>
                </a:p>
              </p:txBody>
            </p:sp>
            <p:sp>
              <p:nvSpPr>
                <p:cNvPr id="16458" name="Line 60"/>
                <p:cNvSpPr>
                  <a:spLocks noChangeShapeType="1"/>
                </p:cNvSpPr>
                <p:nvPr/>
              </p:nvSpPr>
              <p:spPr bwMode="auto">
                <a:xfrm>
                  <a:off x="2641" y="3171"/>
                  <a:ext cx="0" cy="55"/>
                </a:xfrm>
                <a:prstGeom prst="line">
                  <a:avLst/>
                </a:prstGeom>
                <a:noFill/>
                <a:ln w="19050">
                  <a:solidFill>
                    <a:schemeClr val="tx1"/>
                  </a:solidFill>
                  <a:round/>
                  <a:headEnd/>
                  <a:tailEnd/>
                </a:ln>
              </p:spPr>
              <p:txBody>
                <a:bodyPr wrap="none" anchor="ctr"/>
                <a:lstStyle/>
                <a:p>
                  <a:endParaRPr lang="zh-CN" altLang="en-US"/>
                </a:p>
              </p:txBody>
            </p:sp>
            <p:sp>
              <p:nvSpPr>
                <p:cNvPr id="16459" name="Line 61"/>
                <p:cNvSpPr>
                  <a:spLocks noChangeShapeType="1"/>
                </p:cNvSpPr>
                <p:nvPr/>
              </p:nvSpPr>
              <p:spPr bwMode="auto">
                <a:xfrm>
                  <a:off x="4072" y="3174"/>
                  <a:ext cx="0" cy="55"/>
                </a:xfrm>
                <a:prstGeom prst="line">
                  <a:avLst/>
                </a:prstGeom>
                <a:noFill/>
                <a:ln w="19050">
                  <a:solidFill>
                    <a:schemeClr val="tx1"/>
                  </a:solidFill>
                  <a:round/>
                  <a:headEnd/>
                  <a:tailEnd/>
                </a:ln>
              </p:spPr>
              <p:txBody>
                <a:bodyPr wrap="none" anchor="ctr"/>
                <a:lstStyle/>
                <a:p>
                  <a:endParaRPr lang="zh-CN" altLang="en-US"/>
                </a:p>
              </p:txBody>
            </p:sp>
          </p:grpSp>
        </p:grpSp>
        <p:grpSp>
          <p:nvGrpSpPr>
            <p:cNvPr id="16392" name="Group 103"/>
            <p:cNvGrpSpPr>
              <a:grpSpLocks/>
            </p:cNvGrpSpPr>
            <p:nvPr/>
          </p:nvGrpSpPr>
          <p:grpSpPr bwMode="auto">
            <a:xfrm>
              <a:off x="2374" y="3116"/>
              <a:ext cx="723" cy="192"/>
              <a:chOff x="2374" y="3116"/>
              <a:chExt cx="723" cy="192"/>
            </a:xfrm>
          </p:grpSpPr>
          <p:sp>
            <p:nvSpPr>
              <p:cNvPr id="16435" name="Text Box 96"/>
              <p:cNvSpPr txBox="1">
                <a:spLocks noChangeArrowheads="1"/>
              </p:cNvSpPr>
              <p:nvPr/>
            </p:nvSpPr>
            <p:spPr bwMode="auto">
              <a:xfrm>
                <a:off x="2412" y="3116"/>
                <a:ext cx="685" cy="192"/>
              </a:xfrm>
              <a:prstGeom prst="rect">
                <a:avLst/>
              </a:prstGeom>
              <a:noFill/>
              <a:ln w="9525">
                <a:noFill/>
                <a:miter lim="800000"/>
                <a:headEnd/>
                <a:tailEnd/>
              </a:ln>
            </p:spPr>
            <p:txBody>
              <a:bodyPr wrap="none" anchor="ctr">
                <a:spAutoFit/>
              </a:bodyPr>
              <a:lstStyle/>
              <a:p>
                <a:pPr>
                  <a:spcBef>
                    <a:spcPct val="50000"/>
                  </a:spcBef>
                </a:pPr>
                <a:r>
                  <a:rPr kumimoji="1" lang="en-US" altLang="zh-CN" sz="1400" b="1" i="1" dirty="0">
                    <a:latin typeface="Times New Roman" pitchFamily="18" charset="0"/>
                  </a:rPr>
                  <a:t>A</a:t>
                </a:r>
                <a:r>
                  <a:rPr kumimoji="1" lang="en-US" altLang="zh-CN" sz="1400" b="1" dirty="0">
                    <a:latin typeface="Times New Roman" pitchFamily="18" charset="0"/>
                  </a:rPr>
                  <a:t>(1.00,2.76)</a:t>
                </a:r>
                <a:endParaRPr kumimoji="1" lang="en-US" altLang="zh-CN" sz="2000" b="1" dirty="0">
                  <a:latin typeface="Times New Roman" pitchFamily="18" charset="0"/>
                </a:endParaRPr>
              </a:p>
            </p:txBody>
          </p:sp>
          <p:sp>
            <p:nvSpPr>
              <p:cNvPr id="16436" name="Oval 95"/>
              <p:cNvSpPr>
                <a:spLocks noChangeArrowheads="1"/>
              </p:cNvSpPr>
              <p:nvPr/>
            </p:nvSpPr>
            <p:spPr bwMode="auto">
              <a:xfrm>
                <a:off x="2374" y="3185"/>
                <a:ext cx="55" cy="44"/>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16393" name="Group 12"/>
            <p:cNvGrpSpPr>
              <a:grpSpLocks/>
            </p:cNvGrpSpPr>
            <p:nvPr/>
          </p:nvGrpSpPr>
          <p:grpSpPr bwMode="auto">
            <a:xfrm>
              <a:off x="2160" y="1319"/>
              <a:ext cx="2658" cy="2151"/>
              <a:chOff x="2408" y="575"/>
              <a:chExt cx="2627" cy="2646"/>
            </a:xfrm>
          </p:grpSpPr>
          <p:sp>
            <p:nvSpPr>
              <p:cNvPr id="16433" name="Line 13"/>
              <p:cNvSpPr>
                <a:spLocks noChangeShapeType="1"/>
              </p:cNvSpPr>
              <p:nvPr/>
            </p:nvSpPr>
            <p:spPr bwMode="auto">
              <a:xfrm flipV="1">
                <a:off x="2417" y="575"/>
                <a:ext cx="0" cy="2646"/>
              </a:xfrm>
              <a:prstGeom prst="line">
                <a:avLst/>
              </a:prstGeom>
              <a:noFill/>
              <a:ln w="22225">
                <a:solidFill>
                  <a:schemeClr val="tx1"/>
                </a:solidFill>
                <a:round/>
                <a:headEnd/>
                <a:tailEnd type="stealth" w="lg" len="lg"/>
              </a:ln>
            </p:spPr>
            <p:txBody>
              <a:bodyPr wrap="none" anchor="ctr"/>
              <a:lstStyle/>
              <a:p>
                <a:endParaRPr lang="zh-CN" altLang="en-US"/>
              </a:p>
            </p:txBody>
          </p:sp>
          <p:sp>
            <p:nvSpPr>
              <p:cNvPr id="16434" name="Line 14"/>
              <p:cNvSpPr>
                <a:spLocks noChangeShapeType="1"/>
              </p:cNvSpPr>
              <p:nvPr/>
            </p:nvSpPr>
            <p:spPr bwMode="auto">
              <a:xfrm>
                <a:off x="2408" y="3221"/>
                <a:ext cx="2627" cy="0"/>
              </a:xfrm>
              <a:prstGeom prst="line">
                <a:avLst/>
              </a:prstGeom>
              <a:noFill/>
              <a:ln w="22225">
                <a:solidFill>
                  <a:schemeClr val="tx1"/>
                </a:solidFill>
                <a:round/>
                <a:headEnd/>
                <a:tailEnd type="stealth" w="lg" len="lg"/>
              </a:ln>
            </p:spPr>
            <p:txBody>
              <a:bodyPr wrap="none" anchor="ctr"/>
              <a:lstStyle/>
              <a:p>
                <a:endParaRPr lang="zh-CN" altLang="en-US"/>
              </a:p>
            </p:txBody>
          </p:sp>
        </p:grpSp>
        <p:grpSp>
          <p:nvGrpSpPr>
            <p:cNvPr id="16394" name="Group 15"/>
            <p:cNvGrpSpPr>
              <a:grpSpLocks/>
            </p:cNvGrpSpPr>
            <p:nvPr/>
          </p:nvGrpSpPr>
          <p:grpSpPr bwMode="auto">
            <a:xfrm>
              <a:off x="2050" y="1113"/>
              <a:ext cx="3224" cy="2438"/>
              <a:chOff x="2181" y="351"/>
              <a:chExt cx="3186" cy="2999"/>
            </a:xfrm>
          </p:grpSpPr>
          <p:sp>
            <p:nvSpPr>
              <p:cNvPr id="16431" name="Text Box 16"/>
              <p:cNvSpPr txBox="1">
                <a:spLocks noChangeArrowheads="1"/>
              </p:cNvSpPr>
              <p:nvPr/>
            </p:nvSpPr>
            <p:spPr bwMode="auto">
              <a:xfrm>
                <a:off x="2181" y="351"/>
                <a:ext cx="477" cy="260"/>
              </a:xfrm>
              <a:prstGeom prst="rect">
                <a:avLst/>
              </a:prstGeom>
              <a:noFill/>
              <a:ln w="9525">
                <a:noFill/>
                <a:miter lim="800000"/>
                <a:headEnd/>
                <a:tailEnd/>
              </a:ln>
            </p:spPr>
            <p:txBody>
              <a:bodyPr wrap="none" anchor="ctr">
                <a:spAutoFit/>
              </a:bodyPr>
              <a:lstStyle/>
              <a:p>
                <a:pPr algn="ctr">
                  <a:spcBef>
                    <a:spcPct val="50000"/>
                  </a:spcBef>
                </a:pPr>
                <a:r>
                  <a:rPr kumimoji="1" lang="en-US" altLang="zh-CN" sz="1600" b="1" i="1" dirty="0">
                    <a:latin typeface="Times New Roman" pitchFamily="18" charset="0"/>
                  </a:rPr>
                  <a:t>I </a:t>
                </a:r>
                <a:r>
                  <a:rPr kumimoji="1" lang="en-US" altLang="zh-CN" sz="1600" b="1" dirty="0">
                    <a:latin typeface="Times New Roman" pitchFamily="18" charset="0"/>
                  </a:rPr>
                  <a:t>(mA)</a:t>
                </a:r>
                <a:endParaRPr kumimoji="1" lang="en-US" altLang="zh-CN" sz="2400" b="1" dirty="0">
                  <a:latin typeface="Times New Roman" pitchFamily="18" charset="0"/>
                </a:endParaRPr>
              </a:p>
            </p:txBody>
          </p:sp>
          <p:sp>
            <p:nvSpPr>
              <p:cNvPr id="16432" name="Text Box 17"/>
              <p:cNvSpPr txBox="1">
                <a:spLocks noChangeArrowheads="1"/>
              </p:cNvSpPr>
              <p:nvPr/>
            </p:nvSpPr>
            <p:spPr bwMode="auto">
              <a:xfrm>
                <a:off x="4954" y="3089"/>
                <a:ext cx="413" cy="261"/>
              </a:xfrm>
              <a:prstGeom prst="rect">
                <a:avLst/>
              </a:prstGeom>
              <a:noFill/>
              <a:ln w="9525">
                <a:noFill/>
                <a:miter lim="800000"/>
                <a:headEnd/>
                <a:tailEnd/>
              </a:ln>
            </p:spPr>
            <p:txBody>
              <a:bodyPr wrap="none" anchor="ctr">
                <a:spAutoFit/>
              </a:bodyPr>
              <a:lstStyle/>
              <a:p>
                <a:pPr algn="ctr">
                  <a:spcBef>
                    <a:spcPct val="50000"/>
                  </a:spcBef>
                </a:pPr>
                <a:r>
                  <a:rPr kumimoji="1" lang="en-US" altLang="zh-CN" sz="1600" b="1" i="1" dirty="0">
                    <a:latin typeface="Times New Roman" pitchFamily="18" charset="0"/>
                  </a:rPr>
                  <a:t>U </a:t>
                </a:r>
                <a:r>
                  <a:rPr kumimoji="1" lang="en-US" altLang="zh-CN" sz="1600" b="1" dirty="0">
                    <a:latin typeface="Times New Roman" pitchFamily="18" charset="0"/>
                  </a:rPr>
                  <a:t>(V)</a:t>
                </a:r>
                <a:endParaRPr kumimoji="1" lang="en-US" altLang="zh-CN" sz="2400" b="1" dirty="0">
                  <a:latin typeface="Times New Roman" pitchFamily="18" charset="0"/>
                </a:endParaRPr>
              </a:p>
            </p:txBody>
          </p:sp>
        </p:grpSp>
        <p:grpSp>
          <p:nvGrpSpPr>
            <p:cNvPr id="16395" name="Group 62"/>
            <p:cNvGrpSpPr>
              <a:grpSpLocks/>
            </p:cNvGrpSpPr>
            <p:nvPr/>
          </p:nvGrpSpPr>
          <p:grpSpPr bwMode="auto">
            <a:xfrm>
              <a:off x="3958" y="1508"/>
              <a:ext cx="35" cy="28"/>
              <a:chOff x="1392" y="2352"/>
              <a:chExt cx="96" cy="96"/>
            </a:xfrm>
          </p:grpSpPr>
          <p:sp>
            <p:nvSpPr>
              <p:cNvPr id="16429" name="Line 63"/>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30" name="Line 64"/>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396" name="Group 65"/>
            <p:cNvGrpSpPr>
              <a:grpSpLocks/>
            </p:cNvGrpSpPr>
            <p:nvPr/>
          </p:nvGrpSpPr>
          <p:grpSpPr bwMode="auto">
            <a:xfrm>
              <a:off x="3770" y="1700"/>
              <a:ext cx="35" cy="29"/>
              <a:chOff x="1392" y="2352"/>
              <a:chExt cx="96" cy="96"/>
            </a:xfrm>
          </p:grpSpPr>
          <p:sp>
            <p:nvSpPr>
              <p:cNvPr id="16427" name="Line 66"/>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28" name="Line 67"/>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397" name="Group 68"/>
            <p:cNvGrpSpPr>
              <a:grpSpLocks/>
            </p:cNvGrpSpPr>
            <p:nvPr/>
          </p:nvGrpSpPr>
          <p:grpSpPr bwMode="auto">
            <a:xfrm>
              <a:off x="3582" y="1909"/>
              <a:ext cx="34" cy="27"/>
              <a:chOff x="1392" y="2352"/>
              <a:chExt cx="96" cy="96"/>
            </a:xfrm>
          </p:grpSpPr>
          <p:sp>
            <p:nvSpPr>
              <p:cNvPr id="16425" name="Line 69"/>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26" name="Line 70"/>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398" name="Group 71"/>
            <p:cNvGrpSpPr>
              <a:grpSpLocks/>
            </p:cNvGrpSpPr>
            <p:nvPr/>
          </p:nvGrpSpPr>
          <p:grpSpPr bwMode="auto">
            <a:xfrm>
              <a:off x="3412" y="2094"/>
              <a:ext cx="35" cy="27"/>
              <a:chOff x="1392" y="2352"/>
              <a:chExt cx="96" cy="96"/>
            </a:xfrm>
          </p:grpSpPr>
          <p:sp>
            <p:nvSpPr>
              <p:cNvPr id="16423" name="Line 72"/>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24" name="Line 73"/>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399" name="Group 74"/>
            <p:cNvGrpSpPr>
              <a:grpSpLocks/>
            </p:cNvGrpSpPr>
            <p:nvPr/>
          </p:nvGrpSpPr>
          <p:grpSpPr bwMode="auto">
            <a:xfrm>
              <a:off x="3225" y="2286"/>
              <a:ext cx="35" cy="28"/>
              <a:chOff x="1392" y="2352"/>
              <a:chExt cx="96" cy="96"/>
            </a:xfrm>
          </p:grpSpPr>
          <p:sp>
            <p:nvSpPr>
              <p:cNvPr id="16421" name="Line 75"/>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22" name="Line 76"/>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400" name="Group 77"/>
            <p:cNvGrpSpPr>
              <a:grpSpLocks/>
            </p:cNvGrpSpPr>
            <p:nvPr/>
          </p:nvGrpSpPr>
          <p:grpSpPr bwMode="auto">
            <a:xfrm>
              <a:off x="3024" y="2503"/>
              <a:ext cx="35" cy="27"/>
              <a:chOff x="1392" y="2352"/>
              <a:chExt cx="96" cy="96"/>
            </a:xfrm>
          </p:grpSpPr>
          <p:sp>
            <p:nvSpPr>
              <p:cNvPr id="16419" name="Line 78"/>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20" name="Line 79"/>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401" name="Group 80"/>
            <p:cNvGrpSpPr>
              <a:grpSpLocks/>
            </p:cNvGrpSpPr>
            <p:nvPr/>
          </p:nvGrpSpPr>
          <p:grpSpPr bwMode="auto">
            <a:xfrm>
              <a:off x="2883" y="2661"/>
              <a:ext cx="35" cy="28"/>
              <a:chOff x="1392" y="2352"/>
              <a:chExt cx="96" cy="96"/>
            </a:xfrm>
          </p:grpSpPr>
          <p:sp>
            <p:nvSpPr>
              <p:cNvPr id="16417" name="Line 81"/>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18" name="Line 82"/>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402" name="Group 83"/>
            <p:cNvGrpSpPr>
              <a:grpSpLocks/>
            </p:cNvGrpSpPr>
            <p:nvPr/>
          </p:nvGrpSpPr>
          <p:grpSpPr bwMode="auto">
            <a:xfrm>
              <a:off x="2695" y="2860"/>
              <a:ext cx="35" cy="27"/>
              <a:chOff x="1392" y="2352"/>
              <a:chExt cx="96" cy="96"/>
            </a:xfrm>
          </p:grpSpPr>
          <p:sp>
            <p:nvSpPr>
              <p:cNvPr id="16415" name="Line 84"/>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16" name="Line 85"/>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403" name="Group 86"/>
            <p:cNvGrpSpPr>
              <a:grpSpLocks/>
            </p:cNvGrpSpPr>
            <p:nvPr/>
          </p:nvGrpSpPr>
          <p:grpSpPr bwMode="auto">
            <a:xfrm>
              <a:off x="2502" y="3060"/>
              <a:ext cx="35" cy="27"/>
              <a:chOff x="1392" y="2352"/>
              <a:chExt cx="96" cy="96"/>
            </a:xfrm>
          </p:grpSpPr>
          <p:sp>
            <p:nvSpPr>
              <p:cNvPr id="16413" name="Line 87"/>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14" name="Line 88"/>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grpSp>
          <p:nvGrpSpPr>
            <p:cNvPr id="16404" name="Group 89"/>
            <p:cNvGrpSpPr>
              <a:grpSpLocks/>
            </p:cNvGrpSpPr>
            <p:nvPr/>
          </p:nvGrpSpPr>
          <p:grpSpPr bwMode="auto">
            <a:xfrm>
              <a:off x="2313" y="3261"/>
              <a:ext cx="34" cy="27"/>
              <a:chOff x="1392" y="2352"/>
              <a:chExt cx="96" cy="96"/>
            </a:xfrm>
          </p:grpSpPr>
          <p:sp>
            <p:nvSpPr>
              <p:cNvPr id="16411" name="Line 90"/>
              <p:cNvSpPr>
                <a:spLocks noChangeShapeType="1"/>
              </p:cNvSpPr>
              <p:nvPr/>
            </p:nvSpPr>
            <p:spPr bwMode="auto">
              <a:xfrm>
                <a:off x="1440" y="2352"/>
                <a:ext cx="0" cy="96"/>
              </a:xfrm>
              <a:prstGeom prst="line">
                <a:avLst/>
              </a:prstGeom>
              <a:noFill/>
              <a:ln w="9525">
                <a:solidFill>
                  <a:schemeClr val="tx1"/>
                </a:solidFill>
                <a:round/>
                <a:headEnd/>
                <a:tailEnd/>
              </a:ln>
            </p:spPr>
            <p:txBody>
              <a:bodyPr wrap="none" anchor="ctr"/>
              <a:lstStyle/>
              <a:p>
                <a:endParaRPr lang="zh-CN" altLang="en-US"/>
              </a:p>
            </p:txBody>
          </p:sp>
          <p:sp>
            <p:nvSpPr>
              <p:cNvPr id="16412" name="Line 91"/>
              <p:cNvSpPr>
                <a:spLocks noChangeShapeType="1"/>
              </p:cNvSpPr>
              <p:nvPr/>
            </p:nvSpPr>
            <p:spPr bwMode="auto">
              <a:xfrm rot="5400000">
                <a:off x="1440" y="2352"/>
                <a:ext cx="0" cy="96"/>
              </a:xfrm>
              <a:prstGeom prst="line">
                <a:avLst/>
              </a:prstGeom>
              <a:noFill/>
              <a:ln w="9525">
                <a:solidFill>
                  <a:schemeClr val="tx1"/>
                </a:solidFill>
                <a:round/>
                <a:headEnd/>
                <a:tailEnd/>
              </a:ln>
            </p:spPr>
            <p:txBody>
              <a:bodyPr wrap="none" anchor="ctr"/>
              <a:lstStyle/>
              <a:p>
                <a:endParaRPr lang="zh-CN" altLang="en-US"/>
              </a:p>
            </p:txBody>
          </p:sp>
        </p:grpSp>
        <p:sp>
          <p:nvSpPr>
            <p:cNvPr id="16405" name="Line 92"/>
            <p:cNvSpPr>
              <a:spLocks noChangeShapeType="1"/>
            </p:cNvSpPr>
            <p:nvPr/>
          </p:nvSpPr>
          <p:spPr bwMode="auto">
            <a:xfrm flipH="1">
              <a:off x="2167" y="1429"/>
              <a:ext cx="1880" cy="2042"/>
            </a:xfrm>
            <a:prstGeom prst="line">
              <a:avLst/>
            </a:prstGeom>
            <a:noFill/>
            <a:ln w="12700">
              <a:solidFill>
                <a:schemeClr val="tx1"/>
              </a:solidFill>
              <a:round/>
              <a:headEnd/>
              <a:tailEnd/>
            </a:ln>
          </p:spPr>
          <p:txBody>
            <a:bodyPr wrap="none" anchor="ctr"/>
            <a:lstStyle/>
            <a:p>
              <a:endParaRPr lang="zh-CN" altLang="en-US"/>
            </a:p>
          </p:txBody>
        </p:sp>
        <p:sp>
          <p:nvSpPr>
            <p:cNvPr id="16406" name="Text Box 93"/>
            <p:cNvSpPr txBox="1">
              <a:spLocks noChangeArrowheads="1"/>
            </p:cNvSpPr>
            <p:nvPr/>
          </p:nvSpPr>
          <p:spPr bwMode="auto">
            <a:xfrm>
              <a:off x="2680" y="3623"/>
              <a:ext cx="1660" cy="288"/>
            </a:xfrm>
            <a:prstGeom prst="rect">
              <a:avLst/>
            </a:prstGeom>
            <a:noFill/>
            <a:ln w="9525">
              <a:noFill/>
              <a:miter lim="800000"/>
              <a:headEnd/>
              <a:tailEnd/>
            </a:ln>
          </p:spPr>
          <p:txBody>
            <a:bodyPr wrap="none" anchor="ctr">
              <a:spAutoFit/>
            </a:bodyPr>
            <a:lstStyle/>
            <a:p>
              <a:pPr algn="ctr">
                <a:spcBef>
                  <a:spcPct val="50000"/>
                </a:spcBef>
              </a:pPr>
              <a:r>
                <a:rPr kumimoji="1" lang="zh-CN" altLang="en-US" sz="2400" b="1" dirty="0">
                  <a:latin typeface="Times New Roman" pitchFamily="18" charset="0"/>
                </a:rPr>
                <a:t>电阻伏安特性曲线</a:t>
              </a:r>
              <a:endParaRPr kumimoji="1" lang="zh-CN" altLang="en-US" sz="2000" b="1" dirty="0">
                <a:latin typeface="Times New Roman" pitchFamily="18" charset="0"/>
              </a:endParaRPr>
            </a:p>
          </p:txBody>
        </p:sp>
        <p:grpSp>
          <p:nvGrpSpPr>
            <p:cNvPr id="16407" name="Group 104"/>
            <p:cNvGrpSpPr>
              <a:grpSpLocks/>
            </p:cNvGrpSpPr>
            <p:nvPr/>
          </p:nvGrpSpPr>
          <p:grpSpPr bwMode="auto">
            <a:xfrm>
              <a:off x="3820" y="1593"/>
              <a:ext cx="819" cy="192"/>
              <a:chOff x="3820" y="1593"/>
              <a:chExt cx="819" cy="192"/>
            </a:xfrm>
          </p:grpSpPr>
          <p:sp>
            <p:nvSpPr>
              <p:cNvPr id="16409" name="Text Box 99"/>
              <p:cNvSpPr txBox="1">
                <a:spLocks noChangeArrowheads="1"/>
              </p:cNvSpPr>
              <p:nvPr/>
            </p:nvSpPr>
            <p:spPr bwMode="auto">
              <a:xfrm>
                <a:off x="3897" y="1593"/>
                <a:ext cx="742" cy="192"/>
              </a:xfrm>
              <a:prstGeom prst="rect">
                <a:avLst/>
              </a:prstGeom>
              <a:noFill/>
              <a:ln w="9525">
                <a:noFill/>
                <a:miter lim="800000"/>
                <a:headEnd/>
                <a:tailEnd/>
              </a:ln>
            </p:spPr>
            <p:txBody>
              <a:bodyPr wrap="none" anchor="ctr">
                <a:spAutoFit/>
              </a:bodyPr>
              <a:lstStyle/>
              <a:p>
                <a:pPr>
                  <a:spcBef>
                    <a:spcPct val="50000"/>
                  </a:spcBef>
                </a:pPr>
                <a:r>
                  <a:rPr kumimoji="1" lang="en-US" altLang="zh-CN" sz="1400" b="1" i="1">
                    <a:latin typeface="Times New Roman" pitchFamily="18" charset="0"/>
                  </a:rPr>
                  <a:t>B</a:t>
                </a:r>
                <a:r>
                  <a:rPr kumimoji="1" lang="en-US" altLang="zh-CN" sz="1400" b="1">
                    <a:latin typeface="Times New Roman" pitchFamily="18" charset="0"/>
                  </a:rPr>
                  <a:t>(7.00,18.58)</a:t>
                </a:r>
              </a:p>
            </p:txBody>
          </p:sp>
          <p:sp>
            <p:nvSpPr>
              <p:cNvPr id="16410" name="Oval 98"/>
              <p:cNvSpPr>
                <a:spLocks noChangeArrowheads="1"/>
              </p:cNvSpPr>
              <p:nvPr/>
            </p:nvSpPr>
            <p:spPr bwMode="auto">
              <a:xfrm>
                <a:off x="3820" y="1628"/>
                <a:ext cx="55" cy="4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16408" name="Text Box 100"/>
            <p:cNvSpPr txBox="1">
              <a:spLocks noChangeArrowheads="1"/>
            </p:cNvSpPr>
            <p:nvPr/>
          </p:nvSpPr>
          <p:spPr bwMode="auto">
            <a:xfrm>
              <a:off x="3171" y="2412"/>
              <a:ext cx="2217" cy="212"/>
            </a:xfrm>
            <a:prstGeom prst="rect">
              <a:avLst/>
            </a:prstGeom>
            <a:noFill/>
            <a:ln w="9525">
              <a:noFill/>
              <a:miter lim="800000"/>
              <a:headEnd/>
              <a:tailEnd/>
            </a:ln>
          </p:spPr>
          <p:txBody>
            <a:bodyPr rIns="0" anchor="ctr">
              <a:spAutoFit/>
            </a:bodyPr>
            <a:lstStyle/>
            <a:p>
              <a:r>
                <a:rPr kumimoji="1" lang="zh-CN" altLang="en-US" sz="1600" b="1" dirty="0">
                  <a:latin typeface="Times New Roman" pitchFamily="18" charset="0"/>
                </a:rPr>
                <a:t>由图上</a:t>
              </a:r>
              <a:r>
                <a:rPr kumimoji="1" lang="en-US" altLang="zh-CN" sz="1600" b="1" i="1" dirty="0">
                  <a:latin typeface="Times New Roman" pitchFamily="18" charset="0"/>
                </a:rPr>
                <a:t>A</a:t>
              </a:r>
              <a:r>
                <a:rPr kumimoji="1" lang="zh-CN" altLang="en-US" sz="1600" b="1" dirty="0">
                  <a:latin typeface="Times New Roman" pitchFamily="18" charset="0"/>
                </a:rPr>
                <a:t>、</a:t>
              </a:r>
              <a:r>
                <a:rPr kumimoji="1" lang="en-US" altLang="zh-CN" sz="1600" b="1" i="1" dirty="0">
                  <a:latin typeface="Times New Roman" pitchFamily="18" charset="0"/>
                </a:rPr>
                <a:t>B</a:t>
              </a:r>
              <a:r>
                <a:rPr kumimoji="1" lang="zh-CN" altLang="en-US" sz="1600" b="1" dirty="0">
                  <a:latin typeface="Times New Roman" pitchFamily="18" charset="0"/>
                </a:rPr>
                <a:t>两点可得被测电阻</a:t>
              </a:r>
              <a:r>
                <a:rPr kumimoji="1" lang="en-US" altLang="zh-CN" sz="1600" b="1" i="1" dirty="0">
                  <a:latin typeface="Times New Roman" pitchFamily="18" charset="0"/>
                </a:rPr>
                <a:t>R</a:t>
              </a:r>
              <a:r>
                <a:rPr kumimoji="1" lang="zh-CN" altLang="en-US" sz="1600" b="1" dirty="0">
                  <a:latin typeface="Times New Roman" pitchFamily="18" charset="0"/>
                </a:rPr>
                <a:t>为：</a:t>
              </a:r>
              <a:endParaRPr kumimoji="1" lang="zh-CN" altLang="en-US" sz="1400" b="1" dirty="0">
                <a:latin typeface="Times New Roman" pitchFamily="18" charset="0"/>
              </a:endParaRPr>
            </a:p>
          </p:txBody>
        </p:sp>
        <p:graphicFrame>
          <p:nvGraphicFramePr>
            <p:cNvPr id="16386" name="Object 101"/>
            <p:cNvGraphicFramePr>
              <a:graphicFrameLocks noChangeAspect="1"/>
            </p:cNvGraphicFramePr>
            <p:nvPr>
              <p:extLst>
                <p:ext uri="{D42A27DB-BD31-4B8C-83A1-F6EECF244321}">
                  <p14:modId xmlns:p14="http://schemas.microsoft.com/office/powerpoint/2010/main" val="2405140335"/>
                </p:ext>
              </p:extLst>
            </p:nvPr>
          </p:nvGraphicFramePr>
          <p:xfrm>
            <a:off x="3169" y="2606"/>
            <a:ext cx="1944" cy="313"/>
          </p:xfrm>
          <a:graphic>
            <a:graphicData uri="http://schemas.openxmlformats.org/presentationml/2006/ole">
              <mc:AlternateContent xmlns:mc="http://schemas.openxmlformats.org/markup-compatibility/2006">
                <mc:Choice xmlns:v="urn:schemas-microsoft-com:vml" Requires="v">
                  <p:oleObj spid="_x0000_s16534" name="公式" r:id="rId3" imgW="5816520" imgH="914400" progId="Equation.3">
                    <p:embed/>
                  </p:oleObj>
                </mc:Choice>
                <mc:Fallback>
                  <p:oleObj name="公式" r:id="rId3" imgW="5816520" imgH="914400" progId="Equation.3">
                    <p:embed/>
                    <p:pic>
                      <p:nvPicPr>
                        <p:cNvPr id="0" name="Object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 y="2606"/>
                          <a:ext cx="1944" cy="313"/>
                        </a:xfrm>
                        <a:prstGeom prst="rect">
                          <a:avLst/>
                        </a:prstGeom>
                        <a:solidFill>
                          <a:schemeClr val="tx1"/>
                        </a:solidFill>
                      </p:spPr>
                    </p:pic>
                  </p:oleObj>
                </mc:Fallback>
              </mc:AlternateContent>
            </a:graphicData>
          </a:graphic>
        </p:graphicFrame>
      </p:grpSp>
      <p:sp>
        <p:nvSpPr>
          <p:cNvPr id="61448" name="Text Box 8"/>
          <p:cNvSpPr txBox="1">
            <a:spLocks noChangeArrowheads="1"/>
          </p:cNvSpPr>
          <p:nvPr/>
        </p:nvSpPr>
        <p:spPr bwMode="auto">
          <a:xfrm>
            <a:off x="1544638" y="876300"/>
            <a:ext cx="6323012" cy="701675"/>
          </a:xfrm>
          <a:prstGeom prst="rect">
            <a:avLst/>
          </a:prstGeom>
          <a:noFill/>
          <a:ln w="28575">
            <a:noFill/>
            <a:miter lim="800000"/>
            <a:headEnd/>
            <a:tailEnd/>
          </a:ln>
          <a:effectLst/>
        </p:spPr>
        <p:txBody>
          <a:bodyPr anchor="ctr">
            <a:spAutoFit/>
          </a:bodyPr>
          <a:lstStyle/>
          <a:p>
            <a:pPr algn="ctr">
              <a:spcBef>
                <a:spcPct val="50000"/>
              </a:spcBef>
              <a:defRPr/>
            </a:pPr>
            <a:r>
              <a:rPr kumimoji="1" lang="en-US" altLang="zh-CN" sz="4000" b="1" dirty="0" smtClean="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§3  </a:t>
            </a:r>
            <a:r>
              <a:rPr kumimoji="1" lang="zh-CN" altLang="en-US" sz="4000" b="1" dirty="0" smtClean="0">
                <a:effectLst>
                  <a:outerShdw blurRad="38100" dist="38100" dir="2700000" algn="tl">
                    <a:srgbClr val="000000">
                      <a:alpha val="43137"/>
                    </a:srgbClr>
                  </a:outerShdw>
                </a:effectLst>
                <a:latin typeface="+mj-ea"/>
                <a:ea typeface="+mj-ea"/>
              </a:rPr>
              <a:t>作图</a:t>
            </a:r>
            <a:r>
              <a:rPr kumimoji="1" lang="zh-CN" altLang="en-US" sz="4000" b="1" dirty="0">
                <a:effectLst>
                  <a:outerShdw blurRad="38100" dist="38100" dir="2700000" algn="tl">
                    <a:srgbClr val="000000">
                      <a:alpha val="43137"/>
                    </a:srgbClr>
                  </a:outerShdw>
                </a:effectLst>
                <a:latin typeface="+mj-ea"/>
                <a:ea typeface="+mj-ea"/>
              </a:rPr>
              <a:t>法处理实验数据</a:t>
            </a:r>
            <a:endParaRPr kumimoji="1" lang="zh-CN" altLang="en-US" sz="3600" b="1" dirty="0">
              <a:effectLst>
                <a:outerShdw blurRad="38100" dist="38100" dir="2700000" algn="tl">
                  <a:srgbClr val="000000">
                    <a:alpha val="43137"/>
                  </a:srgbClr>
                </a:outerShdw>
              </a:effectLst>
              <a:latin typeface="+mj-ea"/>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Left)">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a:xfrm>
            <a:off x="685800" y="796925"/>
            <a:ext cx="6870700" cy="955675"/>
          </a:xfrm>
        </p:spPr>
        <p:txBody>
          <a:bodyPr/>
          <a:lstStyle/>
          <a:p>
            <a:pPr algn="l">
              <a:defRPr/>
            </a:pPr>
            <a:r>
              <a:rPr lang="en-US" altLang="zh-CN" sz="4000" dirty="0">
                <a:latin typeface="Times New Roman" panose="02020603050405020304" pitchFamily="18" charset="0"/>
                <a:cs typeface="Times New Roman" panose="02020603050405020304" pitchFamily="18" charset="0"/>
              </a:rPr>
              <a:t>§</a:t>
            </a:r>
            <a:r>
              <a:rPr lang="en-US" altLang="zh-CN" sz="4000" dirty="0" smtClean="0">
                <a:latin typeface="Times New Roman" panose="02020603050405020304" pitchFamily="18" charset="0"/>
                <a:cs typeface="Times New Roman" panose="02020603050405020304" pitchFamily="18" charset="0"/>
              </a:rPr>
              <a:t>1-1  </a:t>
            </a:r>
            <a:r>
              <a:rPr lang="zh-CN" altLang="en-US" sz="4000" dirty="0" smtClean="0">
                <a:effectLst>
                  <a:outerShdw blurRad="38100" dist="38100" dir="2700000" algn="tl">
                    <a:srgbClr val="000000">
                      <a:alpha val="43137"/>
                    </a:srgbClr>
                  </a:outerShdw>
                </a:effectLst>
              </a:rPr>
              <a:t>测    </a:t>
            </a:r>
            <a:r>
              <a:rPr lang="zh-CN" altLang="en-US" sz="4000" dirty="0" smtClean="0">
                <a:effectLst>
                  <a:outerShdw blurRad="38100" dist="38100" dir="2700000" algn="tl">
                    <a:srgbClr val="000000">
                      <a:alpha val="43137"/>
                    </a:srgbClr>
                  </a:outerShdw>
                </a:effectLst>
              </a:rPr>
              <a:t>量</a:t>
            </a:r>
          </a:p>
        </p:txBody>
      </p:sp>
      <p:sp>
        <p:nvSpPr>
          <p:cNvPr id="142339" name="Rectangle 1027"/>
          <p:cNvSpPr>
            <a:spLocks noGrp="1" noChangeArrowheads="1"/>
          </p:cNvSpPr>
          <p:nvPr>
            <p:ph idx="1"/>
          </p:nvPr>
        </p:nvSpPr>
        <p:spPr>
          <a:xfrm>
            <a:off x="1227138" y="1747838"/>
            <a:ext cx="7667625" cy="3952875"/>
          </a:xfrm>
        </p:spPr>
        <p:txBody>
          <a:bodyPr>
            <a:normAutofit lnSpcReduction="10000"/>
          </a:bodyPr>
          <a:lstStyle/>
          <a:p>
            <a:pPr eaLnBrk="1" hangingPunct="1">
              <a:lnSpc>
                <a:spcPct val="150000"/>
              </a:lnSpc>
              <a:buClr>
                <a:schemeClr val="accent2"/>
              </a:buClr>
              <a:buSzPct val="130000"/>
            </a:pPr>
            <a:r>
              <a:rPr lang="zh-CN" altLang="en-US" sz="3200" b="1" dirty="0" smtClean="0"/>
              <a:t>物理实验以测量为基础</a:t>
            </a:r>
          </a:p>
          <a:p>
            <a:pPr eaLnBrk="1" hangingPunct="1">
              <a:lnSpc>
                <a:spcPct val="150000"/>
              </a:lnSpc>
              <a:buClr>
                <a:schemeClr val="accent2"/>
              </a:buClr>
              <a:buSzPct val="130000"/>
            </a:pPr>
            <a:r>
              <a:rPr lang="zh-CN" altLang="en-US" sz="3200" b="1" dirty="0" smtClean="0"/>
              <a:t>测量分为直接测量和间接测量</a:t>
            </a:r>
          </a:p>
          <a:p>
            <a:pPr eaLnBrk="1" hangingPunct="1">
              <a:lnSpc>
                <a:spcPct val="90000"/>
              </a:lnSpc>
              <a:buClr>
                <a:schemeClr val="accent2"/>
              </a:buClr>
              <a:buSzPct val="130000"/>
              <a:buFontTx/>
              <a:buNone/>
            </a:pPr>
            <a:r>
              <a:rPr lang="zh-CN" altLang="en-US" sz="3200" b="1" dirty="0" smtClean="0"/>
              <a:t>    如：</a:t>
            </a:r>
            <a:r>
              <a:rPr lang="zh-CN" altLang="en-US" sz="3200" b="1" dirty="0" smtClean="0">
                <a:solidFill>
                  <a:srgbClr val="FFFF00"/>
                </a:solidFill>
              </a:rPr>
              <a:t>电阻的测量</a:t>
            </a:r>
            <a:r>
              <a:rPr lang="zh-CN" altLang="en-US" sz="3200" b="1" dirty="0" smtClean="0">
                <a:solidFill>
                  <a:srgbClr val="FF0000"/>
                </a:solidFill>
              </a:rPr>
              <a:t>（万用表，伏安法）</a:t>
            </a:r>
          </a:p>
          <a:p>
            <a:pPr eaLnBrk="1" hangingPunct="1">
              <a:lnSpc>
                <a:spcPct val="90000"/>
              </a:lnSpc>
              <a:buClr>
                <a:schemeClr val="accent2"/>
              </a:buClr>
              <a:buSzPct val="130000"/>
              <a:buFontTx/>
              <a:buNone/>
            </a:pPr>
            <a:r>
              <a:rPr lang="zh-CN" altLang="en-US" sz="3200" b="1" dirty="0" smtClean="0">
                <a:solidFill>
                  <a:srgbClr val="FFFFFF"/>
                </a:solidFill>
              </a:rPr>
              <a:t>            </a:t>
            </a:r>
            <a:r>
              <a:rPr lang="zh-CN" altLang="en-US" sz="3200" b="1" dirty="0" smtClean="0">
                <a:solidFill>
                  <a:srgbClr val="FFFF00"/>
                </a:solidFill>
              </a:rPr>
              <a:t>温度的测量</a:t>
            </a:r>
            <a:r>
              <a:rPr lang="zh-CN" altLang="en-US" sz="3200" b="1" dirty="0">
                <a:solidFill>
                  <a:srgbClr val="FF0000"/>
                </a:solidFill>
              </a:rPr>
              <a:t>（</a:t>
            </a:r>
            <a:r>
              <a:rPr lang="zh-CN" altLang="en-US" sz="3200" b="1" dirty="0" smtClean="0">
                <a:solidFill>
                  <a:srgbClr val="FF0000"/>
                </a:solidFill>
              </a:rPr>
              <a:t>温度计，传感器）</a:t>
            </a:r>
          </a:p>
          <a:p>
            <a:pPr eaLnBrk="1" hangingPunct="1">
              <a:lnSpc>
                <a:spcPct val="150000"/>
              </a:lnSpc>
              <a:buClr>
                <a:schemeClr val="accent2"/>
              </a:buClr>
              <a:buSzPct val="130000"/>
            </a:pPr>
            <a:r>
              <a:rPr lang="zh-CN" altLang="en-US" sz="3200" b="1" dirty="0" smtClean="0"/>
              <a:t>任何测量都可能存在误差</a:t>
            </a:r>
          </a:p>
          <a:p>
            <a:pPr eaLnBrk="1" hangingPunct="1">
              <a:lnSpc>
                <a:spcPct val="90000"/>
              </a:lnSpc>
              <a:buClr>
                <a:schemeClr val="accent2"/>
              </a:buClr>
              <a:buSzPct val="130000"/>
              <a:buFontTx/>
              <a:buNone/>
            </a:pPr>
            <a:r>
              <a:rPr lang="zh-CN" altLang="en-US" sz="3200" b="1" dirty="0" smtClean="0">
                <a:solidFill>
                  <a:srgbClr val="FF0000"/>
                </a:solidFill>
              </a:rPr>
              <a:t>                 </a:t>
            </a:r>
            <a:r>
              <a:rPr lang="en-US" altLang="zh-CN" sz="3200" b="1" dirty="0" smtClean="0">
                <a:solidFill>
                  <a:srgbClr val="FF0000"/>
                </a:solidFill>
              </a:rPr>
              <a:t>(</a:t>
            </a:r>
            <a:r>
              <a:rPr lang="zh-CN" altLang="en-US" sz="3200" b="1" dirty="0" smtClean="0">
                <a:solidFill>
                  <a:srgbClr val="FF0000"/>
                </a:solidFill>
              </a:rPr>
              <a:t>测量不可能无限准确</a:t>
            </a:r>
            <a:r>
              <a:rPr lang="en-US" altLang="zh-CN" sz="3200" b="1" dirty="0" smtClean="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additive="base">
                                        <p:cTn id="7" dur="500" fill="hold"/>
                                        <p:tgtEl>
                                          <p:spTgt spid="142338"/>
                                        </p:tgtEl>
                                        <p:attrNameLst>
                                          <p:attrName>ppt_x</p:attrName>
                                        </p:attrNameLst>
                                      </p:cBhvr>
                                      <p:tavLst>
                                        <p:tav tm="0">
                                          <p:val>
                                            <p:strVal val="0-#ppt_w/2"/>
                                          </p:val>
                                        </p:tav>
                                        <p:tav tm="100000">
                                          <p:val>
                                            <p:strVal val="#ppt_x"/>
                                          </p:val>
                                        </p:tav>
                                      </p:tavLst>
                                    </p:anim>
                                    <p:anim calcmode="lin" valueType="num">
                                      <p:cBhvr additive="base">
                                        <p:cTn id="8" dur="500" fill="hold"/>
                                        <p:tgtEl>
                                          <p:spTgt spid="142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42339">
                                            <p:txEl>
                                              <p:pRg st="0" end="0"/>
                                            </p:txEl>
                                          </p:spTgt>
                                        </p:tgtEl>
                                        <p:attrNameLst>
                                          <p:attrName>style.visibility</p:attrName>
                                        </p:attrNameLst>
                                      </p:cBhvr>
                                      <p:to>
                                        <p:strVal val="visible"/>
                                      </p:to>
                                    </p:set>
                                    <p:animEffect transition="in" filter="slide(fromLeft)">
                                      <p:cBhvr>
                                        <p:cTn id="13" dur="500"/>
                                        <p:tgtEl>
                                          <p:spTgt spid="1423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142339">
                                            <p:txEl>
                                              <p:pRg st="1" end="1"/>
                                            </p:txEl>
                                          </p:spTgt>
                                        </p:tgtEl>
                                        <p:attrNameLst>
                                          <p:attrName>style.visibility</p:attrName>
                                        </p:attrNameLst>
                                      </p:cBhvr>
                                      <p:to>
                                        <p:strVal val="visible"/>
                                      </p:to>
                                    </p:set>
                                    <p:animEffect transition="in" filter="slide(fromLeft)">
                                      <p:cBhvr>
                                        <p:cTn id="18" dur="500"/>
                                        <p:tgtEl>
                                          <p:spTgt spid="1423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142339">
                                            <p:txEl>
                                              <p:pRg st="2" end="2"/>
                                            </p:txEl>
                                          </p:spTgt>
                                        </p:tgtEl>
                                        <p:attrNameLst>
                                          <p:attrName>style.visibility</p:attrName>
                                        </p:attrNameLst>
                                      </p:cBhvr>
                                      <p:to>
                                        <p:strVal val="visible"/>
                                      </p:to>
                                    </p:set>
                                    <p:animEffect transition="in" filter="slide(fromLeft)">
                                      <p:cBhvr>
                                        <p:cTn id="23" dur="500"/>
                                        <p:tgtEl>
                                          <p:spTgt spid="1423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42339">
                                            <p:txEl>
                                              <p:pRg st="3" end="3"/>
                                            </p:txEl>
                                          </p:spTgt>
                                        </p:tgtEl>
                                        <p:attrNameLst>
                                          <p:attrName>style.visibility</p:attrName>
                                        </p:attrNameLst>
                                      </p:cBhvr>
                                      <p:to>
                                        <p:strVal val="visible"/>
                                      </p:to>
                                    </p:set>
                                    <p:animEffect transition="in" filter="slide(fromLeft)">
                                      <p:cBhvr>
                                        <p:cTn id="28" dur="500"/>
                                        <p:tgtEl>
                                          <p:spTgt spid="14233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42339">
                                            <p:txEl>
                                              <p:pRg st="4" end="4"/>
                                            </p:txEl>
                                          </p:spTgt>
                                        </p:tgtEl>
                                        <p:attrNameLst>
                                          <p:attrName>style.visibility</p:attrName>
                                        </p:attrNameLst>
                                      </p:cBhvr>
                                      <p:to>
                                        <p:strVal val="visible"/>
                                      </p:to>
                                    </p:set>
                                    <p:animEffect transition="in" filter="slide(fromLeft)">
                                      <p:cBhvr>
                                        <p:cTn id="33" dur="500"/>
                                        <p:tgtEl>
                                          <p:spTgt spid="14233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42339">
                                            <p:txEl>
                                              <p:pRg st="5" end="5"/>
                                            </p:txEl>
                                          </p:spTgt>
                                        </p:tgtEl>
                                        <p:attrNameLst>
                                          <p:attrName>style.visibility</p:attrName>
                                        </p:attrNameLst>
                                      </p:cBhvr>
                                      <p:to>
                                        <p:strVal val="visible"/>
                                      </p:to>
                                    </p:set>
                                    <p:animEffect transition="in" filter="slide(fromLeft)">
                                      <p:cBhvr>
                                        <p:cTn id="38" dur="500"/>
                                        <p:tgtEl>
                                          <p:spTgt spid="142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64118" y="955637"/>
            <a:ext cx="7699298" cy="4854148"/>
          </a:xfrm>
        </p:spPr>
        <p:txBody>
          <a:bodyPr lIns="0" tIns="0" rIns="0" bIns="0" anchor="t">
            <a:normAutofit fontScale="90000"/>
          </a:bodyPr>
          <a:lstStyle/>
          <a:p>
            <a:pPr algn="l">
              <a:lnSpc>
                <a:spcPct val="150000"/>
              </a:lnSpc>
              <a:spcBef>
                <a:spcPct val="300000"/>
              </a:spcBef>
              <a:buClr>
                <a:srgbClr val="FF3300"/>
              </a:buClr>
              <a:buSzPct val="150000"/>
              <a:defRPr/>
            </a:pPr>
            <a:r>
              <a:rPr lang="en-US" altLang="zh-CN" sz="3100" dirty="0" smtClean="0">
                <a:latin typeface="Times New Roman" panose="02020603050405020304" pitchFamily="18" charset="0"/>
                <a:cs typeface="Times New Roman" panose="02020603050405020304" pitchFamily="18" charset="0"/>
              </a:rPr>
              <a:t>1</a:t>
            </a:r>
            <a:r>
              <a:rPr lang="en-US" altLang="zh-CN" sz="3100" dirty="0" smtClean="0">
                <a:latin typeface="Times New Roman" panose="02020603050405020304" pitchFamily="18" charset="0"/>
                <a:cs typeface="Times New Roman" panose="02020603050405020304" pitchFamily="18" charset="0"/>
              </a:rPr>
              <a:t>. </a:t>
            </a:r>
            <a:r>
              <a:rPr lang="zh-CN" altLang="en-US" sz="3100" dirty="0" smtClean="0"/>
              <a:t>多</a:t>
            </a:r>
            <a:r>
              <a:rPr lang="zh-CN" altLang="en-US" sz="3100" dirty="0" smtClean="0"/>
              <a:t>个图线在一个坐标系下时，</a:t>
            </a:r>
            <a:r>
              <a:rPr lang="zh-CN" altLang="en-US" sz="3100" u="sng" dirty="0" smtClean="0">
                <a:solidFill>
                  <a:srgbClr val="CCFF33"/>
                </a:solidFill>
              </a:rPr>
              <a:t>实验点符、线型要有区别以示区分</a:t>
            </a:r>
            <a:r>
              <a:rPr lang="zh-CN" altLang="en-US" sz="3100" dirty="0" smtClean="0"/>
              <a:t>（如同一样品多个条件下的测试、多个样品的测试，画在一个坐标系下以清楚地做比较）。</a:t>
            </a:r>
            <a:r>
              <a:rPr lang="en-US" altLang="zh-CN" sz="3100" dirty="0"/>
              <a:t/>
            </a:r>
            <a:br>
              <a:rPr lang="en-US" altLang="zh-CN" sz="3100" dirty="0"/>
            </a:br>
            <a:r>
              <a:rPr lang="en-US" altLang="zh-CN" sz="3100" dirty="0" smtClean="0">
                <a:latin typeface="Times New Roman" panose="02020603050405020304" pitchFamily="18" charset="0"/>
                <a:cs typeface="Times New Roman" panose="02020603050405020304" pitchFamily="18" charset="0"/>
              </a:rPr>
              <a:t>2</a:t>
            </a:r>
            <a:r>
              <a:rPr lang="en-US" altLang="zh-CN" sz="3100" dirty="0" smtClean="0">
                <a:latin typeface="Times New Roman" panose="02020603050405020304" pitchFamily="18" charset="0"/>
                <a:cs typeface="Times New Roman" panose="02020603050405020304" pitchFamily="18" charset="0"/>
              </a:rPr>
              <a:t>. </a:t>
            </a:r>
            <a:r>
              <a:rPr lang="zh-CN" altLang="en-US" sz="3100" dirty="0" smtClean="0"/>
              <a:t>自变量</a:t>
            </a:r>
            <a:r>
              <a:rPr lang="zh-CN" altLang="en-US" sz="3100" dirty="0" smtClean="0"/>
              <a:t>相同但因变量不同的图线需要画在一张图上时</a:t>
            </a:r>
            <a:r>
              <a:rPr lang="zh-CN" altLang="en-US" sz="3100" dirty="0" smtClean="0">
                <a:solidFill>
                  <a:srgbClr val="FF0000"/>
                </a:solidFill>
              </a:rPr>
              <a:t>可以左右各有一个纵轴。</a:t>
            </a:r>
            <a:r>
              <a:rPr lang="en-US" altLang="zh-CN" sz="3100" dirty="0" smtClean="0"/>
              <a:t/>
            </a:r>
            <a:br>
              <a:rPr lang="en-US" altLang="zh-CN" sz="3100" dirty="0" smtClean="0"/>
            </a:br>
            <a:r>
              <a:rPr lang="en-US" altLang="zh-CN" sz="3100" dirty="0" smtClean="0">
                <a:latin typeface="Times New Roman" panose="02020603050405020304" pitchFamily="18" charset="0"/>
                <a:cs typeface="Times New Roman" panose="02020603050405020304" pitchFamily="18" charset="0"/>
              </a:rPr>
              <a:t>3</a:t>
            </a:r>
            <a:r>
              <a:rPr lang="en-US" altLang="zh-CN" sz="3100" dirty="0" smtClean="0">
                <a:latin typeface="Times New Roman" panose="02020603050405020304" pitchFamily="18" charset="0"/>
                <a:cs typeface="Times New Roman" panose="02020603050405020304" pitchFamily="18" charset="0"/>
              </a:rPr>
              <a:t>. </a:t>
            </a:r>
            <a:r>
              <a:rPr lang="zh-CN" altLang="en-US" sz="3100" dirty="0" smtClean="0"/>
              <a:t>特殊情况</a:t>
            </a:r>
            <a:r>
              <a:rPr lang="zh-CN" altLang="en-US" sz="3100" dirty="0" smtClean="0"/>
              <a:t>下坐标轴</a:t>
            </a:r>
            <a:r>
              <a:rPr lang="zh-CN" altLang="en-US" sz="3100" dirty="0"/>
              <a:t>可以取</a:t>
            </a:r>
            <a:r>
              <a:rPr lang="zh-CN" altLang="en-US" sz="3100" dirty="0" smtClean="0"/>
              <a:t>对数</a:t>
            </a:r>
            <a:endParaRPr lang="en-US" altLang="zh-CN" sz="3100" dirty="0" smtClean="0"/>
          </a:p>
        </p:txBody>
      </p:sp>
    </p:spTree>
    <p:extLst>
      <p:ext uri="{BB962C8B-B14F-4D97-AF65-F5344CB8AC3E}">
        <p14:creationId xmlns:p14="http://schemas.microsoft.com/office/powerpoint/2010/main" val="277263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Left)">
                                      <p:cBhvr>
                                        <p:cTn id="7" dur="500"/>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Text Box 1027"/>
          <p:cNvSpPr txBox="1">
            <a:spLocks noChangeArrowheads="1"/>
          </p:cNvSpPr>
          <p:nvPr/>
        </p:nvSpPr>
        <p:spPr bwMode="auto">
          <a:xfrm>
            <a:off x="322263" y="2076450"/>
            <a:ext cx="8531225" cy="3538538"/>
          </a:xfrm>
          <a:prstGeom prst="rect">
            <a:avLst/>
          </a:prstGeom>
          <a:noFill/>
          <a:ln w="9525">
            <a:noFill/>
            <a:miter lim="800000"/>
            <a:headEnd/>
            <a:tailEnd/>
          </a:ln>
        </p:spPr>
        <p:txBody>
          <a:bodyPr/>
          <a:lstStyle/>
          <a:p>
            <a:pPr>
              <a:buClr>
                <a:schemeClr val="tx1"/>
              </a:buClr>
              <a:buSzPct val="130000"/>
              <a:buFont typeface="Symbol" pitchFamily="18" charset="2"/>
              <a:buChar char="·"/>
            </a:pPr>
            <a:r>
              <a:rPr kumimoji="1" lang="zh-CN" altLang="en-US" sz="2400" b="1" dirty="0">
                <a:latin typeface="Times New Roman" pitchFamily="18" charset="0"/>
              </a:rPr>
              <a:t>用最小二乘法进行直线拟合优于作图法。</a:t>
            </a:r>
          </a:p>
          <a:p>
            <a:pPr>
              <a:lnSpc>
                <a:spcPct val="150000"/>
              </a:lnSpc>
              <a:buClr>
                <a:schemeClr val="accent2"/>
              </a:buClr>
              <a:buSzPct val="130000"/>
              <a:buFont typeface="Symbol" pitchFamily="18" charset="2"/>
              <a:buChar char="·"/>
            </a:pPr>
            <a:r>
              <a:rPr kumimoji="1" lang="zh-CN" altLang="en-US" sz="2400" b="1" dirty="0">
                <a:latin typeface="Times New Roman" pitchFamily="18" charset="0"/>
              </a:rPr>
              <a:t>最小二乘法最佳</a:t>
            </a:r>
            <a:r>
              <a:rPr kumimoji="1" lang="zh-CN" altLang="en-US" sz="2400" b="1" u="sng" dirty="0">
                <a:solidFill>
                  <a:srgbClr val="FFFF00"/>
                </a:solidFill>
                <a:latin typeface="Times New Roman" pitchFamily="18" charset="0"/>
              </a:rPr>
              <a:t>经验公式 </a:t>
            </a:r>
            <a:r>
              <a:rPr kumimoji="1" lang="en-US" altLang="zh-CN" sz="2400" b="1" i="1" u="sng" dirty="0">
                <a:solidFill>
                  <a:srgbClr val="FFFF00"/>
                </a:solidFill>
                <a:latin typeface="Times New Roman" pitchFamily="18" charset="0"/>
              </a:rPr>
              <a:t>y = </a:t>
            </a:r>
            <a:r>
              <a:rPr kumimoji="1" lang="en-US" altLang="zh-CN" sz="2400" b="1" i="1" u="sng" dirty="0" err="1">
                <a:solidFill>
                  <a:srgbClr val="FFFF00"/>
                </a:solidFill>
                <a:latin typeface="Times New Roman" pitchFamily="18" charset="0"/>
              </a:rPr>
              <a:t>a+bx</a:t>
            </a:r>
            <a:r>
              <a:rPr kumimoji="1" lang="en-US" altLang="zh-CN" sz="2400" b="1" i="1" u="sng" dirty="0">
                <a:solidFill>
                  <a:srgbClr val="FFFF00"/>
                </a:solidFill>
                <a:latin typeface="Times New Roman" pitchFamily="18" charset="0"/>
              </a:rPr>
              <a:t> </a:t>
            </a:r>
            <a:r>
              <a:rPr kumimoji="1" lang="zh-CN" altLang="en-US" sz="2400" b="1" dirty="0">
                <a:latin typeface="Times New Roman" pitchFamily="18" charset="0"/>
              </a:rPr>
              <a:t>中</a:t>
            </a:r>
            <a:r>
              <a:rPr kumimoji="1" lang="en-US" altLang="zh-CN" sz="2400" b="1" i="1" dirty="0">
                <a:latin typeface="Times New Roman" pitchFamily="18" charset="0"/>
              </a:rPr>
              <a:t>a</a:t>
            </a:r>
            <a:r>
              <a:rPr kumimoji="1" lang="zh-CN" altLang="en-US" sz="2400" b="1" i="1" dirty="0">
                <a:latin typeface="Times New Roman" pitchFamily="18" charset="0"/>
              </a:rPr>
              <a:t>、</a:t>
            </a:r>
            <a:r>
              <a:rPr kumimoji="1" lang="en-US" altLang="zh-CN" sz="2400" b="1" i="1" dirty="0">
                <a:latin typeface="Times New Roman" pitchFamily="18" charset="0"/>
              </a:rPr>
              <a:t>b</a:t>
            </a:r>
            <a:r>
              <a:rPr kumimoji="1" lang="zh-CN" altLang="zh-CN" sz="2400" b="1" dirty="0">
                <a:latin typeface="Times New Roman" pitchFamily="18" charset="0"/>
              </a:rPr>
              <a:t>的</a:t>
            </a:r>
            <a:r>
              <a:rPr kumimoji="1" lang="zh-CN" altLang="en-US" sz="2400" b="1" dirty="0">
                <a:latin typeface="Times New Roman" pitchFamily="18" charset="0"/>
              </a:rPr>
              <a:t>求解 </a:t>
            </a:r>
            <a:r>
              <a:rPr kumimoji="1" lang="en-US" altLang="zh-CN" sz="2400" b="1" dirty="0">
                <a:latin typeface="Times New Roman" pitchFamily="18" charset="0"/>
              </a:rPr>
              <a:t>:</a:t>
            </a:r>
            <a:endParaRPr kumimoji="1" lang="en-US" altLang="zh-CN" sz="2000" b="1" dirty="0">
              <a:latin typeface="Times New Roman" pitchFamily="18" charset="0"/>
            </a:endParaRPr>
          </a:p>
          <a:p>
            <a:pPr>
              <a:lnSpc>
                <a:spcPct val="120000"/>
              </a:lnSpc>
            </a:pPr>
            <a:r>
              <a:rPr kumimoji="1" lang="en-US" altLang="zh-CN" b="1" dirty="0">
                <a:latin typeface="Times New Roman" pitchFamily="18" charset="0"/>
              </a:rPr>
              <a:t>       </a:t>
            </a:r>
            <a:r>
              <a:rPr kumimoji="1" lang="zh-CN" altLang="en-US" sz="2000" b="1" dirty="0">
                <a:latin typeface="Times New Roman" pitchFamily="18" charset="0"/>
              </a:rPr>
              <a:t>实验数据</a:t>
            </a:r>
            <a:r>
              <a:rPr kumimoji="1" lang="en-US" altLang="zh-CN" sz="2000" b="1" dirty="0">
                <a:latin typeface="Times New Roman" pitchFamily="18" charset="0"/>
              </a:rPr>
              <a:t>:(</a:t>
            </a:r>
            <a:r>
              <a:rPr kumimoji="1" lang="en-US" altLang="zh-CN" sz="2000" b="1" i="1" dirty="0">
                <a:latin typeface="Times New Roman" pitchFamily="18" charset="0"/>
              </a:rPr>
              <a:t>x</a:t>
            </a:r>
            <a:r>
              <a:rPr kumimoji="1" lang="en-US" altLang="zh-CN" sz="2000" b="1" i="1" baseline="-25000" dirty="0">
                <a:latin typeface="Times New Roman" pitchFamily="18" charset="0"/>
              </a:rPr>
              <a:t>i</a:t>
            </a:r>
            <a:r>
              <a:rPr kumimoji="1" lang="zh-CN" altLang="en-US" sz="2000" b="1" dirty="0">
                <a:latin typeface="Times New Roman" pitchFamily="18" charset="0"/>
              </a:rPr>
              <a:t>，</a:t>
            </a:r>
            <a:r>
              <a:rPr kumimoji="1" lang="en-US" altLang="zh-CN" sz="2000" b="1" i="1" dirty="0">
                <a:latin typeface="Times New Roman" pitchFamily="18" charset="0"/>
              </a:rPr>
              <a:t>y</a:t>
            </a:r>
            <a:r>
              <a:rPr kumimoji="1" lang="en-US" altLang="zh-CN" sz="2000" b="1" i="1" baseline="-25000" dirty="0">
                <a:latin typeface="Times New Roman" pitchFamily="18" charset="0"/>
              </a:rPr>
              <a:t>i</a:t>
            </a:r>
            <a:r>
              <a:rPr kumimoji="1" lang="zh-CN" altLang="en-US" sz="2000" b="1" dirty="0">
                <a:latin typeface="Times New Roman" pitchFamily="18" charset="0"/>
              </a:rPr>
              <a:t>，</a:t>
            </a:r>
            <a:r>
              <a:rPr kumimoji="1" lang="en-US" altLang="zh-CN" sz="2000" b="1" i="1" dirty="0">
                <a:latin typeface="Times New Roman" pitchFamily="18" charset="0"/>
              </a:rPr>
              <a:t>i </a:t>
            </a:r>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2…</a:t>
            </a:r>
            <a:r>
              <a:rPr kumimoji="1" lang="en-US" altLang="zh-CN" sz="2000" b="1" i="1" dirty="0">
                <a:latin typeface="Times New Roman" pitchFamily="18" charset="0"/>
              </a:rPr>
              <a:t>n</a:t>
            </a:r>
            <a:r>
              <a:rPr kumimoji="1" lang="en-US" altLang="zh-CN" sz="2000" b="1" dirty="0">
                <a:latin typeface="Times New Roman" pitchFamily="18" charset="0"/>
              </a:rPr>
              <a:t>)</a:t>
            </a:r>
            <a:r>
              <a:rPr kumimoji="1" lang="zh-CN" altLang="en-US" sz="2000" b="1" dirty="0">
                <a:latin typeface="Times New Roman" pitchFamily="18" charset="0"/>
              </a:rPr>
              <a:t>，设</a:t>
            </a:r>
            <a:r>
              <a:rPr kumimoji="1" lang="en-US" altLang="zh-CN" sz="2000" b="1" i="1" dirty="0">
                <a:latin typeface="Times New Roman" pitchFamily="18" charset="0"/>
              </a:rPr>
              <a:t>x</a:t>
            </a:r>
            <a:r>
              <a:rPr kumimoji="1" lang="zh-CN" altLang="en-US" sz="2000" b="1" i="1" dirty="0">
                <a:latin typeface="Times New Roman" pitchFamily="18" charset="0"/>
              </a:rPr>
              <a:t>、</a:t>
            </a:r>
            <a:r>
              <a:rPr kumimoji="1" lang="en-US" altLang="zh-CN" sz="2000" b="1" i="1" dirty="0">
                <a:latin typeface="Times New Roman" pitchFamily="18" charset="0"/>
              </a:rPr>
              <a:t>y </a:t>
            </a:r>
            <a:r>
              <a:rPr kumimoji="1" lang="zh-CN" altLang="en-US" sz="2000" b="1" dirty="0">
                <a:latin typeface="Times New Roman" pitchFamily="18" charset="0"/>
              </a:rPr>
              <a:t>满足直线关系式： </a:t>
            </a:r>
            <a:r>
              <a:rPr kumimoji="1" lang="en-US" altLang="zh-CN" sz="2000" b="1" i="1" dirty="0">
                <a:latin typeface="Times New Roman" pitchFamily="18" charset="0"/>
              </a:rPr>
              <a:t>y =f(x)=</a:t>
            </a:r>
            <a:r>
              <a:rPr kumimoji="1" lang="en-US" altLang="zh-CN" sz="2000" b="1" i="1" dirty="0" err="1">
                <a:latin typeface="Times New Roman" pitchFamily="18" charset="0"/>
              </a:rPr>
              <a:t>a+bx</a:t>
            </a:r>
            <a:endParaRPr kumimoji="1" lang="en-US" altLang="zh-CN" sz="2000" b="1" dirty="0">
              <a:latin typeface="Times New Roman" pitchFamily="18" charset="0"/>
            </a:endParaRPr>
          </a:p>
          <a:p>
            <a:pPr>
              <a:lnSpc>
                <a:spcPct val="120000"/>
              </a:lnSpc>
            </a:pPr>
            <a:r>
              <a:rPr kumimoji="1" lang="zh-CN" altLang="en-US" sz="2000" b="1" dirty="0">
                <a:latin typeface="Times New Roman" pitchFamily="18" charset="0"/>
              </a:rPr>
              <a:t>当所测各</a:t>
            </a:r>
            <a:r>
              <a:rPr kumimoji="1" lang="en-US" altLang="zh-CN" sz="2000" b="1" i="1" dirty="0">
                <a:latin typeface="Times New Roman" pitchFamily="18" charset="0"/>
              </a:rPr>
              <a:t>y</a:t>
            </a:r>
            <a:r>
              <a:rPr kumimoji="1" lang="en-US" altLang="zh-CN" sz="2000" b="1" i="1" baseline="-25000" dirty="0">
                <a:latin typeface="Times New Roman" pitchFamily="18" charset="0"/>
              </a:rPr>
              <a:t>i</a:t>
            </a:r>
            <a:r>
              <a:rPr kumimoji="1" lang="zh-CN" altLang="en-US" sz="2000" b="1" dirty="0">
                <a:latin typeface="Times New Roman" pitchFamily="18" charset="0"/>
              </a:rPr>
              <a:t>值与拟合直线上各估计 值 </a:t>
            </a:r>
            <a:r>
              <a:rPr kumimoji="1" lang="en-US" altLang="zh-CN" sz="2000" b="1" i="1" dirty="0">
                <a:latin typeface="Times New Roman" pitchFamily="18" charset="0"/>
              </a:rPr>
              <a:t>f </a:t>
            </a:r>
            <a:r>
              <a:rPr kumimoji="1" lang="en-US" altLang="zh-CN" sz="2000" b="1" dirty="0">
                <a:latin typeface="Times New Roman" pitchFamily="18" charset="0"/>
              </a:rPr>
              <a:t>(</a:t>
            </a:r>
            <a:r>
              <a:rPr kumimoji="1" lang="en-US" altLang="zh-CN" sz="2000" b="1" i="1" dirty="0">
                <a:latin typeface="Times New Roman" pitchFamily="18" charset="0"/>
              </a:rPr>
              <a:t>x</a:t>
            </a:r>
            <a:r>
              <a:rPr kumimoji="1" lang="en-US" altLang="zh-CN" sz="2000" b="1" i="1" baseline="-25000" dirty="0">
                <a:latin typeface="Times New Roman" pitchFamily="18" charset="0"/>
              </a:rPr>
              <a:t>i</a:t>
            </a:r>
            <a:r>
              <a:rPr kumimoji="1" lang="en-US" altLang="zh-CN" sz="2000" b="1" dirty="0">
                <a:latin typeface="Times New Roman" pitchFamily="18" charset="0"/>
              </a:rPr>
              <a:t>)</a:t>
            </a:r>
            <a:r>
              <a:rPr kumimoji="1" lang="en-US" altLang="zh-CN" sz="2000" b="1" i="1" dirty="0">
                <a:latin typeface="Times New Roman" pitchFamily="18" charset="0"/>
              </a:rPr>
              <a:t>= </a:t>
            </a:r>
            <a:r>
              <a:rPr kumimoji="1" lang="en-US" altLang="zh-CN" sz="2000" b="1" i="1" dirty="0" err="1">
                <a:latin typeface="Times New Roman" pitchFamily="18" charset="0"/>
              </a:rPr>
              <a:t>a+bx</a:t>
            </a:r>
            <a:r>
              <a:rPr kumimoji="1" lang="en-US" altLang="zh-CN" sz="2000" b="1" i="1" baseline="-25000" dirty="0" err="1">
                <a:latin typeface="Times New Roman" pitchFamily="18" charset="0"/>
              </a:rPr>
              <a:t>i</a:t>
            </a:r>
            <a:r>
              <a:rPr kumimoji="1" lang="zh-CN" altLang="en-US" sz="2000" b="1" dirty="0">
                <a:latin typeface="Times New Roman" pitchFamily="18" charset="0"/>
              </a:rPr>
              <a:t>之间</a:t>
            </a:r>
            <a:r>
              <a:rPr kumimoji="1" lang="zh-CN" altLang="en-US" sz="2000" b="1" dirty="0">
                <a:solidFill>
                  <a:srgbClr val="FF0000"/>
                </a:solidFill>
                <a:latin typeface="Times New Roman" pitchFamily="18" charset="0"/>
              </a:rPr>
              <a:t>偏差的平方和最小</a:t>
            </a:r>
          </a:p>
          <a:p>
            <a:pPr algn="just"/>
            <a:endParaRPr kumimoji="1" lang="zh-CN" altLang="en-US" sz="2000" b="1" dirty="0">
              <a:latin typeface="Times New Roman" pitchFamily="18" charset="0"/>
            </a:endParaRPr>
          </a:p>
          <a:p>
            <a:pPr algn="just"/>
            <a:r>
              <a:rPr kumimoji="1" lang="zh-CN" altLang="en-US" sz="2000" b="1" dirty="0">
                <a:latin typeface="Times New Roman" pitchFamily="18" charset="0"/>
              </a:rPr>
              <a:t>                                                                                                        </a:t>
            </a:r>
          </a:p>
          <a:p>
            <a:pPr algn="just">
              <a:lnSpc>
                <a:spcPct val="150000"/>
              </a:lnSpc>
            </a:pPr>
            <a:r>
              <a:rPr kumimoji="1" lang="zh-CN" altLang="en-US" sz="2000" b="1" dirty="0">
                <a:latin typeface="Times New Roman" pitchFamily="18" charset="0"/>
              </a:rPr>
              <a:t>即可得最佳拟合公式</a:t>
            </a:r>
          </a:p>
          <a:p>
            <a:pPr algn="just">
              <a:lnSpc>
                <a:spcPct val="150000"/>
              </a:lnSpc>
            </a:pPr>
            <a:r>
              <a:rPr kumimoji="1" lang="zh-CN" altLang="en-US" sz="2400" b="1" dirty="0">
                <a:latin typeface="Times New Roman" pitchFamily="18" charset="0"/>
              </a:rPr>
              <a:t>解得</a:t>
            </a:r>
          </a:p>
        </p:txBody>
      </p:sp>
      <p:graphicFrame>
        <p:nvGraphicFramePr>
          <p:cNvPr id="17410" name="Object 1034"/>
          <p:cNvGraphicFramePr>
            <a:graphicFrameLocks noChangeAspect="1"/>
          </p:cNvGraphicFramePr>
          <p:nvPr>
            <p:extLst>
              <p:ext uri="{D42A27DB-BD31-4B8C-83A1-F6EECF244321}">
                <p14:modId xmlns:p14="http://schemas.microsoft.com/office/powerpoint/2010/main" val="3365510069"/>
              </p:ext>
            </p:extLst>
          </p:nvPr>
        </p:nvGraphicFramePr>
        <p:xfrm>
          <a:off x="1622425" y="3852863"/>
          <a:ext cx="6364288" cy="461962"/>
        </p:xfrm>
        <a:graphic>
          <a:graphicData uri="http://schemas.openxmlformats.org/presentationml/2006/ole">
            <mc:AlternateContent xmlns:mc="http://schemas.openxmlformats.org/markup-compatibility/2006">
              <mc:Choice xmlns:v="urn:schemas-microsoft-com:vml" Requires="v">
                <p:oleObj spid="_x0000_s17848" name="Equation" r:id="rId3" imgW="3276360" imgH="253800" progId="Equation.3">
                  <p:embed/>
                </p:oleObj>
              </mc:Choice>
              <mc:Fallback>
                <p:oleObj name="Equation" r:id="rId3" imgW="3276360" imgH="253800" progId="Equation.3">
                  <p:embed/>
                  <p:pic>
                    <p:nvPicPr>
                      <p:cNvPr id="0" name="Object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425" y="3852863"/>
                        <a:ext cx="6364288" cy="461962"/>
                      </a:xfrm>
                      <a:prstGeom prst="rect">
                        <a:avLst/>
                      </a:prstGeom>
                      <a:solidFill>
                        <a:schemeClr val="tx1"/>
                      </a:solidFill>
                      <a:ln>
                        <a:noFill/>
                      </a:ln>
                      <a:effectLst/>
                      <a:extLst/>
                    </p:spPr>
                  </p:pic>
                </p:oleObj>
              </mc:Fallback>
            </mc:AlternateContent>
          </a:graphicData>
        </a:graphic>
      </p:graphicFrame>
      <p:graphicFrame>
        <p:nvGraphicFramePr>
          <p:cNvPr id="17411" name="Object 1037"/>
          <p:cNvGraphicFramePr>
            <a:graphicFrameLocks noChangeAspect="1"/>
          </p:cNvGraphicFramePr>
          <p:nvPr>
            <p:extLst>
              <p:ext uri="{D42A27DB-BD31-4B8C-83A1-F6EECF244321}">
                <p14:modId xmlns:p14="http://schemas.microsoft.com/office/powerpoint/2010/main" val="2150119975"/>
              </p:ext>
            </p:extLst>
          </p:nvPr>
        </p:nvGraphicFramePr>
        <p:xfrm>
          <a:off x="1644650" y="4837113"/>
          <a:ext cx="3224213" cy="890587"/>
        </p:xfrm>
        <a:graphic>
          <a:graphicData uri="http://schemas.openxmlformats.org/presentationml/2006/ole">
            <mc:AlternateContent xmlns:mc="http://schemas.openxmlformats.org/markup-compatibility/2006">
              <mc:Choice xmlns:v="urn:schemas-microsoft-com:vml" Requires="v">
                <p:oleObj spid="_x0000_s17849" name="公式" r:id="rId5" imgW="3822480" imgH="1054080" progId="Equation.3">
                  <p:embed/>
                </p:oleObj>
              </mc:Choice>
              <mc:Fallback>
                <p:oleObj name="公式" r:id="rId5" imgW="3822480" imgH="1054080" progId="Equation.3">
                  <p:embed/>
                  <p:pic>
                    <p:nvPicPr>
                      <p:cNvPr id="0" name="Object 1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50" y="4837113"/>
                        <a:ext cx="3224213" cy="890587"/>
                      </a:xfrm>
                      <a:prstGeom prst="rect">
                        <a:avLst/>
                      </a:prstGeom>
                      <a:solidFill>
                        <a:schemeClr val="tx1"/>
                      </a:solidFill>
                      <a:ln>
                        <a:noFill/>
                      </a:ln>
                      <a:effectLst/>
                      <a:extLst/>
                    </p:spPr>
                  </p:pic>
                </p:oleObj>
              </mc:Fallback>
            </mc:AlternateContent>
          </a:graphicData>
        </a:graphic>
      </p:graphicFrame>
      <p:graphicFrame>
        <p:nvGraphicFramePr>
          <p:cNvPr id="17412" name="Object 1038"/>
          <p:cNvGraphicFramePr>
            <a:graphicFrameLocks noChangeAspect="1"/>
          </p:cNvGraphicFramePr>
          <p:nvPr>
            <p:extLst>
              <p:ext uri="{D42A27DB-BD31-4B8C-83A1-F6EECF244321}">
                <p14:modId xmlns:p14="http://schemas.microsoft.com/office/powerpoint/2010/main" val="3893671064"/>
              </p:ext>
            </p:extLst>
          </p:nvPr>
        </p:nvGraphicFramePr>
        <p:xfrm>
          <a:off x="5465763" y="4806950"/>
          <a:ext cx="3000375" cy="862013"/>
        </p:xfrm>
        <a:graphic>
          <a:graphicData uri="http://schemas.openxmlformats.org/presentationml/2006/ole">
            <mc:AlternateContent xmlns:mc="http://schemas.openxmlformats.org/markup-compatibility/2006">
              <mc:Choice xmlns:v="urn:schemas-microsoft-com:vml" Requires="v">
                <p:oleObj spid="_x0000_s17850" name="公式" r:id="rId7" imgW="3314520" imgH="952200" progId="Equation.3">
                  <p:embed/>
                </p:oleObj>
              </mc:Choice>
              <mc:Fallback>
                <p:oleObj name="公式" r:id="rId7" imgW="3314520" imgH="952200" progId="Equation.3">
                  <p:embed/>
                  <p:pic>
                    <p:nvPicPr>
                      <p:cNvPr id="0" name="Object 10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5763" y="4806950"/>
                        <a:ext cx="3000375" cy="862013"/>
                      </a:xfrm>
                      <a:prstGeom prst="rect">
                        <a:avLst/>
                      </a:prstGeom>
                      <a:solidFill>
                        <a:schemeClr val="tx1"/>
                      </a:solidFill>
                      <a:ln>
                        <a:noFill/>
                      </a:ln>
                      <a:effectLst/>
                      <a:extLst/>
                    </p:spPr>
                  </p:pic>
                </p:oleObj>
              </mc:Fallback>
            </mc:AlternateContent>
          </a:graphicData>
        </a:graphic>
      </p:graphicFrame>
      <p:sp>
        <p:nvSpPr>
          <p:cNvPr id="7" name="Rectangle 2"/>
          <p:cNvSpPr txBox="1">
            <a:spLocks noChangeArrowheads="1"/>
          </p:cNvSpPr>
          <p:nvPr/>
        </p:nvSpPr>
        <p:spPr>
          <a:xfrm>
            <a:off x="0" y="835025"/>
            <a:ext cx="7729538" cy="7810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fontAlgn="auto">
              <a:spcAft>
                <a:spcPts val="0"/>
              </a:spcAft>
              <a:defRPr/>
            </a:pPr>
            <a:r>
              <a:rPr lang="en-US" altLang="zh-CN" sz="4000" dirty="0" smtClean="0"/>
              <a:t>§</a:t>
            </a:r>
            <a:r>
              <a:rPr lang="en-US" altLang="zh-CN" sz="4000" dirty="0" smtClean="0">
                <a:latin typeface="Times New Roman" panose="02020603050405020304" pitchFamily="18" charset="0"/>
                <a:cs typeface="Times New Roman" panose="02020603050405020304" pitchFamily="18" charset="0"/>
              </a:rPr>
              <a:t>4</a:t>
            </a:r>
            <a:r>
              <a:rPr lang="en-US" altLang="zh-CN" sz="4000" dirty="0" smtClean="0"/>
              <a:t> </a:t>
            </a:r>
            <a:r>
              <a:rPr lang="zh-CN" altLang="en-US" sz="4000" dirty="0" smtClean="0"/>
              <a:t>最小二乘法处理实验数据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92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17410"/>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17411"/>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8" name="Rectangle 2"/>
          <p:cNvSpPr>
            <a:spLocks noGrp="1" noChangeArrowheads="1"/>
          </p:cNvSpPr>
          <p:nvPr>
            <p:ph type="title" idx="4294967295"/>
          </p:nvPr>
        </p:nvSpPr>
        <p:spPr>
          <a:xfrm>
            <a:off x="0" y="835025"/>
            <a:ext cx="7729538" cy="781050"/>
          </a:xfrm>
        </p:spPr>
        <p:txBody>
          <a:bodyPr/>
          <a:lstStyle/>
          <a:p>
            <a:pPr>
              <a:defRPr/>
            </a:pPr>
            <a:r>
              <a:rPr lang="en-US" altLang="zh-CN" sz="4000" dirty="0" smtClean="0"/>
              <a:t>§</a:t>
            </a:r>
            <a:r>
              <a:rPr lang="en-US" altLang="zh-CN" sz="4000" dirty="0" smtClean="0">
                <a:latin typeface="Times New Roman" panose="02020603050405020304" pitchFamily="18" charset="0"/>
                <a:cs typeface="Times New Roman" panose="02020603050405020304" pitchFamily="18" charset="0"/>
              </a:rPr>
              <a:t>4 </a:t>
            </a:r>
            <a:r>
              <a:rPr lang="zh-CN" altLang="en-US" sz="4000" dirty="0" smtClean="0"/>
              <a:t>最小二乘法</a:t>
            </a:r>
            <a:r>
              <a:rPr lang="zh-CN" altLang="en-US" sz="4000" dirty="0" smtClean="0"/>
              <a:t>处理实验数据</a:t>
            </a:r>
          </a:p>
        </p:txBody>
      </p:sp>
      <p:sp>
        <p:nvSpPr>
          <p:cNvPr id="93187" name="Text Box 3"/>
          <p:cNvSpPr txBox="1">
            <a:spLocks noChangeArrowheads="1"/>
          </p:cNvSpPr>
          <p:nvPr/>
        </p:nvSpPr>
        <p:spPr bwMode="auto">
          <a:xfrm>
            <a:off x="665163" y="1914525"/>
            <a:ext cx="8094662" cy="3833813"/>
          </a:xfrm>
          <a:prstGeom prst="rect">
            <a:avLst/>
          </a:prstGeom>
          <a:noFill/>
          <a:ln w="9525">
            <a:noFill/>
            <a:miter lim="800000"/>
            <a:headEnd/>
            <a:tailEnd/>
          </a:ln>
        </p:spPr>
        <p:txBody>
          <a:bodyPr/>
          <a:lstStyle/>
          <a:p>
            <a:pPr>
              <a:spcAft>
                <a:spcPct val="50000"/>
              </a:spcAft>
              <a:buFontTx/>
              <a:buChar char=" "/>
            </a:pPr>
            <a:r>
              <a:rPr kumimoji="1" lang="zh-CN" altLang="en-US" sz="2800" b="1" dirty="0">
                <a:latin typeface="Times New Roman" pitchFamily="18" charset="0"/>
              </a:rPr>
              <a:t>相关系数</a:t>
            </a:r>
            <a:r>
              <a:rPr kumimoji="1" lang="en-US" altLang="zh-CN" sz="3000" b="1" i="1" dirty="0">
                <a:latin typeface="Times New Roman" pitchFamily="18" charset="0"/>
              </a:rPr>
              <a:t>r</a:t>
            </a:r>
            <a:r>
              <a:rPr kumimoji="1" lang="en-US" altLang="zh-CN" sz="2800" b="1" dirty="0">
                <a:latin typeface="Times New Roman" pitchFamily="18" charset="0"/>
              </a:rPr>
              <a:t> </a:t>
            </a:r>
            <a:r>
              <a:rPr kumimoji="1" lang="zh-CN" altLang="en-US" sz="2800" b="1" dirty="0">
                <a:latin typeface="Times New Roman" pitchFamily="18" charset="0"/>
              </a:rPr>
              <a:t>：</a:t>
            </a:r>
          </a:p>
          <a:p>
            <a:pPr algn="just">
              <a:lnSpc>
                <a:spcPct val="120000"/>
              </a:lnSpc>
            </a:pPr>
            <a:endParaRPr kumimoji="1" lang="zh-CN" altLang="en-US" sz="2400" b="1" dirty="0">
              <a:solidFill>
                <a:srgbClr val="00CC99"/>
              </a:solidFill>
              <a:latin typeface="Times New Roman" pitchFamily="18" charset="0"/>
            </a:endParaRPr>
          </a:p>
          <a:p>
            <a:pPr algn="just">
              <a:lnSpc>
                <a:spcPct val="150000"/>
              </a:lnSpc>
            </a:pPr>
            <a:r>
              <a:rPr kumimoji="1" lang="zh-CN" altLang="en-US" sz="2400" b="1" dirty="0">
                <a:latin typeface="Times New Roman" pitchFamily="18" charset="0"/>
              </a:rPr>
              <a:t>                                                </a:t>
            </a:r>
          </a:p>
          <a:p>
            <a:pPr algn="just"/>
            <a:r>
              <a:rPr kumimoji="1" lang="zh-CN" altLang="en-US" sz="2400" b="1" i="1" dirty="0">
                <a:latin typeface="Times New Roman" pitchFamily="18" charset="0"/>
              </a:rPr>
              <a:t>       </a:t>
            </a:r>
            <a:r>
              <a:rPr kumimoji="1" lang="en-US" altLang="zh-CN" sz="2800" b="1" i="1" dirty="0">
                <a:solidFill>
                  <a:srgbClr val="FF0000"/>
                </a:solidFill>
                <a:latin typeface="Times New Roman" pitchFamily="18" charset="0"/>
              </a:rPr>
              <a:t>r </a:t>
            </a:r>
            <a:r>
              <a:rPr kumimoji="1" lang="zh-CN" altLang="en-US" sz="2800" b="1" dirty="0">
                <a:solidFill>
                  <a:srgbClr val="FF0000"/>
                </a:solidFill>
                <a:latin typeface="Times New Roman" pitchFamily="18" charset="0"/>
              </a:rPr>
              <a:t>表示两变量之间的函数关系与线性的符合程度，</a:t>
            </a:r>
            <a:r>
              <a:rPr kumimoji="1" lang="en-US" altLang="zh-CN" sz="2800" b="1" i="1" dirty="0">
                <a:latin typeface="Times New Roman" pitchFamily="18" charset="0"/>
              </a:rPr>
              <a:t>r</a:t>
            </a:r>
            <a:r>
              <a:rPr kumimoji="1" lang="en-US" altLang="zh-CN" sz="2800" b="1" dirty="0">
                <a:latin typeface="Times New Roman" pitchFamily="18" charset="0"/>
                <a:sym typeface="Symbol" pitchFamily="18" charset="2"/>
              </a:rPr>
              <a:t>[-1</a:t>
            </a:r>
            <a:r>
              <a:rPr kumimoji="1" lang="zh-CN" altLang="en-US" sz="2800" b="1" dirty="0">
                <a:latin typeface="Times New Roman" pitchFamily="18" charset="0"/>
                <a:sym typeface="Symbol" pitchFamily="18" charset="2"/>
              </a:rPr>
              <a:t>，</a:t>
            </a:r>
            <a:r>
              <a:rPr kumimoji="1" lang="en-US" altLang="zh-CN" sz="2800" b="1" dirty="0">
                <a:latin typeface="Times New Roman" pitchFamily="18" charset="0"/>
                <a:sym typeface="Symbol" pitchFamily="18" charset="2"/>
              </a:rPr>
              <a:t>1]</a:t>
            </a:r>
            <a:r>
              <a:rPr kumimoji="1" lang="zh-CN" altLang="en-US" sz="2800" b="1" dirty="0">
                <a:latin typeface="Times New Roman" pitchFamily="18" charset="0"/>
              </a:rPr>
              <a:t>。</a:t>
            </a:r>
            <a:r>
              <a:rPr kumimoji="1" lang="en-US" altLang="zh-CN" sz="2800" b="1" dirty="0">
                <a:latin typeface="Times New Roman" pitchFamily="18" charset="0"/>
              </a:rPr>
              <a:t>|r|</a:t>
            </a:r>
            <a:r>
              <a:rPr kumimoji="1" lang="en-US" altLang="zh-CN" sz="2800" b="1" dirty="0">
                <a:latin typeface="Times New Roman" pitchFamily="18" charset="0"/>
                <a:sym typeface="Symbol" pitchFamily="18" charset="2"/>
              </a:rPr>
              <a:t>1</a:t>
            </a:r>
            <a:r>
              <a:rPr kumimoji="1" lang="zh-CN" altLang="en-US" sz="2800" b="1" dirty="0">
                <a:latin typeface="Times New Roman" pitchFamily="18" charset="0"/>
              </a:rPr>
              <a:t>，</a:t>
            </a:r>
            <a:r>
              <a:rPr kumimoji="1" lang="en-US" altLang="zh-CN" sz="2800" b="1" i="1" dirty="0">
                <a:latin typeface="Times New Roman" pitchFamily="18" charset="0"/>
              </a:rPr>
              <a:t>x</a:t>
            </a:r>
            <a:r>
              <a:rPr kumimoji="1" lang="zh-CN" altLang="en-US" sz="2800" b="1" dirty="0">
                <a:latin typeface="Times New Roman" pitchFamily="18" charset="0"/>
              </a:rPr>
              <a:t>、</a:t>
            </a:r>
            <a:r>
              <a:rPr kumimoji="1" lang="en-US" altLang="zh-CN" sz="2800" b="1" i="1" dirty="0">
                <a:latin typeface="Times New Roman" pitchFamily="18" charset="0"/>
              </a:rPr>
              <a:t>y </a:t>
            </a:r>
            <a:r>
              <a:rPr kumimoji="1" lang="zh-CN" altLang="en-US" sz="2800" b="1" dirty="0">
                <a:latin typeface="Times New Roman" pitchFamily="18" charset="0"/>
              </a:rPr>
              <a:t>间线性关系好， </a:t>
            </a:r>
            <a:r>
              <a:rPr kumimoji="1" lang="en-US" altLang="zh-CN" sz="2800" b="1" dirty="0">
                <a:latin typeface="Times New Roman" pitchFamily="18" charset="0"/>
              </a:rPr>
              <a:t>|r|</a:t>
            </a:r>
            <a:r>
              <a:rPr kumimoji="1" lang="en-US" altLang="zh-CN" sz="2800" b="1" dirty="0">
                <a:latin typeface="Times New Roman" pitchFamily="18" charset="0"/>
                <a:sym typeface="Symbol" pitchFamily="18" charset="2"/>
              </a:rPr>
              <a:t>0</a:t>
            </a:r>
            <a:r>
              <a:rPr kumimoji="1" lang="en-US" altLang="zh-CN" sz="2800" b="1" dirty="0">
                <a:latin typeface="Times New Roman" pitchFamily="18" charset="0"/>
              </a:rPr>
              <a:t> </a:t>
            </a:r>
            <a:r>
              <a:rPr kumimoji="1" lang="zh-CN" altLang="en-US" sz="2800" b="1" dirty="0">
                <a:latin typeface="Times New Roman" pitchFamily="18" charset="0"/>
              </a:rPr>
              <a:t>，</a:t>
            </a:r>
            <a:r>
              <a:rPr kumimoji="1" lang="en-US" altLang="zh-CN" sz="2800" b="1" i="1" dirty="0">
                <a:latin typeface="Times New Roman" pitchFamily="18" charset="0"/>
              </a:rPr>
              <a:t>x</a:t>
            </a:r>
            <a:r>
              <a:rPr kumimoji="1" lang="zh-CN" altLang="en-US" sz="2800" b="1" dirty="0">
                <a:latin typeface="Times New Roman" pitchFamily="18" charset="0"/>
              </a:rPr>
              <a:t>、</a:t>
            </a:r>
            <a:r>
              <a:rPr kumimoji="1" lang="en-US" altLang="zh-CN" sz="2800" b="1" i="1" dirty="0">
                <a:latin typeface="Times New Roman" pitchFamily="18" charset="0"/>
              </a:rPr>
              <a:t>y </a:t>
            </a:r>
            <a:r>
              <a:rPr kumimoji="1" lang="zh-CN" altLang="en-US" sz="2800" b="1" dirty="0">
                <a:latin typeface="Times New Roman" pitchFamily="18" charset="0"/>
              </a:rPr>
              <a:t>间无线性关系，拟合无意义。</a:t>
            </a:r>
          </a:p>
          <a:p>
            <a:pPr algn="just">
              <a:lnSpc>
                <a:spcPct val="150000"/>
              </a:lnSpc>
            </a:pPr>
            <a:r>
              <a:rPr kumimoji="1" lang="zh-CN" altLang="en-US" sz="2800" b="1" dirty="0">
                <a:latin typeface="Times New Roman" pitchFamily="18" charset="0"/>
              </a:rPr>
              <a:t>      物理实验中一般要求 </a:t>
            </a:r>
            <a:r>
              <a:rPr kumimoji="1" lang="en-US" altLang="zh-CN" sz="2800" b="1" i="1" dirty="0">
                <a:latin typeface="Times New Roman" pitchFamily="18" charset="0"/>
              </a:rPr>
              <a:t>r </a:t>
            </a:r>
            <a:r>
              <a:rPr kumimoji="1" lang="zh-CN" altLang="en-US" sz="2800" b="1" dirty="0">
                <a:latin typeface="Times New Roman" pitchFamily="18" charset="0"/>
              </a:rPr>
              <a:t>绝对值达到</a:t>
            </a:r>
            <a:r>
              <a:rPr kumimoji="1" lang="en-US" altLang="zh-CN" sz="2800" b="1" dirty="0">
                <a:solidFill>
                  <a:srgbClr val="CCFF33"/>
                </a:solidFill>
                <a:latin typeface="Times New Roman" pitchFamily="18" charset="0"/>
              </a:rPr>
              <a:t>0.999</a:t>
            </a:r>
            <a:r>
              <a:rPr kumimoji="1" lang="zh-CN" altLang="en-US" sz="2800" b="1" dirty="0">
                <a:solidFill>
                  <a:srgbClr val="CCFF33"/>
                </a:solidFill>
                <a:latin typeface="Times New Roman" pitchFamily="18" charset="0"/>
              </a:rPr>
              <a:t>以上</a:t>
            </a:r>
            <a:r>
              <a:rPr kumimoji="1" lang="zh-CN" altLang="en-US" sz="2800" b="1" dirty="0">
                <a:latin typeface="Times New Roman" pitchFamily="18" charset="0"/>
              </a:rPr>
              <a:t>。</a:t>
            </a:r>
          </a:p>
        </p:txBody>
      </p:sp>
      <p:grpSp>
        <p:nvGrpSpPr>
          <p:cNvPr id="2" name="Group 23"/>
          <p:cNvGrpSpPr>
            <a:grpSpLocks/>
          </p:cNvGrpSpPr>
          <p:nvPr/>
        </p:nvGrpSpPr>
        <p:grpSpPr bwMode="auto">
          <a:xfrm>
            <a:off x="1404938" y="2474913"/>
            <a:ext cx="7221537" cy="1006475"/>
            <a:chOff x="525" y="1881"/>
            <a:chExt cx="4549" cy="634"/>
          </a:xfrm>
        </p:grpSpPr>
        <p:graphicFrame>
          <p:nvGraphicFramePr>
            <p:cNvPr id="18434" name="Object 10"/>
            <p:cNvGraphicFramePr>
              <a:graphicFrameLocks noChangeAspect="1"/>
            </p:cNvGraphicFramePr>
            <p:nvPr>
              <p:extLst>
                <p:ext uri="{D42A27DB-BD31-4B8C-83A1-F6EECF244321}">
                  <p14:modId xmlns:p14="http://schemas.microsoft.com/office/powerpoint/2010/main" val="4292413636"/>
                </p:ext>
              </p:extLst>
            </p:nvPr>
          </p:nvGraphicFramePr>
          <p:xfrm>
            <a:off x="525" y="1881"/>
            <a:ext cx="2537" cy="634"/>
          </p:xfrm>
          <a:graphic>
            <a:graphicData uri="http://schemas.openxmlformats.org/presentationml/2006/ole">
              <mc:AlternateContent xmlns:mc="http://schemas.openxmlformats.org/markup-compatibility/2006">
                <mc:Choice xmlns:v="urn:schemas-microsoft-com:vml" Requires="v">
                  <p:oleObj spid="_x0000_s18872" name="公式" r:id="rId3" imgW="1930320" imgH="558720" progId="Equation.3">
                    <p:embed/>
                  </p:oleObj>
                </mc:Choice>
                <mc:Fallback>
                  <p:oleObj name="公式" r:id="rId3" imgW="1930320" imgH="55872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 y="1881"/>
                          <a:ext cx="2537" cy="634"/>
                        </a:xfrm>
                        <a:prstGeom prst="rect">
                          <a:avLst/>
                        </a:prstGeom>
                        <a:solidFill>
                          <a:schemeClr val="tx1"/>
                        </a:solidFill>
                        <a:ln>
                          <a:noFill/>
                        </a:ln>
                        <a:effectLst/>
                        <a:extLst/>
                      </p:spPr>
                    </p:pic>
                  </p:oleObj>
                </mc:Fallback>
              </mc:AlternateContent>
            </a:graphicData>
          </a:graphic>
        </p:graphicFrame>
        <p:graphicFrame>
          <p:nvGraphicFramePr>
            <p:cNvPr id="18435" name="Object 12"/>
            <p:cNvGraphicFramePr>
              <a:graphicFrameLocks noChangeAspect="1"/>
            </p:cNvGraphicFramePr>
            <p:nvPr>
              <p:extLst>
                <p:ext uri="{D42A27DB-BD31-4B8C-83A1-F6EECF244321}">
                  <p14:modId xmlns:p14="http://schemas.microsoft.com/office/powerpoint/2010/main" val="785555447"/>
                </p:ext>
              </p:extLst>
            </p:nvPr>
          </p:nvGraphicFramePr>
          <p:xfrm>
            <a:off x="3606" y="1946"/>
            <a:ext cx="710" cy="504"/>
          </p:xfrm>
          <a:graphic>
            <a:graphicData uri="http://schemas.openxmlformats.org/presentationml/2006/ole">
              <mc:AlternateContent xmlns:mc="http://schemas.openxmlformats.org/markup-compatibility/2006">
                <mc:Choice xmlns:v="urn:schemas-microsoft-com:vml" Requires="v">
                  <p:oleObj spid="_x0000_s18873" name="公式" r:id="rId5" imgW="609480" imgH="431640" progId="Equation.3">
                    <p:embed/>
                  </p:oleObj>
                </mc:Choice>
                <mc:Fallback>
                  <p:oleObj name="公式" r:id="rId5" imgW="609480" imgH="43164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1946"/>
                          <a:ext cx="710" cy="504"/>
                        </a:xfrm>
                        <a:prstGeom prst="rect">
                          <a:avLst/>
                        </a:prstGeom>
                        <a:solidFill>
                          <a:schemeClr val="tx1"/>
                        </a:solidFill>
                        <a:ln>
                          <a:noFill/>
                        </a:ln>
                        <a:effectLst/>
                        <a:extLst/>
                      </p:spPr>
                    </p:pic>
                  </p:oleObj>
                </mc:Fallback>
              </mc:AlternateContent>
            </a:graphicData>
          </a:graphic>
        </p:graphicFrame>
        <p:graphicFrame>
          <p:nvGraphicFramePr>
            <p:cNvPr id="18436" name="Object 13"/>
            <p:cNvGraphicFramePr>
              <a:graphicFrameLocks noChangeAspect="1"/>
            </p:cNvGraphicFramePr>
            <p:nvPr>
              <p:extLst>
                <p:ext uri="{D42A27DB-BD31-4B8C-83A1-F6EECF244321}">
                  <p14:modId xmlns:p14="http://schemas.microsoft.com/office/powerpoint/2010/main" val="20013583"/>
                </p:ext>
              </p:extLst>
            </p:nvPr>
          </p:nvGraphicFramePr>
          <p:xfrm>
            <a:off x="4399" y="1963"/>
            <a:ext cx="675" cy="470"/>
          </p:xfrm>
          <a:graphic>
            <a:graphicData uri="http://schemas.openxmlformats.org/presentationml/2006/ole">
              <mc:AlternateContent xmlns:mc="http://schemas.openxmlformats.org/markup-compatibility/2006">
                <mc:Choice xmlns:v="urn:schemas-microsoft-com:vml" Requires="v">
                  <p:oleObj spid="_x0000_s18874" name="公式" r:id="rId7" imgW="622080" imgH="431640" progId="Equation.3">
                    <p:embed/>
                  </p:oleObj>
                </mc:Choice>
                <mc:Fallback>
                  <p:oleObj name="公式" r:id="rId7" imgW="622080" imgH="431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9" y="1963"/>
                          <a:ext cx="675" cy="470"/>
                        </a:xfrm>
                        <a:prstGeom prst="rect">
                          <a:avLst/>
                        </a:prstGeom>
                        <a:solidFill>
                          <a:schemeClr val="tx1"/>
                        </a:solidFill>
                        <a:ln>
                          <a:noFill/>
                        </a:ln>
                        <a:effectLst/>
                        <a:extLst/>
                      </p:spPr>
                    </p:pic>
                  </p:oleObj>
                </mc:Fallback>
              </mc:AlternateContent>
            </a:graphicData>
          </a:graphic>
        </p:graphicFrame>
        <p:sp>
          <p:nvSpPr>
            <p:cNvPr id="18441" name="Text Box 14"/>
            <p:cNvSpPr txBox="1">
              <a:spLocks noChangeArrowheads="1"/>
            </p:cNvSpPr>
            <p:nvPr/>
          </p:nvSpPr>
          <p:spPr bwMode="auto">
            <a:xfrm>
              <a:off x="3013" y="2042"/>
              <a:ext cx="555" cy="250"/>
            </a:xfrm>
            <a:prstGeom prst="rect">
              <a:avLst/>
            </a:prstGeom>
            <a:solidFill>
              <a:schemeClr val="tx1"/>
            </a:solidFill>
            <a:ln w="9525">
              <a:noFill/>
              <a:miter lim="800000"/>
              <a:headEnd/>
              <a:tailEnd/>
            </a:ln>
          </p:spPr>
          <p:txBody>
            <a:bodyPr anchor="ctr">
              <a:spAutoFit/>
            </a:bodyPr>
            <a:lstStyle/>
            <a:p>
              <a:pPr algn="ctr">
                <a:spcBef>
                  <a:spcPct val="50000"/>
                </a:spcBef>
              </a:pPr>
              <a:r>
                <a:rPr kumimoji="1" lang="zh-CN" altLang="en-US" sz="2000" b="1">
                  <a:solidFill>
                    <a:schemeClr val="bg1"/>
                  </a:solidFill>
                  <a:latin typeface="Times New Roman" pitchFamily="18" charset="0"/>
                </a:rPr>
                <a:t>其中</a:t>
              </a:r>
              <a:endParaRPr kumimoji="1" lang="zh-CN" altLang="en-US" sz="1000" b="1">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3187"/>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sz="half" idx="1"/>
          </p:nvPr>
        </p:nvSpPr>
        <p:spPr>
          <a:xfrm>
            <a:off x="685800" y="1828800"/>
            <a:ext cx="8023225" cy="1916113"/>
          </a:xfrm>
        </p:spPr>
        <p:txBody>
          <a:bodyPr>
            <a:normAutofit fontScale="92500" lnSpcReduction="10000"/>
          </a:bodyPr>
          <a:lstStyle/>
          <a:p>
            <a:pPr eaLnBrk="1" hangingPunct="1"/>
            <a:r>
              <a:rPr lang="zh-CN" altLang="en-US" sz="2800" b="1" dirty="0" smtClean="0">
                <a:latin typeface="Times New Roman" pitchFamily="18" charset="0"/>
              </a:rPr>
              <a:t>截距</a:t>
            </a:r>
            <a:r>
              <a:rPr lang="en-US" altLang="zh-CN" sz="2800" b="1" i="1" dirty="0" smtClean="0">
                <a:latin typeface="Times New Roman" pitchFamily="18" charset="0"/>
              </a:rPr>
              <a:t>a</a:t>
            </a:r>
            <a:r>
              <a:rPr lang="zh-CN" altLang="en-US" sz="2800" b="1" i="1" dirty="0" smtClean="0">
                <a:latin typeface="Times New Roman" pitchFamily="18" charset="0"/>
              </a:rPr>
              <a:t>、</a:t>
            </a:r>
            <a:r>
              <a:rPr lang="zh-CN" altLang="en-US" sz="2800" b="1" dirty="0" smtClean="0">
                <a:latin typeface="Times New Roman" pitchFamily="18" charset="0"/>
              </a:rPr>
              <a:t>斜率</a:t>
            </a:r>
            <a:r>
              <a:rPr lang="en-US" altLang="zh-CN" sz="2800" b="1" i="1" dirty="0" smtClean="0">
                <a:latin typeface="Times New Roman" pitchFamily="18" charset="0"/>
              </a:rPr>
              <a:t>b</a:t>
            </a:r>
            <a:r>
              <a:rPr lang="zh-CN" altLang="en-US" sz="2800" b="1" dirty="0" smtClean="0"/>
              <a:t>的不确定度与很多因素有关，如实验数据的多少、实验数据之间的关系与直线关系的符合程度（即相关系数）等等，计算时用到的主要公式有</a:t>
            </a:r>
            <a:r>
              <a:rPr lang="en-US" altLang="zh-CN" sz="2800" b="1" dirty="0" smtClean="0"/>
              <a:t>:</a:t>
            </a:r>
            <a:r>
              <a:rPr lang="en-US" altLang="zh-CN" sz="2800" dirty="0" smtClean="0"/>
              <a:t> </a:t>
            </a:r>
          </a:p>
        </p:txBody>
      </p:sp>
      <p:graphicFrame>
        <p:nvGraphicFramePr>
          <p:cNvPr id="249860" name="Object 4"/>
          <p:cNvGraphicFramePr>
            <a:graphicFrameLocks noGrp="1" noChangeAspect="1"/>
          </p:cNvGraphicFramePr>
          <p:nvPr>
            <p:ph sz="half" idx="2"/>
            <p:extLst>
              <p:ext uri="{D42A27DB-BD31-4B8C-83A1-F6EECF244321}">
                <p14:modId xmlns:p14="http://schemas.microsoft.com/office/powerpoint/2010/main" val="1695404592"/>
              </p:ext>
            </p:extLst>
          </p:nvPr>
        </p:nvGraphicFramePr>
        <p:xfrm>
          <a:off x="2089208" y="3460751"/>
          <a:ext cx="5707062" cy="1204913"/>
        </p:xfrm>
        <a:graphic>
          <a:graphicData uri="http://schemas.openxmlformats.org/presentationml/2006/ole">
            <mc:AlternateContent xmlns:mc="http://schemas.openxmlformats.org/markup-compatibility/2006">
              <mc:Choice xmlns:v="urn:schemas-microsoft-com:vml" Requires="v">
                <p:oleObj spid="_x0000_s19606" name="公式" r:id="rId3" imgW="2286000" imgH="482400" progId="Equation.3">
                  <p:embed/>
                </p:oleObj>
              </mc:Choice>
              <mc:Fallback>
                <p:oleObj name="公式" r:id="rId3" imgW="228600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208" y="3460751"/>
                        <a:ext cx="5707062" cy="1204913"/>
                      </a:xfrm>
                      <a:prstGeom prst="rect">
                        <a:avLst/>
                      </a:prstGeom>
                      <a:solidFill>
                        <a:schemeClr val="tx1"/>
                      </a:solidFill>
                    </p:spPr>
                  </p:pic>
                </p:oleObj>
              </mc:Fallback>
            </mc:AlternateContent>
          </a:graphicData>
        </a:graphic>
      </p:graphicFrame>
      <mc:AlternateContent xmlns:mc="http://schemas.openxmlformats.org/markup-compatibility/2006" xmlns:a14="http://schemas.microsoft.com/office/drawing/2010/main">
        <mc:Choice Requires="a14">
          <p:sp>
            <p:nvSpPr>
              <p:cNvPr id="3" name="矩形 2"/>
              <p:cNvSpPr/>
              <p:nvPr/>
            </p:nvSpPr>
            <p:spPr>
              <a:xfrm>
                <a:off x="2629351" y="4888519"/>
                <a:ext cx="1619266" cy="461665"/>
              </a:xfrm>
              <a:prstGeom prst="rect">
                <a:avLst/>
              </a:prstGeom>
              <a:solidFill>
                <a:srgbClr val="7030A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𝑎</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Sub>
                        <m:sSubPr>
                          <m:ctrlPr>
                            <a:rPr lang="en-US" altLang="zh-CN" sz="2400" b="0" i="1" smtClean="0">
                              <a:latin typeface="Cambria Math" panose="02040503050406030204" pitchFamily="18" charset="0"/>
                            </a:rPr>
                          </m:ctrlPr>
                        </m:sSubPr>
                        <m:e>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𝑎</m:t>
                          </m:r>
                        </m:sub>
                      </m:sSub>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629351" y="4888519"/>
                <a:ext cx="1619266"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692539" y="5456241"/>
                <a:ext cx="1522621" cy="461665"/>
              </a:xfrm>
              <a:prstGeom prst="rect">
                <a:avLst/>
              </a:prstGeom>
              <a:solidFill>
                <a:srgbClr val="7030A0"/>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𝑏</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sSub>
                        <m:sSubPr>
                          <m:ctrlPr>
                            <a:rPr lang="en-US" altLang="zh-CN" sz="2400" b="0" i="1" smtClean="0">
                              <a:latin typeface="Cambria Math" panose="02040503050406030204" pitchFamily="18" charset="0"/>
                            </a:rPr>
                          </m:ctrlPr>
                        </m:sSubPr>
                        <m:e>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𝑏</m:t>
                          </m:r>
                        </m:sub>
                      </m:sSub>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92539" y="5456241"/>
                <a:ext cx="1522621" cy="461665"/>
              </a:xfrm>
              <a:prstGeom prst="rect">
                <a:avLst/>
              </a:prstGeom>
              <a:blipFill>
                <a:blip r:embed="rId6"/>
                <a:stretch>
                  <a:fillRect b="-2632"/>
                </a:stretch>
              </a:blipFill>
            </p:spPr>
            <p:txBody>
              <a:bodyPr/>
              <a:lstStyle/>
              <a:p>
                <a:r>
                  <a:rPr lang="zh-CN" altLang="en-US">
                    <a:noFill/>
                  </a:rPr>
                  <a:t> </a:t>
                </a:r>
              </a:p>
            </p:txBody>
          </p:sp>
        </mc:Fallback>
      </mc:AlternateContent>
      <p:sp>
        <p:nvSpPr>
          <p:cNvPr id="4" name="文本框 3"/>
          <p:cNvSpPr txBox="1"/>
          <p:nvPr/>
        </p:nvSpPr>
        <p:spPr>
          <a:xfrm>
            <a:off x="4408601" y="4932503"/>
            <a:ext cx="1828800" cy="830997"/>
          </a:xfrm>
          <a:prstGeom prst="rect">
            <a:avLst/>
          </a:prstGeom>
          <a:noFill/>
        </p:spPr>
        <p:txBody>
          <a:bodyPr wrap="square" rtlCol="0">
            <a:spAutoFit/>
          </a:bodyPr>
          <a:lstStyle/>
          <a:p>
            <a:r>
              <a:rPr lang="zh-CN" altLang="en-US" sz="2400" b="1" dirty="0" smtClean="0">
                <a:solidFill>
                  <a:srgbClr val="CCFF33"/>
                </a:solidFill>
              </a:rPr>
              <a:t>其中</a:t>
            </a:r>
            <a:r>
              <a:rPr lang="en-US" altLang="zh-CN" sz="2400" b="1" i="1" dirty="0" smtClean="0">
                <a:solidFill>
                  <a:srgbClr val="CCFF33"/>
                </a:solidFill>
                <a:latin typeface="Times New Roman" panose="02020603050405020304" pitchFamily="18" charset="0"/>
                <a:cs typeface="Times New Roman" panose="02020603050405020304" pitchFamily="18" charset="0"/>
              </a:rPr>
              <a:t>t</a:t>
            </a:r>
            <a:r>
              <a:rPr lang="zh-CN" altLang="en-US" sz="2400" b="1" dirty="0" smtClean="0">
                <a:solidFill>
                  <a:srgbClr val="CCFF33"/>
                </a:solidFill>
                <a:latin typeface="Times New Roman" panose="02020603050405020304" pitchFamily="18" charset="0"/>
                <a:cs typeface="Times New Roman" panose="02020603050405020304" pitchFamily="18" charset="0"/>
              </a:rPr>
              <a:t>因子自由度为</a:t>
            </a:r>
            <a:r>
              <a:rPr lang="en-US" altLang="zh-CN" sz="2400" b="1" i="1" dirty="0" smtClean="0">
                <a:solidFill>
                  <a:srgbClr val="CCFF33"/>
                </a:solidFill>
                <a:latin typeface="Times New Roman" panose="02020603050405020304" pitchFamily="18" charset="0"/>
                <a:cs typeface="Times New Roman" panose="02020603050405020304" pitchFamily="18" charset="0"/>
              </a:rPr>
              <a:t>n</a:t>
            </a:r>
            <a:r>
              <a:rPr lang="en-US" altLang="zh-CN" sz="2400" b="1" dirty="0" smtClean="0">
                <a:solidFill>
                  <a:srgbClr val="CCFF33"/>
                </a:solidFill>
                <a:latin typeface="Times New Roman" panose="02020603050405020304" pitchFamily="18" charset="0"/>
                <a:cs typeface="Times New Roman" panose="02020603050405020304" pitchFamily="18" charset="0"/>
              </a:rPr>
              <a:t>-2</a:t>
            </a:r>
            <a:endParaRPr lang="zh-CN" altLang="en-US" sz="2400" b="1" dirty="0">
              <a:solidFill>
                <a:srgbClr val="CCFF33"/>
              </a:solidFill>
              <a:latin typeface="Times New Roman" panose="02020603050405020304" pitchFamily="18" charset="0"/>
              <a:cs typeface="Times New Roman" panose="02020603050405020304" pitchFamily="18" charset="0"/>
            </a:endParaRPr>
          </a:p>
        </p:txBody>
      </p:sp>
      <p:sp>
        <p:nvSpPr>
          <p:cNvPr id="10" name="Rectangle 2"/>
          <p:cNvSpPr txBox="1">
            <a:spLocks noChangeArrowheads="1"/>
          </p:cNvSpPr>
          <p:nvPr/>
        </p:nvSpPr>
        <p:spPr>
          <a:xfrm>
            <a:off x="0" y="835025"/>
            <a:ext cx="7729538" cy="7810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fontAlgn="auto">
              <a:spcAft>
                <a:spcPts val="0"/>
              </a:spcAft>
              <a:defRPr/>
            </a:pPr>
            <a:r>
              <a:rPr lang="en-US" altLang="zh-CN" sz="4000" dirty="0" smtClean="0"/>
              <a:t>§</a:t>
            </a:r>
            <a:r>
              <a:rPr lang="en-US" altLang="zh-CN" sz="4000" dirty="0" smtClean="0">
                <a:latin typeface="Times New Roman" panose="02020603050405020304" pitchFamily="18" charset="0"/>
                <a:cs typeface="Times New Roman" panose="02020603050405020304" pitchFamily="18" charset="0"/>
              </a:rPr>
              <a:t>4  </a:t>
            </a:r>
            <a:r>
              <a:rPr lang="zh-CN" altLang="en-US" sz="4000" dirty="0" smtClean="0"/>
              <a:t>最小二乘法</a:t>
            </a:r>
            <a:r>
              <a:rPr lang="zh-CN" altLang="en-US" sz="4000" dirty="0" smtClean="0"/>
              <a:t>处理实验数据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slide(fromBottom)">
                                      <p:cBhvr>
                                        <p:cTn id="7" dur="500"/>
                                        <p:tgtEl>
                                          <p:spTgt spid="249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plus(in)">
                                      <p:cBhvr>
                                        <p:cTn id="12" dur="2000"/>
                                        <p:tgtEl>
                                          <p:spTgt spid="24986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P spid="3" grpId="0" animBg="1"/>
      <p:bldP spid="7"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569913" y="1828800"/>
            <a:ext cx="8305800" cy="3829050"/>
          </a:xfrm>
        </p:spPr>
        <p:txBody>
          <a:bodyPr>
            <a:normAutofit fontScale="92500"/>
          </a:bodyPr>
          <a:lstStyle/>
          <a:p>
            <a:pPr marL="457200" indent="-457200">
              <a:lnSpc>
                <a:spcPct val="100000"/>
              </a:lnSpc>
              <a:buFont typeface="Wingdings 3" pitchFamily="18" charset="2"/>
              <a:buAutoNum type="arabicPeriod"/>
            </a:pPr>
            <a:r>
              <a:rPr lang="zh-CN" altLang="en-US" sz="2400" b="1" dirty="0" smtClean="0">
                <a:latin typeface="Times New Roman" panose="02020603050405020304" pitchFamily="18" charset="0"/>
                <a:cs typeface="Times New Roman" panose="02020603050405020304" pitchFamily="18" charset="0"/>
              </a:rPr>
              <a:t>未估计不确定度时，</a:t>
            </a:r>
            <a:r>
              <a:rPr lang="en-US" altLang="zh-CN" sz="2400" b="1" i="1" dirty="0">
                <a:latin typeface="Times New Roman" panose="02020603050405020304" pitchFamily="18" charset="0"/>
                <a:cs typeface="Times New Roman" panose="02020603050405020304" pitchFamily="18" charset="0"/>
              </a:rPr>
              <a:t> a</a:t>
            </a:r>
            <a:r>
              <a:rPr lang="zh-CN" altLang="en-US" sz="2400" b="1" i="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a:t>
            </a:r>
            <a:r>
              <a:rPr lang="zh-CN" altLang="en-US" sz="2400" b="1" i="1" dirty="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r</a:t>
            </a:r>
            <a:r>
              <a:rPr lang="zh-CN" altLang="en-US" sz="2400" b="1" dirty="0" smtClean="0">
                <a:latin typeface="Times New Roman" panose="02020603050405020304" pitchFamily="18" charset="0"/>
                <a:cs typeface="Times New Roman" panose="02020603050405020304" pitchFamily="18" charset="0"/>
              </a:rPr>
              <a:t>有效位数简化按以下规则处理</a:t>
            </a:r>
            <a:r>
              <a:rPr lang="en-US" altLang="zh-CN" sz="2400" b="1" dirty="0" smtClean="0">
                <a:latin typeface="Times New Roman" panose="02020603050405020304" pitchFamily="18" charset="0"/>
                <a:cs typeface="Times New Roman" panose="02020603050405020304" pitchFamily="18" charset="0"/>
              </a:rPr>
              <a:t>:</a:t>
            </a:r>
          </a:p>
          <a:p>
            <a:pPr marL="0" indent="0" eaLnBrk="1" hangingPunct="1">
              <a:lnSpc>
                <a:spcPct val="100000"/>
              </a:lnSpc>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截距 </a:t>
            </a:r>
            <a:r>
              <a:rPr lang="en-US" altLang="zh-CN" sz="2400" b="1" i="1" dirty="0" smtClean="0">
                <a:latin typeface="Times New Roman" panose="02020603050405020304" pitchFamily="18" charset="0"/>
                <a:cs typeface="Times New Roman" panose="02020603050405020304" pitchFamily="18" charset="0"/>
              </a:rPr>
              <a:t>a </a:t>
            </a:r>
            <a:r>
              <a:rPr lang="zh-CN" altLang="en-US" sz="2400" b="1" dirty="0" smtClean="0">
                <a:latin typeface="Times New Roman" panose="02020603050405020304" pitchFamily="18" charset="0"/>
                <a:cs typeface="Times New Roman" panose="02020603050405020304" pitchFamily="18" charset="0"/>
              </a:rPr>
              <a:t>末位至少与因变量 </a:t>
            </a:r>
            <a:r>
              <a:rPr lang="en-US" altLang="zh-CN" sz="2400" b="1" i="1" dirty="0" err="1" smtClean="0">
                <a:latin typeface="Times New Roman" panose="02020603050405020304" pitchFamily="18" charset="0"/>
                <a:cs typeface="Times New Roman" panose="02020603050405020304" pitchFamily="18" charset="0"/>
              </a:rPr>
              <a:t>y</a:t>
            </a:r>
            <a:r>
              <a:rPr lang="en-US" altLang="zh-CN" sz="2400" b="1" i="1" baseline="-25000" dirty="0" err="1" smtClean="0">
                <a:latin typeface="Times New Roman" panose="02020603050405020304" pitchFamily="18" charset="0"/>
                <a:cs typeface="Times New Roman" panose="02020603050405020304" pitchFamily="18" charset="0"/>
              </a:rPr>
              <a:t>i</a:t>
            </a:r>
            <a:r>
              <a:rPr lang="en-US" altLang="zh-CN" sz="2400" b="1" i="1" baseline="-25000"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末位取齐</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lnSpc>
                <a:spcPct val="100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斜率 </a:t>
            </a:r>
            <a:r>
              <a:rPr lang="en-US" altLang="zh-CN" sz="2400" b="1" i="1" dirty="0" smtClean="0">
                <a:latin typeface="Times New Roman" panose="02020603050405020304" pitchFamily="18" charset="0"/>
                <a:cs typeface="Times New Roman" panose="02020603050405020304" pitchFamily="18" charset="0"/>
              </a:rPr>
              <a:t>b </a:t>
            </a:r>
            <a:r>
              <a:rPr lang="zh-CN" altLang="en-US" sz="2400" b="1" dirty="0" smtClean="0">
                <a:latin typeface="Times New Roman" panose="02020603050405020304" pitchFamily="18" charset="0"/>
                <a:cs typeface="Times New Roman" panose="02020603050405020304" pitchFamily="18" charset="0"/>
              </a:rPr>
              <a:t>有效位数至少与自变量 </a:t>
            </a:r>
            <a:r>
              <a:rPr lang="en-US" altLang="zh-CN" sz="2400" b="1" i="1" dirty="0" smtClean="0">
                <a:latin typeface="Times New Roman" panose="02020603050405020304" pitchFamily="18" charset="0"/>
                <a:cs typeface="Times New Roman" panose="02020603050405020304" pitchFamily="18" charset="0"/>
              </a:rPr>
              <a:t>x</a:t>
            </a:r>
            <a:r>
              <a:rPr lang="en-US" altLang="zh-CN" sz="2400" b="1" i="1" baseline="-25000" dirty="0" smtClean="0">
                <a:latin typeface="Times New Roman" panose="02020603050405020304" pitchFamily="18" charset="0"/>
                <a:cs typeface="Times New Roman" panose="02020603050405020304" pitchFamily="18" charset="0"/>
              </a:rPr>
              <a:t>i </a:t>
            </a:r>
            <a:r>
              <a:rPr lang="zh-CN" altLang="en-US" sz="2400" b="1" dirty="0" smtClean="0">
                <a:latin typeface="Times New Roman" panose="02020603050405020304" pitchFamily="18" charset="0"/>
                <a:cs typeface="Times New Roman" panose="02020603050405020304" pitchFamily="18" charset="0"/>
              </a:rPr>
              <a:t>的有效位数一致</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lnSpc>
                <a:spcPct val="100000"/>
              </a:lnSpc>
              <a:buNone/>
            </a:pP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相关系数 </a:t>
            </a:r>
            <a:r>
              <a:rPr lang="en-US" altLang="zh-CN" sz="2400" b="1" i="1" dirty="0" smtClean="0">
                <a:latin typeface="Times New Roman" panose="02020603050405020304" pitchFamily="18" charset="0"/>
                <a:cs typeface="Times New Roman" panose="02020603050405020304" pitchFamily="18" charset="0"/>
              </a:rPr>
              <a:t>r </a:t>
            </a:r>
            <a:r>
              <a:rPr lang="zh-CN" altLang="en-US" sz="2400" b="1" dirty="0" smtClean="0">
                <a:latin typeface="Times New Roman" panose="02020603050405020304" pitchFamily="18" charset="0"/>
                <a:cs typeface="Times New Roman" panose="02020603050405020304" pitchFamily="18" charset="0"/>
              </a:rPr>
              <a:t>至少保留一个非</a:t>
            </a:r>
            <a:r>
              <a:rPr lang="en-US" altLang="zh-CN" sz="2400" b="1" dirty="0" smtClean="0">
                <a:latin typeface="Times New Roman" panose="02020603050405020304" pitchFamily="18" charset="0"/>
                <a:cs typeface="Times New Roman" panose="02020603050405020304" pitchFamily="18" charset="0"/>
              </a:rPr>
              <a:t>9</a:t>
            </a:r>
            <a:r>
              <a:rPr lang="zh-CN" altLang="en-US" sz="2400" b="1" dirty="0" smtClean="0">
                <a:latin typeface="Times New Roman" panose="02020603050405020304" pitchFamily="18" charset="0"/>
                <a:cs typeface="Times New Roman" panose="02020603050405020304" pitchFamily="18" charset="0"/>
              </a:rPr>
              <a:t>的数字</a:t>
            </a:r>
            <a:endParaRPr lang="en-US" altLang="zh-CN" sz="2400" b="1" dirty="0" smtClean="0">
              <a:latin typeface="Times New Roman" panose="02020603050405020304" pitchFamily="18" charset="0"/>
              <a:cs typeface="Times New Roman" panose="02020603050405020304" pitchFamily="18" charset="0"/>
            </a:endParaRPr>
          </a:p>
          <a:p>
            <a:pPr marL="457200" indent="-457200" eaLnBrk="1" hangingPunct="1">
              <a:lnSpc>
                <a:spcPct val="110000"/>
              </a:lnSpc>
              <a:buFont typeface="+mj-lt"/>
              <a:buAutoNum type="arabicPeriod" startAt="2"/>
            </a:pPr>
            <a:r>
              <a:rPr lang="zh-CN" altLang="en-US" sz="2400" b="1" dirty="0" smtClean="0">
                <a:latin typeface="Times New Roman" panose="02020603050405020304" pitchFamily="18" charset="0"/>
                <a:cs typeface="Times New Roman" panose="02020603050405020304" pitchFamily="18" charset="0"/>
              </a:rPr>
              <a:t>其它：</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400" b="1" dirty="0" smtClean="0">
                <a:latin typeface="Times New Roman" panose="02020603050405020304" pitchFamily="18" charset="0"/>
                <a:cs typeface="Times New Roman" panose="02020603050405020304" pitchFamily="18" charset="0"/>
              </a:rPr>
              <a:t>      许多非直线函数的拟合可以转化为直线做最小二乘法求解。</a:t>
            </a:r>
            <a:endParaRPr lang="en-US" altLang="zh-CN" sz="2400" b="1"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400" b="1" dirty="0" smtClean="0">
                <a:latin typeface="Times New Roman" panose="02020603050405020304" pitchFamily="18" charset="0"/>
                <a:cs typeface="Times New Roman" panose="02020603050405020304" pitchFamily="18" charset="0"/>
              </a:rPr>
              <a:t>      可以用计算器、计算机应用如</a:t>
            </a:r>
            <a:r>
              <a:rPr lang="en-US" altLang="zh-CN" sz="2400" b="1" dirty="0" smtClean="0">
                <a:latin typeface="Times New Roman" panose="02020603050405020304" pitchFamily="18" charset="0"/>
                <a:cs typeface="Times New Roman" panose="02020603050405020304" pitchFamily="18" charset="0"/>
              </a:rPr>
              <a:t>Excel</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Origin</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err="1" smtClean="0">
                <a:latin typeface="Times New Roman" panose="02020603050405020304" pitchFamily="18" charset="0"/>
                <a:cs typeface="Times New Roman" panose="02020603050405020304" pitchFamily="18" charset="0"/>
              </a:rPr>
              <a:t>Mathmatic</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err="1" smtClean="0">
                <a:latin typeface="Times New Roman" panose="02020603050405020304" pitchFamily="18" charset="0"/>
                <a:cs typeface="Times New Roman" panose="02020603050405020304" pitchFamily="18" charset="0"/>
              </a:rPr>
              <a:t>Matlab</a:t>
            </a:r>
            <a:r>
              <a:rPr lang="zh-CN" altLang="en-US" sz="2400" b="1" dirty="0" smtClean="0">
                <a:latin typeface="Times New Roman" panose="02020603050405020304" pitchFamily="18" charset="0"/>
                <a:cs typeface="Times New Roman" panose="02020603050405020304" pitchFamily="18" charset="0"/>
              </a:rPr>
              <a:t>等来进行最小二乘线性拟合。</a:t>
            </a:r>
          </a:p>
        </p:txBody>
      </p:sp>
      <p:sp>
        <p:nvSpPr>
          <p:cNvPr id="5" name="Rectangle 2"/>
          <p:cNvSpPr txBox="1">
            <a:spLocks noChangeArrowheads="1"/>
          </p:cNvSpPr>
          <p:nvPr/>
        </p:nvSpPr>
        <p:spPr>
          <a:xfrm>
            <a:off x="0" y="835025"/>
            <a:ext cx="7729538" cy="78105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fontAlgn="auto">
              <a:spcAft>
                <a:spcPts val="0"/>
              </a:spcAft>
              <a:defRPr/>
            </a:pPr>
            <a:r>
              <a:rPr lang="en-US" altLang="zh-CN" sz="4000" dirty="0" smtClean="0"/>
              <a:t>§</a:t>
            </a:r>
            <a:r>
              <a:rPr lang="en-US" altLang="zh-CN" sz="4000" dirty="0" smtClean="0">
                <a:latin typeface="Times New Roman" panose="02020603050405020304" pitchFamily="18" charset="0"/>
                <a:cs typeface="Times New Roman" panose="02020603050405020304" pitchFamily="18" charset="0"/>
              </a:rPr>
              <a:t>4 </a:t>
            </a:r>
            <a:r>
              <a:rPr lang="zh-CN" altLang="en-US" sz="4000" dirty="0" smtClean="0"/>
              <a:t>最小二乘法</a:t>
            </a:r>
            <a:r>
              <a:rPr lang="zh-CN" altLang="en-US" sz="4000" dirty="0" smtClean="0"/>
              <a:t>处理实验数据</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1500" y="750285"/>
            <a:ext cx="7654925" cy="931862"/>
          </a:xfrm>
        </p:spPr>
        <p:txBody>
          <a:bodyPr/>
          <a:lstStyle/>
          <a:p>
            <a:pPr eaLnBrk="1" fontAlgn="auto" hangingPunct="1">
              <a:spcAft>
                <a:spcPts val="0"/>
              </a:spcAft>
              <a:defRPr/>
            </a:pPr>
            <a:r>
              <a:rPr lang="en-US" altLang="zh-CN" sz="4000" dirty="0" smtClean="0">
                <a:latin typeface="Times New Roman" panose="02020603050405020304" pitchFamily="18" charset="0"/>
                <a:cs typeface="Times New Roman" panose="02020603050405020304" pitchFamily="18" charset="0"/>
              </a:rPr>
              <a:t>§5 </a:t>
            </a:r>
            <a:r>
              <a:rPr lang="en-US" altLang="zh-CN" sz="4000" dirty="0" smtClean="0">
                <a:latin typeface="Times New Roman" panose="02020603050405020304" pitchFamily="18" charset="0"/>
                <a:cs typeface="Times New Roman" panose="02020603050405020304" pitchFamily="18" charset="0"/>
              </a:rPr>
              <a:t> </a:t>
            </a:r>
            <a:r>
              <a:rPr lang="zh-CN" altLang="en-US" sz="4000" dirty="0" smtClean="0"/>
              <a:t>电磁学</a:t>
            </a:r>
            <a:r>
              <a:rPr lang="zh-CN" altLang="en-US" sz="4000" dirty="0" smtClean="0"/>
              <a:t>实验基本仪器</a:t>
            </a:r>
          </a:p>
        </p:txBody>
      </p:sp>
      <p:sp>
        <p:nvSpPr>
          <p:cNvPr id="249859" name="Rectangle 3"/>
          <p:cNvSpPr>
            <a:spLocks noGrp="1" noChangeArrowheads="1"/>
          </p:cNvSpPr>
          <p:nvPr>
            <p:ph type="body" sz="half" idx="1"/>
          </p:nvPr>
        </p:nvSpPr>
        <p:spPr>
          <a:xfrm>
            <a:off x="685800" y="1828800"/>
            <a:ext cx="8023225" cy="3409122"/>
          </a:xfrm>
        </p:spPr>
        <p:txBody>
          <a:bodyPr>
            <a:noAutofit/>
          </a:bodyPr>
          <a:lstStyle/>
          <a:p>
            <a:pPr eaLnBrk="1" hangingPunct="1"/>
            <a:r>
              <a:rPr lang="zh-CN" altLang="en-US" sz="3200" b="1" dirty="0" smtClean="0">
                <a:latin typeface="Times New Roman" pitchFamily="18" charset="0"/>
              </a:rPr>
              <a:t>电源</a:t>
            </a:r>
            <a:endParaRPr lang="en-US" altLang="zh-CN" sz="3200" b="1" dirty="0" smtClean="0">
              <a:latin typeface="Times New Roman" pitchFamily="18" charset="0"/>
            </a:endParaRPr>
          </a:p>
          <a:p>
            <a:pPr eaLnBrk="1" hangingPunct="1"/>
            <a:r>
              <a:rPr lang="zh-CN" altLang="en-US" sz="3200" b="1" dirty="0" smtClean="0">
                <a:latin typeface="Times New Roman" pitchFamily="18" charset="0"/>
              </a:rPr>
              <a:t>滑线</a:t>
            </a:r>
            <a:r>
              <a:rPr lang="zh-CN" altLang="en-US" sz="3200" b="1" dirty="0" smtClean="0">
                <a:latin typeface="Times New Roman" pitchFamily="18" charset="0"/>
              </a:rPr>
              <a:t>变阻器</a:t>
            </a:r>
            <a:endParaRPr lang="en-US" altLang="zh-CN" sz="3200" b="1" dirty="0" smtClean="0">
              <a:latin typeface="Times New Roman" pitchFamily="18" charset="0"/>
            </a:endParaRPr>
          </a:p>
          <a:p>
            <a:pPr eaLnBrk="1" hangingPunct="1"/>
            <a:r>
              <a:rPr lang="zh-CN" altLang="en-US" sz="3200" b="1" dirty="0" smtClean="0">
                <a:latin typeface="Times New Roman" pitchFamily="18" charset="0"/>
              </a:rPr>
              <a:t>电阻箱</a:t>
            </a:r>
            <a:endParaRPr lang="en-US" altLang="zh-CN" sz="3200" b="1" dirty="0" smtClean="0">
              <a:latin typeface="Times New Roman" pitchFamily="18" charset="0"/>
            </a:endParaRPr>
          </a:p>
          <a:p>
            <a:pPr eaLnBrk="1" hangingPunct="1"/>
            <a:r>
              <a:rPr lang="zh-CN" altLang="en-US" sz="3200" b="1" dirty="0" smtClean="0">
                <a:latin typeface="Times New Roman" pitchFamily="18" charset="0"/>
              </a:rPr>
              <a:t>电路</a:t>
            </a:r>
            <a:r>
              <a:rPr lang="zh-CN" altLang="en-US" sz="3200" b="1" dirty="0" smtClean="0">
                <a:latin typeface="Times New Roman" pitchFamily="18" charset="0"/>
              </a:rPr>
              <a:t>接线规则</a:t>
            </a:r>
            <a:endParaRPr lang="en-US" altLang="zh-CN" sz="3200" dirty="0" smtClean="0"/>
          </a:p>
        </p:txBody>
      </p:sp>
    </p:spTree>
    <p:extLst>
      <p:ext uri="{BB962C8B-B14F-4D97-AF65-F5344CB8AC3E}">
        <p14:creationId xmlns:p14="http://schemas.microsoft.com/office/powerpoint/2010/main" val="33328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dissolve">
                                      <p:cBhvr>
                                        <p:cTn id="7" dur="500"/>
                                        <p:tgtEl>
                                          <p:spTgt spid="24985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49859">
                                            <p:txEl>
                                              <p:pRg st="0" end="0"/>
                                            </p:txEl>
                                          </p:spTgt>
                                        </p:tgtEl>
                                        <p:attrNameLst>
                                          <p:attrName>style.visibility</p:attrName>
                                        </p:attrNameLst>
                                      </p:cBhvr>
                                      <p:to>
                                        <p:strVal val="visible"/>
                                      </p:to>
                                    </p:set>
                                    <p:animEffect transition="in" filter="slide(fromBottom)">
                                      <p:cBhvr>
                                        <p:cTn id="11" dur="500"/>
                                        <p:tgtEl>
                                          <p:spTgt spid="24985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249859">
                                            <p:txEl>
                                              <p:pRg st="1" end="1"/>
                                            </p:txEl>
                                          </p:spTgt>
                                        </p:tgtEl>
                                        <p:attrNameLst>
                                          <p:attrName>style.visibility</p:attrName>
                                        </p:attrNameLst>
                                      </p:cBhvr>
                                      <p:to>
                                        <p:strVal val="visible"/>
                                      </p:to>
                                    </p:set>
                                    <p:animEffect transition="in" filter="slide(fromBottom)">
                                      <p:cBhvr>
                                        <p:cTn id="16" dur="500"/>
                                        <p:tgtEl>
                                          <p:spTgt spid="24985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49859">
                                            <p:txEl>
                                              <p:pRg st="2" end="2"/>
                                            </p:txEl>
                                          </p:spTgt>
                                        </p:tgtEl>
                                        <p:attrNameLst>
                                          <p:attrName>style.visibility</p:attrName>
                                        </p:attrNameLst>
                                      </p:cBhvr>
                                      <p:to>
                                        <p:strVal val="visible"/>
                                      </p:to>
                                    </p:set>
                                    <p:animEffect transition="in" filter="slide(fromBottom)">
                                      <p:cBhvr>
                                        <p:cTn id="21" dur="500"/>
                                        <p:tgtEl>
                                          <p:spTgt spid="24985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49859">
                                            <p:txEl>
                                              <p:pRg st="3" end="3"/>
                                            </p:txEl>
                                          </p:spTgt>
                                        </p:tgtEl>
                                        <p:attrNameLst>
                                          <p:attrName>style.visibility</p:attrName>
                                        </p:attrNameLst>
                                      </p:cBhvr>
                                      <p:to>
                                        <p:strVal val="visible"/>
                                      </p:to>
                                    </p:set>
                                    <p:animEffect transition="in" filter="slide(fromBottom)">
                                      <p:cBhvr>
                                        <p:cTn id="26" dur="500"/>
                                        <p:tgtEl>
                                          <p:spTgt spid="249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1500" y="750285"/>
            <a:ext cx="7654925" cy="931862"/>
          </a:xfrm>
        </p:spPr>
        <p:txBody>
          <a:bodyPr/>
          <a:lstStyle/>
          <a:p>
            <a:pPr eaLnBrk="1" fontAlgn="auto" hangingPunct="1">
              <a:spcAft>
                <a:spcPts val="0"/>
              </a:spcAft>
              <a:defRPr/>
            </a:pPr>
            <a:r>
              <a:rPr lang="en-US" altLang="zh-CN" sz="4000" dirty="0" smtClean="0"/>
              <a:t>§</a:t>
            </a:r>
            <a:r>
              <a:rPr lang="en-US" altLang="zh-CN" sz="4000" dirty="0" smtClean="0">
                <a:latin typeface="Times New Roman" panose="02020603050405020304" pitchFamily="18" charset="0"/>
                <a:cs typeface="Times New Roman" panose="02020603050405020304" pitchFamily="18" charset="0"/>
              </a:rPr>
              <a:t>6</a:t>
            </a:r>
            <a:r>
              <a:rPr lang="en-US" altLang="zh-CN" sz="4000" dirty="0" smtClean="0"/>
              <a:t> </a:t>
            </a:r>
            <a:r>
              <a:rPr lang="zh-CN" altLang="en-US" sz="4000" dirty="0" smtClean="0"/>
              <a:t>光学实验预备知识</a:t>
            </a:r>
          </a:p>
        </p:txBody>
      </p:sp>
      <p:sp>
        <p:nvSpPr>
          <p:cNvPr id="249859" name="Rectangle 3"/>
          <p:cNvSpPr>
            <a:spLocks noGrp="1" noChangeArrowheads="1"/>
          </p:cNvSpPr>
          <p:nvPr>
            <p:ph type="body" sz="half" idx="1"/>
          </p:nvPr>
        </p:nvSpPr>
        <p:spPr>
          <a:xfrm>
            <a:off x="685800" y="1828800"/>
            <a:ext cx="8023225" cy="2484783"/>
          </a:xfrm>
        </p:spPr>
        <p:txBody>
          <a:bodyPr>
            <a:noAutofit/>
          </a:bodyPr>
          <a:lstStyle/>
          <a:p>
            <a:pPr eaLnBrk="1" hangingPunct="1"/>
            <a:r>
              <a:rPr lang="zh-CN" altLang="en-US" sz="2800" b="1" dirty="0" smtClean="0">
                <a:latin typeface="Times New Roman" pitchFamily="18" charset="0"/>
              </a:rPr>
              <a:t>光学元件操作注意事项</a:t>
            </a:r>
            <a:endParaRPr lang="en-US" altLang="zh-CN" sz="2800" b="1" dirty="0" smtClean="0">
              <a:latin typeface="Times New Roman" pitchFamily="18" charset="0"/>
            </a:endParaRPr>
          </a:p>
          <a:p>
            <a:pPr eaLnBrk="1" hangingPunct="1"/>
            <a:r>
              <a:rPr lang="zh-CN" altLang="en-US" sz="2800" b="1" dirty="0" smtClean="0">
                <a:latin typeface="Times New Roman" pitchFamily="18" charset="0"/>
              </a:rPr>
              <a:t>共轴</a:t>
            </a:r>
            <a:r>
              <a:rPr lang="zh-CN" altLang="en-US" sz="2800" b="1" dirty="0" smtClean="0">
                <a:latin typeface="Times New Roman" pitchFamily="18" charset="0"/>
              </a:rPr>
              <a:t>的调整</a:t>
            </a:r>
            <a:endParaRPr lang="en-US" altLang="zh-CN" sz="2800" b="1" dirty="0" smtClean="0">
              <a:latin typeface="Times New Roman" pitchFamily="18" charset="0"/>
            </a:endParaRPr>
          </a:p>
          <a:p>
            <a:pPr eaLnBrk="1" hangingPunct="1"/>
            <a:r>
              <a:rPr lang="zh-CN" altLang="en-US" sz="2800" b="1" dirty="0" smtClean="0">
                <a:latin typeface="Times New Roman" pitchFamily="18" charset="0"/>
              </a:rPr>
              <a:t>消</a:t>
            </a:r>
            <a:r>
              <a:rPr lang="zh-CN" altLang="en-US" sz="2800" b="1" dirty="0" smtClean="0">
                <a:latin typeface="Times New Roman" pitchFamily="18" charset="0"/>
              </a:rPr>
              <a:t>视差</a:t>
            </a:r>
            <a:endParaRPr lang="en-US" altLang="zh-CN" sz="2800" dirty="0" smtClean="0"/>
          </a:p>
        </p:txBody>
      </p:sp>
    </p:spTree>
    <p:extLst>
      <p:ext uri="{BB962C8B-B14F-4D97-AF65-F5344CB8AC3E}">
        <p14:creationId xmlns:p14="http://schemas.microsoft.com/office/powerpoint/2010/main" val="29277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dissolve">
                                      <p:cBhvr>
                                        <p:cTn id="7" dur="500"/>
                                        <p:tgtEl>
                                          <p:spTgt spid="24985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49859">
                                            <p:txEl>
                                              <p:pRg st="2" end="2"/>
                                            </p:txEl>
                                          </p:spTgt>
                                        </p:tgtEl>
                                        <p:attrNameLst>
                                          <p:attrName>style.visibility</p:attrName>
                                        </p:attrNameLst>
                                      </p:cBhvr>
                                      <p:to>
                                        <p:strVal val="visible"/>
                                      </p:to>
                                    </p:set>
                                    <p:animEffect transition="in" filter="slide(fromBottom)">
                                      <p:cBhvr>
                                        <p:cTn id="11" dur="500"/>
                                        <p:tgtEl>
                                          <p:spTgt spid="249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703263"/>
            <a:ext cx="6870700" cy="1049337"/>
          </a:xfrm>
        </p:spPr>
        <p:txBody>
          <a:bodyPr/>
          <a:lstStyle/>
          <a:p>
            <a:pPr eaLnBrk="1" fontAlgn="auto" hangingPunct="1">
              <a:spcAft>
                <a:spcPts val="0"/>
              </a:spcAft>
              <a:defRPr/>
            </a:pPr>
            <a:r>
              <a:rPr lang="zh-CN" altLang="en-US" sz="4000" dirty="0" smtClean="0">
                <a:effectLst>
                  <a:outerShdw blurRad="38100" dist="38100" dir="2700000" algn="tl">
                    <a:srgbClr val="C0C0C0"/>
                  </a:outerShdw>
                </a:effectLst>
              </a:rPr>
              <a:t>测量误差的定义和分类</a:t>
            </a:r>
          </a:p>
        </p:txBody>
      </p:sp>
      <p:sp>
        <p:nvSpPr>
          <p:cNvPr id="139267" name="Rectangle 3"/>
          <p:cNvSpPr>
            <a:spLocks noGrp="1" noChangeArrowheads="1"/>
          </p:cNvSpPr>
          <p:nvPr>
            <p:ph idx="1"/>
          </p:nvPr>
        </p:nvSpPr>
        <p:spPr>
          <a:xfrm>
            <a:off x="639763" y="2005013"/>
            <a:ext cx="7981950" cy="3943350"/>
          </a:xfrm>
        </p:spPr>
        <p:txBody>
          <a:bodyPr>
            <a:normAutofit fontScale="92500" lnSpcReduction="10000"/>
          </a:bodyPr>
          <a:lstStyle/>
          <a:p>
            <a:pPr marL="365760" indent="-256032" eaLnBrk="1" fontAlgn="auto" hangingPunct="1">
              <a:lnSpc>
                <a:spcPct val="90000"/>
              </a:lnSpc>
              <a:spcAft>
                <a:spcPts val="0"/>
              </a:spcAft>
              <a:buFontTx/>
              <a:buNone/>
              <a:defRPr/>
            </a:pPr>
            <a:r>
              <a:rPr lang="en-US" altLang="zh-CN" sz="3200" b="1" dirty="0" smtClean="0">
                <a:solidFill>
                  <a:schemeClr val="accent1"/>
                </a:solidFill>
              </a:rPr>
              <a:t> </a:t>
            </a:r>
            <a:r>
              <a:rPr lang="zh-CN" altLang="en-US" sz="3200" b="1" dirty="0" smtClean="0">
                <a:solidFill>
                  <a:srgbClr val="FFFF00"/>
                </a:solidFill>
              </a:rPr>
              <a:t>误差</a:t>
            </a:r>
            <a:r>
              <a:rPr lang="en-US" altLang="zh-CN" sz="3200" b="1" dirty="0" err="1" smtClean="0">
                <a:solidFill>
                  <a:srgbClr val="FFFF00"/>
                </a:solidFill>
              </a:rPr>
              <a:t>d</a:t>
            </a:r>
            <a:r>
              <a:rPr lang="en-US" altLang="zh-CN" sz="3200" b="1" i="1" dirty="0" err="1" smtClean="0">
                <a:solidFill>
                  <a:srgbClr val="FFFF00"/>
                </a:solidFill>
                <a:latin typeface="Times New Roman" pitchFamily="18" charset="0"/>
              </a:rPr>
              <a:t>y</a:t>
            </a:r>
            <a:r>
              <a:rPr lang="zh-CN" altLang="en-US" sz="3200" b="1" dirty="0" smtClean="0">
                <a:solidFill>
                  <a:srgbClr val="FFFF00"/>
                </a:solidFill>
              </a:rPr>
              <a:t>＝测量结果 </a:t>
            </a:r>
            <a:r>
              <a:rPr lang="en-US" altLang="zh-CN" sz="3200" b="1" i="1" dirty="0" smtClean="0">
                <a:solidFill>
                  <a:srgbClr val="FFFF00"/>
                </a:solidFill>
                <a:latin typeface="Times New Roman" pitchFamily="18" charset="0"/>
              </a:rPr>
              <a:t>y</a:t>
            </a:r>
            <a:r>
              <a:rPr lang="en-US" altLang="zh-CN" sz="3200" b="1" i="1" dirty="0" smtClean="0">
                <a:solidFill>
                  <a:srgbClr val="FFFF00"/>
                </a:solidFill>
              </a:rPr>
              <a:t> </a:t>
            </a:r>
            <a:r>
              <a:rPr lang="zh-CN" altLang="en-US" sz="3200" b="1" dirty="0" smtClean="0">
                <a:solidFill>
                  <a:srgbClr val="FFFF00"/>
                </a:solidFill>
              </a:rPr>
              <a:t>－真值 </a:t>
            </a:r>
            <a:r>
              <a:rPr lang="en-US" altLang="zh-CN" sz="3200" b="1" i="1" dirty="0" err="1" smtClean="0">
                <a:solidFill>
                  <a:srgbClr val="FFFF00"/>
                </a:solidFill>
                <a:latin typeface="Times New Roman" pitchFamily="18" charset="0"/>
              </a:rPr>
              <a:t>Y</a:t>
            </a:r>
            <a:r>
              <a:rPr lang="en-US" altLang="zh-CN" sz="3200" b="1" i="1" baseline="-25000" dirty="0" err="1" smtClean="0">
                <a:solidFill>
                  <a:srgbClr val="FFFF00"/>
                </a:solidFill>
                <a:latin typeface="Times New Roman" pitchFamily="18" charset="0"/>
              </a:rPr>
              <a:t>t</a:t>
            </a:r>
            <a:endParaRPr lang="en-US" altLang="zh-CN" sz="3200" b="1" dirty="0" smtClean="0">
              <a:solidFill>
                <a:srgbClr val="FFFF00"/>
              </a:solidFill>
              <a:latin typeface="Times New Roman" pitchFamily="18" charset="0"/>
            </a:endParaRPr>
          </a:p>
          <a:p>
            <a:pPr marL="365760" indent="-256032" eaLnBrk="1" fontAlgn="auto" hangingPunct="1">
              <a:lnSpc>
                <a:spcPct val="50000"/>
              </a:lnSpc>
              <a:spcBef>
                <a:spcPct val="100000"/>
              </a:spcBef>
              <a:spcAft>
                <a:spcPts val="0"/>
              </a:spcAft>
              <a:buFont typeface="Wingdings 3"/>
              <a:buChar char=""/>
              <a:defRPr/>
            </a:pPr>
            <a:r>
              <a:rPr lang="zh-CN" altLang="en-US" sz="3200" b="1" dirty="0" smtClean="0"/>
              <a:t>误差特性：</a:t>
            </a:r>
          </a:p>
          <a:p>
            <a:pPr marL="365760" indent="-256032" eaLnBrk="1" fontAlgn="auto" hangingPunct="1">
              <a:lnSpc>
                <a:spcPct val="110000"/>
              </a:lnSpc>
              <a:spcBef>
                <a:spcPts val="600"/>
              </a:spcBef>
              <a:spcAft>
                <a:spcPts val="0"/>
              </a:spcAft>
              <a:buFontTx/>
              <a:buNone/>
              <a:defRPr/>
            </a:pPr>
            <a:r>
              <a:rPr lang="zh-CN" altLang="en-US" sz="3200" b="1" dirty="0" smtClean="0"/>
              <a:t>         </a:t>
            </a:r>
            <a:r>
              <a:rPr lang="zh-CN" altLang="en-US" sz="3200" b="1" dirty="0" smtClean="0">
                <a:solidFill>
                  <a:srgbClr val="FF0000"/>
                </a:solidFill>
              </a:rPr>
              <a:t>普遍性、误差是小量</a:t>
            </a:r>
            <a:endParaRPr lang="zh-CN" altLang="en-US" sz="3200" b="1" dirty="0" smtClean="0"/>
          </a:p>
          <a:p>
            <a:pPr marL="365760" indent="-256032" eaLnBrk="1" fontAlgn="auto" hangingPunct="1">
              <a:lnSpc>
                <a:spcPct val="90000"/>
              </a:lnSpc>
              <a:spcBef>
                <a:spcPct val="50000"/>
              </a:spcBef>
              <a:spcAft>
                <a:spcPts val="0"/>
              </a:spcAft>
              <a:buFont typeface="Wingdings 3"/>
              <a:buChar char=""/>
              <a:defRPr/>
            </a:pPr>
            <a:r>
              <a:rPr lang="zh-CN" altLang="en-US" sz="3200" b="1" dirty="0" smtClean="0"/>
              <a:t>误差的表示方法：</a:t>
            </a:r>
          </a:p>
          <a:p>
            <a:pPr marL="365760" indent="-256032" eaLnBrk="1" fontAlgn="auto" hangingPunct="1">
              <a:lnSpc>
                <a:spcPct val="90000"/>
              </a:lnSpc>
              <a:spcAft>
                <a:spcPts val="0"/>
              </a:spcAft>
              <a:buFontTx/>
              <a:buNone/>
              <a:defRPr/>
            </a:pPr>
            <a:r>
              <a:rPr lang="zh-CN" altLang="en-US" sz="3200" b="1" dirty="0" smtClean="0"/>
              <a:t>　     －绝对误差 </a:t>
            </a:r>
            <a:r>
              <a:rPr lang="en-US" altLang="zh-CN" sz="3200" dirty="0" err="1" smtClean="0">
                <a:latin typeface="Times New Roman" pitchFamily="18" charset="0"/>
              </a:rPr>
              <a:t>d</a:t>
            </a:r>
            <a:r>
              <a:rPr lang="en-US" altLang="zh-CN" sz="3200" i="1" dirty="0" err="1" smtClean="0">
                <a:latin typeface="Times New Roman" pitchFamily="18" charset="0"/>
              </a:rPr>
              <a:t>y</a:t>
            </a:r>
            <a:r>
              <a:rPr lang="en-US" altLang="zh-CN" sz="3200" dirty="0" smtClean="0">
                <a:latin typeface="Times New Roman" pitchFamily="18" charset="0"/>
              </a:rPr>
              <a:t> </a:t>
            </a:r>
            <a:r>
              <a:rPr lang="en-US" altLang="zh-CN" sz="3200" b="1" dirty="0" smtClean="0">
                <a:latin typeface="Times New Roman" pitchFamily="18" charset="0"/>
              </a:rPr>
              <a:t>	</a:t>
            </a:r>
            <a:r>
              <a:rPr lang="zh-CN" altLang="en-US" sz="3200" b="1" dirty="0" smtClean="0">
                <a:latin typeface="Times New Roman" pitchFamily="18" charset="0"/>
              </a:rPr>
              <a:t>－相对误差</a:t>
            </a:r>
            <a:r>
              <a:rPr lang="en-US" altLang="zh-CN" sz="3200" dirty="0" err="1" smtClean="0">
                <a:latin typeface="Times New Roman" pitchFamily="18" charset="0"/>
              </a:rPr>
              <a:t>d</a:t>
            </a:r>
            <a:r>
              <a:rPr lang="en-US" altLang="zh-CN" sz="3200" i="1" dirty="0" err="1" smtClean="0">
                <a:latin typeface="Times New Roman" pitchFamily="18" charset="0"/>
              </a:rPr>
              <a:t>y</a:t>
            </a:r>
            <a:r>
              <a:rPr lang="en-US" altLang="zh-CN" sz="3200" dirty="0" smtClean="0">
                <a:latin typeface="Times New Roman" pitchFamily="18" charset="0"/>
              </a:rPr>
              <a:t> /</a:t>
            </a:r>
            <a:r>
              <a:rPr lang="en-US" altLang="zh-CN" sz="3200" i="1" dirty="0" err="1">
                <a:latin typeface="Times New Roman" pitchFamily="18" charset="0"/>
              </a:rPr>
              <a:t>Y</a:t>
            </a:r>
            <a:r>
              <a:rPr lang="en-US" altLang="zh-CN" sz="3200" i="1" baseline="-25000" dirty="0" err="1">
                <a:latin typeface="Times New Roman" pitchFamily="18" charset="0"/>
              </a:rPr>
              <a:t>t</a:t>
            </a:r>
            <a:endParaRPr lang="en-US" altLang="zh-CN" sz="3200" dirty="0">
              <a:latin typeface="Times New Roman" pitchFamily="18" charset="0"/>
            </a:endParaRPr>
          </a:p>
          <a:p>
            <a:pPr marL="365760" indent="-256032" eaLnBrk="1" fontAlgn="auto" hangingPunct="1">
              <a:lnSpc>
                <a:spcPct val="90000"/>
              </a:lnSpc>
              <a:spcBef>
                <a:spcPct val="50000"/>
              </a:spcBef>
              <a:spcAft>
                <a:spcPts val="0"/>
              </a:spcAft>
              <a:buFont typeface="Wingdings 3"/>
              <a:buChar char=""/>
              <a:defRPr/>
            </a:pPr>
            <a:r>
              <a:rPr lang="zh-CN" altLang="en-US" sz="3200" b="1" dirty="0" smtClean="0">
                <a:latin typeface="Times New Roman" pitchFamily="18" charset="0"/>
              </a:rPr>
              <a:t>误差分类</a:t>
            </a:r>
          </a:p>
          <a:p>
            <a:pPr marL="365760" indent="-256032">
              <a:lnSpc>
                <a:spcPct val="90000"/>
              </a:lnSpc>
              <a:buNone/>
              <a:defRPr/>
            </a:pPr>
            <a:r>
              <a:rPr lang="zh-CN" altLang="en-US" sz="3200" b="1" dirty="0" smtClean="0"/>
              <a:t>　     －系统误差   －随机误差 </a:t>
            </a:r>
            <a:r>
              <a:rPr lang="zh-CN" altLang="en-US" sz="2000" b="1" dirty="0" smtClean="0"/>
              <a:t>　</a:t>
            </a:r>
            <a:r>
              <a:rPr lang="zh-CN" altLang="en-US" sz="3200" b="1" dirty="0" smtClean="0">
                <a:solidFill>
                  <a:srgbClr val="FFFF00"/>
                </a:solidFill>
              </a:rPr>
              <a:t>（－</a:t>
            </a:r>
            <a:r>
              <a:rPr lang="zh-CN" altLang="en-US" sz="3200" b="1" dirty="0">
                <a:solidFill>
                  <a:srgbClr val="FFFF00"/>
                </a:solidFill>
              </a:rPr>
              <a:t>粗大误差</a:t>
            </a:r>
            <a:r>
              <a:rPr lang="zh-CN" altLang="en-US" sz="3200" b="1" dirty="0" smtClean="0">
                <a:solidFill>
                  <a:srgbClr val="FFFF00"/>
                </a:solidFill>
              </a:rPr>
              <a:t>） </a:t>
            </a:r>
            <a:r>
              <a:rPr lang="zh-CN" altLang="en-US" sz="2000" b="1"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1026"/>
          <p:cNvSpPr>
            <a:spLocks noGrp="1" noChangeArrowheads="1"/>
          </p:cNvSpPr>
          <p:nvPr>
            <p:ph type="title"/>
          </p:nvPr>
        </p:nvSpPr>
        <p:spPr>
          <a:xfrm>
            <a:off x="1389063" y="490538"/>
            <a:ext cx="5422900" cy="1143000"/>
          </a:xfrm>
        </p:spPr>
        <p:txBody>
          <a:bodyPr/>
          <a:lstStyle/>
          <a:p>
            <a:pPr eaLnBrk="1" fontAlgn="auto" hangingPunct="1">
              <a:spcAft>
                <a:spcPts val="0"/>
              </a:spcAft>
              <a:defRPr/>
            </a:pPr>
            <a:r>
              <a:rPr lang="zh-CN" altLang="en-US" sz="4000" dirty="0" smtClean="0">
                <a:effectLst>
                  <a:outerShdw blurRad="38100" dist="38100" dir="2700000" algn="tl">
                    <a:srgbClr val="C0C0C0"/>
                  </a:outerShdw>
                </a:effectLst>
              </a:rPr>
              <a:t>系统误差</a:t>
            </a:r>
          </a:p>
        </p:txBody>
      </p:sp>
      <p:sp>
        <p:nvSpPr>
          <p:cNvPr id="140291" name="Rectangle 1027"/>
          <p:cNvSpPr>
            <a:spLocks noGrp="1" noChangeArrowheads="1"/>
          </p:cNvSpPr>
          <p:nvPr>
            <p:ph idx="1"/>
          </p:nvPr>
        </p:nvSpPr>
        <p:spPr>
          <a:xfrm>
            <a:off x="1009650" y="2244725"/>
            <a:ext cx="7627938" cy="2963863"/>
          </a:xfrm>
        </p:spPr>
        <p:txBody>
          <a:bodyPr/>
          <a:lstStyle/>
          <a:p>
            <a:pPr eaLnBrk="1" hangingPunct="1">
              <a:lnSpc>
                <a:spcPct val="80000"/>
              </a:lnSpc>
            </a:pPr>
            <a:r>
              <a:rPr lang="zh-CN" altLang="en-US" sz="2800" b="1" dirty="0" smtClean="0"/>
              <a:t>定义：</a:t>
            </a:r>
          </a:p>
          <a:p>
            <a:pPr eaLnBrk="1" hangingPunct="1">
              <a:lnSpc>
                <a:spcPct val="120000"/>
              </a:lnSpc>
              <a:buFontTx/>
              <a:buNone/>
            </a:pPr>
            <a:r>
              <a:rPr lang="zh-CN" altLang="en-US" sz="900" b="1" dirty="0" smtClean="0"/>
              <a:t>        </a:t>
            </a:r>
            <a:r>
              <a:rPr lang="zh-CN" altLang="en-US" sz="2400" b="1" dirty="0" smtClean="0"/>
              <a:t>在对同一被测量的多次测量过程中，</a:t>
            </a:r>
            <a:r>
              <a:rPr lang="zh-CN" altLang="en-US" sz="2400" b="1" dirty="0" smtClean="0">
                <a:solidFill>
                  <a:srgbClr val="FFFF00"/>
                </a:solidFill>
              </a:rPr>
              <a:t>绝对值和符号保持恒定</a:t>
            </a:r>
            <a:r>
              <a:rPr lang="zh-CN" altLang="en-US" sz="2400" b="1" dirty="0" smtClean="0"/>
              <a:t>或</a:t>
            </a:r>
            <a:r>
              <a:rPr lang="zh-CN" altLang="en-US" sz="2400" b="1" dirty="0" smtClean="0">
                <a:solidFill>
                  <a:srgbClr val="FFFF00"/>
                </a:solidFill>
              </a:rPr>
              <a:t>以可预知的方式变化</a:t>
            </a:r>
            <a:r>
              <a:rPr lang="zh-CN" altLang="en-US" sz="2400" b="1" dirty="0" smtClean="0"/>
              <a:t>的测量误差的分量。</a:t>
            </a:r>
          </a:p>
          <a:p>
            <a:pPr eaLnBrk="1" hangingPunct="1">
              <a:lnSpc>
                <a:spcPct val="150000"/>
              </a:lnSpc>
            </a:pPr>
            <a:r>
              <a:rPr lang="zh-CN" altLang="en-US" sz="2800" b="1" dirty="0" smtClean="0"/>
              <a:t>产生原因：</a:t>
            </a:r>
          </a:p>
          <a:p>
            <a:pPr eaLnBrk="1" hangingPunct="1">
              <a:lnSpc>
                <a:spcPct val="150000"/>
              </a:lnSpc>
              <a:buFontTx/>
              <a:buNone/>
            </a:pPr>
            <a:r>
              <a:rPr lang="zh-CN" altLang="en-US" sz="2400" b="1" dirty="0" smtClean="0"/>
              <a:t>   由测量仪器、测量方法等带入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1026"/>
          <p:cNvSpPr>
            <a:spLocks noGrp="1" noChangeArrowheads="1"/>
          </p:cNvSpPr>
          <p:nvPr>
            <p:ph type="title"/>
          </p:nvPr>
        </p:nvSpPr>
        <p:spPr>
          <a:xfrm>
            <a:off x="1485900" y="919163"/>
            <a:ext cx="6623050" cy="698500"/>
          </a:xfrm>
        </p:spPr>
        <p:txBody>
          <a:bodyPr>
            <a:normAutofit/>
          </a:bodyPr>
          <a:lstStyle/>
          <a:p>
            <a:pPr eaLnBrk="1" fontAlgn="auto" hangingPunct="1">
              <a:spcAft>
                <a:spcPts val="0"/>
              </a:spcAft>
              <a:defRPr/>
            </a:pPr>
            <a:r>
              <a:rPr lang="zh-CN" altLang="en-US" sz="4000" dirty="0" smtClean="0">
                <a:effectLst>
                  <a:outerShdw blurRad="38100" dist="38100" dir="2700000" algn="tl">
                    <a:srgbClr val="C0C0C0"/>
                  </a:outerShdw>
                </a:effectLst>
              </a:rPr>
              <a:t>系统误差的分类及处理方法</a:t>
            </a:r>
            <a:endParaRPr lang="zh-CN" altLang="en-US" sz="3600" dirty="0" smtClean="0">
              <a:effectLst>
                <a:outerShdw blurRad="38100" dist="38100" dir="2700000" algn="tl">
                  <a:srgbClr val="C0C0C0"/>
                </a:outerShdw>
              </a:effectLst>
            </a:endParaRPr>
          </a:p>
        </p:txBody>
      </p:sp>
      <p:sp>
        <p:nvSpPr>
          <p:cNvPr id="151555" name="Rectangle 1027"/>
          <p:cNvSpPr>
            <a:spLocks noGrp="1" noChangeArrowheads="1"/>
          </p:cNvSpPr>
          <p:nvPr>
            <p:ph idx="1"/>
          </p:nvPr>
        </p:nvSpPr>
        <p:spPr>
          <a:xfrm>
            <a:off x="1074738" y="2190750"/>
            <a:ext cx="7604125" cy="3440113"/>
          </a:xfrm>
        </p:spPr>
        <p:txBody>
          <a:bodyPr/>
          <a:lstStyle/>
          <a:p>
            <a:pPr eaLnBrk="1" hangingPunct="1">
              <a:lnSpc>
                <a:spcPct val="150000"/>
              </a:lnSpc>
            </a:pPr>
            <a:r>
              <a:rPr lang="zh-CN" altLang="en-US" b="1" dirty="0" smtClean="0"/>
              <a:t>未定系统误差：</a:t>
            </a:r>
            <a:endParaRPr lang="zh-CN" altLang="en-US" sz="2800" b="1" dirty="0" smtClean="0"/>
          </a:p>
          <a:p>
            <a:pPr eaLnBrk="1" hangingPunct="1">
              <a:buFontTx/>
              <a:buNone/>
            </a:pPr>
            <a:r>
              <a:rPr lang="zh-CN" altLang="en-US" sz="2800" b="1" dirty="0" smtClean="0"/>
              <a:t>   要估计出分布范围</a:t>
            </a:r>
            <a:r>
              <a:rPr lang="zh-CN" altLang="en-US" sz="2200" b="1" dirty="0" smtClean="0">
                <a:solidFill>
                  <a:srgbClr val="FFFF00"/>
                </a:solidFill>
              </a:rPr>
              <a:t>（大致与 </a:t>
            </a:r>
            <a:r>
              <a:rPr lang="en-US" altLang="zh-CN" sz="2200" i="1" dirty="0" smtClean="0">
                <a:solidFill>
                  <a:srgbClr val="FFFF00"/>
                </a:solidFill>
                <a:latin typeface="Times New Roman" pitchFamily="18" charset="0"/>
              </a:rPr>
              <a:t>B</a:t>
            </a:r>
            <a:r>
              <a:rPr lang="en-US" altLang="zh-CN" sz="2200" b="1" i="1" dirty="0" smtClean="0">
                <a:solidFill>
                  <a:srgbClr val="FFFF00"/>
                </a:solidFill>
                <a:latin typeface="Times New Roman" pitchFamily="18" charset="0"/>
              </a:rPr>
              <a:t> </a:t>
            </a:r>
            <a:r>
              <a:rPr lang="zh-CN" altLang="en-US" sz="2200" b="1" dirty="0" smtClean="0">
                <a:solidFill>
                  <a:srgbClr val="FFFF00"/>
                </a:solidFill>
              </a:rPr>
              <a:t>类不确定度</a:t>
            </a:r>
            <a:r>
              <a:rPr lang="zh-CN" altLang="en-US" sz="2200" b="1" dirty="0" smtClean="0">
                <a:solidFill>
                  <a:srgbClr val="FFFF00"/>
                </a:solidFill>
                <a:sym typeface="Symbol" pitchFamily="18" charset="2"/>
              </a:rPr>
              <a:t></a:t>
            </a:r>
            <a:r>
              <a:rPr lang="en-US" altLang="zh-CN" sz="2200" i="1" baseline="-25000" dirty="0" smtClean="0">
                <a:solidFill>
                  <a:srgbClr val="FFFF00"/>
                </a:solidFill>
                <a:latin typeface="Times New Roman" pitchFamily="18" charset="0"/>
              </a:rPr>
              <a:t>B</a:t>
            </a:r>
            <a:r>
              <a:rPr lang="en-US" altLang="zh-CN" sz="2200" baseline="-25000" dirty="0" smtClean="0">
                <a:solidFill>
                  <a:srgbClr val="FFFF00"/>
                </a:solidFill>
              </a:rPr>
              <a:t> </a:t>
            </a:r>
            <a:r>
              <a:rPr lang="zh-CN" altLang="en-US" sz="2200" b="1" dirty="0" smtClean="0">
                <a:solidFill>
                  <a:srgbClr val="FFFF00"/>
                </a:solidFill>
              </a:rPr>
              <a:t>当）</a:t>
            </a:r>
          </a:p>
          <a:p>
            <a:pPr eaLnBrk="1" hangingPunct="1">
              <a:buFontTx/>
              <a:buNone/>
            </a:pPr>
            <a:r>
              <a:rPr lang="zh-CN" altLang="en-US" sz="2200" b="1" dirty="0" smtClean="0"/>
              <a:t>    </a:t>
            </a:r>
            <a:r>
              <a:rPr lang="zh-CN" altLang="en-US" sz="2400" b="1" dirty="0" smtClean="0"/>
              <a:t>如</a:t>
            </a:r>
            <a:r>
              <a:rPr lang="en-US" altLang="zh-CN" sz="2400" b="1" dirty="0" smtClean="0"/>
              <a:t>: </a:t>
            </a:r>
            <a:r>
              <a:rPr lang="zh-CN" altLang="en-US" sz="2400" b="1" dirty="0" smtClean="0">
                <a:solidFill>
                  <a:srgbClr val="FFFF00"/>
                </a:solidFill>
              </a:rPr>
              <a:t>螺旋测微计制造时的螺纹公差</a:t>
            </a:r>
            <a:r>
              <a:rPr lang="zh-CN" altLang="en-US" sz="2400" b="1" dirty="0" smtClean="0"/>
              <a:t>等</a:t>
            </a:r>
          </a:p>
          <a:p>
            <a:pPr eaLnBrk="1" hangingPunct="1">
              <a:buFontTx/>
              <a:buNone/>
            </a:pPr>
            <a:endParaRPr lang="zh-CN" altLang="zh-CN" sz="800" b="1" dirty="0" smtClean="0"/>
          </a:p>
          <a:p>
            <a:pPr algn="just" eaLnBrk="1" hangingPunct="1"/>
            <a:r>
              <a:rPr lang="zh-CN" altLang="en-US" b="1" dirty="0" smtClean="0"/>
              <a:t>已定系统误差：</a:t>
            </a:r>
            <a:r>
              <a:rPr lang="zh-CN" altLang="en-US" sz="2800" b="1" dirty="0" smtClean="0"/>
              <a:t>必须修正</a:t>
            </a:r>
            <a:endParaRPr lang="zh-CN" altLang="en-US" b="1" dirty="0" smtClean="0"/>
          </a:p>
          <a:p>
            <a:pPr algn="just" eaLnBrk="1" hangingPunct="1">
              <a:buFontTx/>
              <a:buNone/>
            </a:pPr>
            <a:r>
              <a:rPr lang="zh-CN" altLang="en-US" sz="2400" b="1" dirty="0" smtClean="0"/>
              <a:t>      </a:t>
            </a:r>
            <a:r>
              <a:rPr lang="zh-CN" altLang="en-US" sz="2800" b="1" dirty="0" smtClean="0"/>
              <a:t>修正公式：测量结果－已定系统误差</a:t>
            </a:r>
            <a:endParaRPr lang="zh-CN" altLang="zh-CN"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97" name="Picture 17" descr="外接"/>
          <p:cNvPicPr>
            <a:picLocks noChangeAspect="1" noChangeArrowheads="1"/>
          </p:cNvPicPr>
          <p:nvPr/>
        </p:nvPicPr>
        <p:blipFill>
          <a:blip r:embed="rId4"/>
          <a:srcRect/>
          <a:stretch>
            <a:fillRect/>
          </a:stretch>
        </p:blipFill>
        <p:spPr bwMode="auto">
          <a:xfrm>
            <a:off x="4898964" y="1832344"/>
            <a:ext cx="3226464" cy="2900596"/>
          </a:xfrm>
          <a:prstGeom prst="rect">
            <a:avLst/>
          </a:prstGeom>
          <a:noFill/>
          <a:ln w="9525">
            <a:noFill/>
            <a:miter lim="800000"/>
            <a:headEnd/>
            <a:tailEnd/>
          </a:ln>
        </p:spPr>
      </p:pic>
      <p:pic>
        <p:nvPicPr>
          <p:cNvPr id="148482" name="Picture 2" descr="内接"/>
          <p:cNvPicPr>
            <a:picLocks noChangeAspect="1" noChangeArrowheads="1"/>
          </p:cNvPicPr>
          <p:nvPr/>
        </p:nvPicPr>
        <p:blipFill>
          <a:blip r:embed="rId5"/>
          <a:srcRect/>
          <a:stretch>
            <a:fillRect/>
          </a:stretch>
        </p:blipFill>
        <p:spPr bwMode="auto">
          <a:xfrm>
            <a:off x="734651" y="1790929"/>
            <a:ext cx="3409086" cy="3030080"/>
          </a:xfrm>
          <a:prstGeom prst="rect">
            <a:avLst/>
          </a:prstGeom>
          <a:noFill/>
          <a:ln w="9525">
            <a:noFill/>
            <a:miter lim="800000"/>
            <a:headEnd/>
            <a:tailEnd/>
          </a:ln>
        </p:spPr>
      </p:pic>
      <p:graphicFrame>
        <p:nvGraphicFramePr>
          <p:cNvPr id="148484" name="Object 4"/>
          <p:cNvGraphicFramePr>
            <a:graphicFrameLocks noChangeAspect="1"/>
          </p:cNvGraphicFramePr>
          <p:nvPr/>
        </p:nvGraphicFramePr>
        <p:xfrm>
          <a:off x="1390650" y="4649788"/>
          <a:ext cx="2371725" cy="1647825"/>
        </p:xfrm>
        <a:graphic>
          <a:graphicData uri="http://schemas.openxmlformats.org/presentationml/2006/ole">
            <mc:AlternateContent xmlns:mc="http://schemas.openxmlformats.org/markup-compatibility/2006">
              <mc:Choice xmlns:v="urn:schemas-microsoft-com:vml" Requires="v">
                <p:oleObj spid="_x0000_s1312" name="Equation" r:id="rId6" imgW="749160" imgH="634680" progId="Equation.3">
                  <p:embed/>
                </p:oleObj>
              </mc:Choice>
              <mc:Fallback>
                <p:oleObj name="Equation" r:id="rId6" imgW="749160" imgH="6346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0650" y="4649788"/>
                        <a:ext cx="2371725" cy="1647825"/>
                      </a:xfrm>
                      <a:prstGeom prst="rect">
                        <a:avLst/>
                      </a:prstGeom>
                      <a:solidFill>
                        <a:srgbClr val="EAEAEA"/>
                      </a:solidFill>
                    </p:spPr>
                  </p:pic>
                </p:oleObj>
              </mc:Fallback>
            </mc:AlternateContent>
          </a:graphicData>
        </a:graphic>
      </p:graphicFrame>
      <p:sp>
        <p:nvSpPr>
          <p:cNvPr id="148486" name="Text Box 6"/>
          <p:cNvSpPr txBox="1">
            <a:spLocks noChangeArrowheads="1"/>
          </p:cNvSpPr>
          <p:nvPr/>
        </p:nvSpPr>
        <p:spPr bwMode="auto">
          <a:xfrm>
            <a:off x="2293938" y="890588"/>
            <a:ext cx="4756150" cy="701675"/>
          </a:xfrm>
          <a:prstGeom prst="rect">
            <a:avLst/>
          </a:prstGeom>
          <a:noFill/>
          <a:ln w="28575">
            <a:noFill/>
            <a:miter lim="800000"/>
            <a:headEnd/>
            <a:tailEnd/>
          </a:ln>
        </p:spPr>
        <p:txBody>
          <a:bodyPr wrap="none" anchor="ctr">
            <a:spAutoFit/>
          </a:bodyPr>
          <a:lstStyle/>
          <a:p>
            <a:pPr algn="ctr">
              <a:spcBef>
                <a:spcPct val="50000"/>
              </a:spcBef>
            </a:pPr>
            <a:r>
              <a:rPr kumimoji="1" lang="zh-CN" altLang="en-US" sz="4000" b="1" dirty="0">
                <a:latin typeface="Times New Roman" pitchFamily="18" charset="0"/>
              </a:rPr>
              <a:t>已定系统误差的修正</a:t>
            </a:r>
            <a:endParaRPr kumimoji="1" lang="zh-CN" altLang="en-US" sz="4000" dirty="0">
              <a:latin typeface="Times New Roman" pitchFamily="18" charset="0"/>
            </a:endParaRPr>
          </a:p>
        </p:txBody>
      </p:sp>
      <p:graphicFrame>
        <p:nvGraphicFramePr>
          <p:cNvPr id="148498" name="Object 18"/>
          <p:cNvGraphicFramePr>
            <a:graphicFrameLocks noChangeAspect="1"/>
          </p:cNvGraphicFramePr>
          <p:nvPr>
            <p:extLst>
              <p:ext uri="{D42A27DB-BD31-4B8C-83A1-F6EECF244321}">
                <p14:modId xmlns:p14="http://schemas.microsoft.com/office/powerpoint/2010/main" val="714587105"/>
              </p:ext>
            </p:extLst>
          </p:nvPr>
        </p:nvGraphicFramePr>
        <p:xfrm>
          <a:off x="4965700" y="4649788"/>
          <a:ext cx="2871788" cy="1546225"/>
        </p:xfrm>
        <a:graphic>
          <a:graphicData uri="http://schemas.openxmlformats.org/presentationml/2006/ole">
            <mc:AlternateContent xmlns:mc="http://schemas.openxmlformats.org/markup-compatibility/2006">
              <mc:Choice xmlns:v="urn:schemas-microsoft-com:vml" Requires="v">
                <p:oleObj spid="_x0000_s1313" name="公式" r:id="rId8" imgW="888840" imgH="583920" progId="Equation.3">
                  <p:embed/>
                </p:oleObj>
              </mc:Choice>
              <mc:Fallback>
                <p:oleObj name="公式" r:id="rId8" imgW="888840" imgH="58392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5700" y="4649788"/>
                        <a:ext cx="2871788" cy="1546225"/>
                      </a:xfrm>
                      <a:prstGeom prst="rect">
                        <a:avLst/>
                      </a:prstGeom>
                      <a:solidFill>
                        <a:srgbClr val="EAEAEA"/>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48497"/>
                                        </p:tgtEl>
                                        <p:attrNameLst>
                                          <p:attrName>style.visibility</p:attrName>
                                        </p:attrNameLst>
                                      </p:cBhvr>
                                      <p:to>
                                        <p:strVal val="visible"/>
                                      </p:to>
                                    </p:set>
                                    <p:animEffect transition="in" filter="blinds(horizontal)">
                                      <p:cBhvr>
                                        <p:cTn id="13" dur="500"/>
                                        <p:tgtEl>
                                          <p:spTgt spid="14849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48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2659063" y="914400"/>
            <a:ext cx="3489325" cy="723900"/>
          </a:xfrm>
        </p:spPr>
        <p:txBody>
          <a:bodyPr/>
          <a:lstStyle/>
          <a:p>
            <a:pPr eaLnBrk="1" fontAlgn="auto" hangingPunct="1">
              <a:spcAft>
                <a:spcPts val="0"/>
              </a:spcAft>
              <a:defRPr/>
            </a:pPr>
            <a:r>
              <a:rPr lang="zh-CN" altLang="en-US" sz="4000" dirty="0" smtClean="0">
                <a:effectLst>
                  <a:outerShdw blurRad="38100" dist="38100" dir="2700000" algn="tl">
                    <a:srgbClr val="C0C0C0"/>
                  </a:outerShdw>
                </a:effectLst>
              </a:rPr>
              <a:t>随机误差</a:t>
            </a:r>
          </a:p>
        </p:txBody>
      </p:sp>
      <p:sp>
        <p:nvSpPr>
          <p:cNvPr id="141315" name="Rectangle 1027"/>
          <p:cNvSpPr>
            <a:spLocks noGrp="1" noChangeArrowheads="1"/>
          </p:cNvSpPr>
          <p:nvPr>
            <p:ph idx="1"/>
          </p:nvPr>
        </p:nvSpPr>
        <p:spPr>
          <a:xfrm>
            <a:off x="708025" y="1971675"/>
            <a:ext cx="7878763" cy="2976563"/>
          </a:xfrm>
        </p:spPr>
        <p:txBody>
          <a:bodyPr/>
          <a:lstStyle/>
          <a:p>
            <a:pPr lvl="1" eaLnBrk="1" hangingPunct="1">
              <a:lnSpc>
                <a:spcPct val="110000"/>
              </a:lnSpc>
              <a:buFontTx/>
              <a:buChar char="•"/>
            </a:pPr>
            <a:r>
              <a:rPr lang="zh-CN" altLang="en-US" sz="3600" b="1" dirty="0" smtClean="0"/>
              <a:t>定义</a:t>
            </a:r>
            <a:r>
              <a:rPr lang="zh-CN" altLang="en-US" b="1" dirty="0" smtClean="0"/>
              <a:t>：</a:t>
            </a:r>
          </a:p>
          <a:p>
            <a:pPr lvl="1" eaLnBrk="1" hangingPunct="1">
              <a:lnSpc>
                <a:spcPct val="110000"/>
              </a:lnSpc>
              <a:buFontTx/>
              <a:buNone/>
            </a:pPr>
            <a:r>
              <a:rPr lang="zh-CN" altLang="en-US" sz="3000" b="1" dirty="0" smtClean="0"/>
              <a:t>           在对同一量的多次重复测量中绝对值和符号以不可预知方式变化的测量误差分量。</a:t>
            </a:r>
            <a:endParaRPr lang="zh-CN" altLang="en-US" sz="2400" b="1" dirty="0" smtClean="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659063" y="914400"/>
            <a:ext cx="3489325" cy="723900"/>
          </a:xfrm>
        </p:spPr>
        <p:txBody>
          <a:bodyPr/>
          <a:lstStyle/>
          <a:p>
            <a:pPr eaLnBrk="1" fontAlgn="auto" hangingPunct="1">
              <a:spcAft>
                <a:spcPts val="0"/>
              </a:spcAft>
              <a:defRPr/>
            </a:pPr>
            <a:r>
              <a:rPr lang="zh-CN" altLang="en-US" sz="4000" dirty="0" smtClean="0"/>
              <a:t>随机误差</a:t>
            </a:r>
          </a:p>
        </p:txBody>
      </p:sp>
      <p:sp>
        <p:nvSpPr>
          <p:cNvPr id="199683" name="Rectangle 3"/>
          <p:cNvSpPr>
            <a:spLocks noGrp="1" noChangeArrowheads="1"/>
          </p:cNvSpPr>
          <p:nvPr>
            <p:ph idx="1"/>
          </p:nvPr>
        </p:nvSpPr>
        <p:spPr>
          <a:xfrm>
            <a:off x="708025" y="1971675"/>
            <a:ext cx="7878763" cy="3893866"/>
          </a:xfrm>
          <a:noFill/>
        </p:spPr>
        <p:txBody>
          <a:bodyPr/>
          <a:lstStyle/>
          <a:p>
            <a:pPr lvl="1" eaLnBrk="1" hangingPunct="1">
              <a:lnSpc>
                <a:spcPct val="110000"/>
              </a:lnSpc>
              <a:buFontTx/>
              <a:buChar char="•"/>
            </a:pPr>
            <a:r>
              <a:rPr lang="zh-CN" altLang="en-US" sz="3200" b="1" dirty="0" smtClean="0"/>
              <a:t>产生原因</a:t>
            </a:r>
            <a:r>
              <a:rPr lang="zh-CN" altLang="en-US" sz="2400" b="1" dirty="0" smtClean="0"/>
              <a:t>：</a:t>
            </a:r>
          </a:p>
          <a:p>
            <a:pPr lvl="1" eaLnBrk="1" hangingPunct="1">
              <a:lnSpc>
                <a:spcPct val="110000"/>
              </a:lnSpc>
              <a:buFontTx/>
              <a:buNone/>
            </a:pPr>
            <a:r>
              <a:rPr lang="zh-CN" altLang="en-US" sz="2200" b="1" dirty="0" smtClean="0"/>
              <a:t>         </a:t>
            </a:r>
            <a:r>
              <a:rPr lang="zh-CN" altLang="en-US" sz="2600" b="1" dirty="0" smtClean="0"/>
              <a:t>实验条件和环境因素无规则的起伏变化，引起测量值围绕真值发生涨落的变化。</a:t>
            </a:r>
          </a:p>
          <a:p>
            <a:pPr lvl="1" eaLnBrk="1" hangingPunct="1">
              <a:lnSpc>
                <a:spcPct val="110000"/>
              </a:lnSpc>
              <a:buFontTx/>
              <a:buNone/>
            </a:pPr>
            <a:r>
              <a:rPr lang="zh-CN" altLang="en-US" sz="2600" b="1" dirty="0" smtClean="0"/>
              <a:t>     例如：</a:t>
            </a:r>
            <a:r>
              <a:rPr lang="zh-CN" altLang="en-US" sz="2400" b="1" dirty="0" smtClean="0">
                <a:solidFill>
                  <a:srgbClr val="FFFF00"/>
                </a:solidFill>
              </a:rPr>
              <a:t>电表轴承的摩擦力变动；</a:t>
            </a:r>
          </a:p>
          <a:p>
            <a:pPr lvl="1" eaLnBrk="1" hangingPunct="1">
              <a:lnSpc>
                <a:spcPct val="110000"/>
              </a:lnSpc>
              <a:buFontTx/>
              <a:buNone/>
            </a:pPr>
            <a:r>
              <a:rPr lang="zh-CN" altLang="en-US" sz="2400" b="1" dirty="0" smtClean="0"/>
              <a:t>                  </a:t>
            </a:r>
            <a:r>
              <a:rPr lang="zh-CN" altLang="en-US" sz="2400" b="1" dirty="0" smtClean="0">
                <a:solidFill>
                  <a:schemeClr val="accent2">
                    <a:lumMod val="60000"/>
                    <a:lumOff val="40000"/>
                  </a:schemeClr>
                </a:solidFill>
              </a:rPr>
              <a:t>螺旋测微计测力在一定范围内随机变化；</a:t>
            </a:r>
            <a:endParaRPr lang="en-US" altLang="zh-CN" sz="2400" b="1" dirty="0" smtClean="0">
              <a:solidFill>
                <a:schemeClr val="accent2">
                  <a:lumMod val="60000"/>
                  <a:lumOff val="40000"/>
                </a:schemeClr>
              </a:solidFill>
            </a:endParaRPr>
          </a:p>
          <a:p>
            <a:pPr lvl="1" eaLnBrk="1" hangingPunct="1">
              <a:lnSpc>
                <a:spcPct val="110000"/>
              </a:lnSpc>
              <a:buFontTx/>
              <a:buNone/>
            </a:pPr>
            <a:r>
              <a:rPr lang="en-US" altLang="zh-CN" sz="2400" b="1" dirty="0">
                <a:solidFill>
                  <a:schemeClr val="hlink"/>
                </a:solidFill>
              </a:rPr>
              <a:t> </a:t>
            </a:r>
            <a:r>
              <a:rPr lang="en-US" altLang="zh-CN" sz="2400" b="1" dirty="0" smtClean="0">
                <a:solidFill>
                  <a:schemeClr val="hlink"/>
                </a:solidFill>
              </a:rPr>
              <a:t>                 </a:t>
            </a:r>
            <a:r>
              <a:rPr lang="zh-CN" altLang="en-US" sz="2400" b="1" dirty="0" smtClean="0">
                <a:solidFill>
                  <a:srgbClr val="FF0000"/>
                </a:solidFill>
              </a:rPr>
              <a:t>估读不准；</a:t>
            </a:r>
            <a:endParaRPr lang="en-US" altLang="zh-CN" sz="2400" b="1" dirty="0" smtClean="0">
              <a:solidFill>
                <a:srgbClr val="FF0000"/>
              </a:solidFill>
            </a:endParaRPr>
          </a:p>
          <a:p>
            <a:pPr lvl="1" eaLnBrk="1" hangingPunct="1">
              <a:lnSpc>
                <a:spcPct val="110000"/>
              </a:lnSpc>
              <a:buFontTx/>
              <a:buNone/>
            </a:pPr>
            <a:r>
              <a:rPr lang="zh-CN" altLang="en-US" sz="2400" b="1" dirty="0" smtClean="0"/>
              <a:t>                  </a:t>
            </a:r>
            <a:r>
              <a:rPr lang="zh-CN" altLang="en-US" sz="2400" b="1" dirty="0" smtClean="0">
                <a:solidFill>
                  <a:srgbClr val="92D050"/>
                </a:solidFill>
              </a:rPr>
              <a:t>操作读数时的视差影响</a:t>
            </a:r>
            <a:r>
              <a:rPr lang="en-US" altLang="zh-CN" sz="2400" b="1" dirty="0" smtClean="0">
                <a:solidFill>
                  <a:srgbClr val="92D050"/>
                </a:solidFill>
              </a:rPr>
              <a:t>;</a:t>
            </a:r>
          </a:p>
          <a:p>
            <a:pPr lvl="1" eaLnBrk="1" hangingPunct="1">
              <a:lnSpc>
                <a:spcPct val="110000"/>
              </a:lnSpc>
              <a:buFontTx/>
              <a:buNone/>
            </a:pPr>
            <a:endParaRPr lang="zh-CN" altLang="en-US" sz="2400" b="1" dirty="0" smtClean="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fade">
                                      <p:cBhvr>
                                        <p:cTn id="7" dur="1000"/>
                                        <p:tgtEl>
                                          <p:spTgt spid="199683">
                                            <p:txEl>
                                              <p:pRg st="0" end="0"/>
                                            </p:txEl>
                                          </p:spTgt>
                                        </p:tgtEl>
                                      </p:cBhvr>
                                    </p:animEffect>
                                    <p:anim calcmode="lin" valueType="num">
                                      <p:cBhvr>
                                        <p:cTn id="8" dur="1000" fill="hold"/>
                                        <p:tgtEl>
                                          <p:spTgt spid="199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96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fade">
                                      <p:cBhvr>
                                        <p:cTn id="12" dur="1000"/>
                                        <p:tgtEl>
                                          <p:spTgt spid="199683">
                                            <p:txEl>
                                              <p:pRg st="1" end="1"/>
                                            </p:txEl>
                                          </p:spTgt>
                                        </p:tgtEl>
                                      </p:cBhvr>
                                    </p:animEffect>
                                    <p:anim calcmode="lin" valueType="num">
                                      <p:cBhvr>
                                        <p:cTn id="13" dur="1000" fill="hold"/>
                                        <p:tgtEl>
                                          <p:spTgt spid="1996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96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968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968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9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TM04033921[[fn=花纹]]</Template>
  <TotalTime>3362</TotalTime>
  <Words>2202</Words>
  <Application>Microsoft Office PowerPoint</Application>
  <PresentationFormat>全屏显示(4:3)</PresentationFormat>
  <Paragraphs>256</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1" baseType="lpstr">
      <vt:lpstr>Monotype Sorts</vt:lpstr>
      <vt:lpstr>黑体</vt:lpstr>
      <vt:lpstr>宋体</vt:lpstr>
      <vt:lpstr>Arial</vt:lpstr>
      <vt:lpstr>Bookman Old Style</vt:lpstr>
      <vt:lpstr>Cambria Math</vt:lpstr>
      <vt:lpstr>Comic Sans MS</vt:lpstr>
      <vt:lpstr>Rockwell</vt:lpstr>
      <vt:lpstr>Symbol</vt:lpstr>
      <vt:lpstr>Times New Roman</vt:lpstr>
      <vt:lpstr>Wingdings</vt:lpstr>
      <vt:lpstr>Wingdings 3</vt:lpstr>
      <vt:lpstr>Damask</vt:lpstr>
      <vt:lpstr>Equation</vt:lpstr>
      <vt:lpstr>公式</vt:lpstr>
      <vt:lpstr>物理实验绪论</vt:lpstr>
      <vt:lpstr>PowerPoint 演示文稿</vt:lpstr>
      <vt:lpstr>§1-1  测    量</vt:lpstr>
      <vt:lpstr>测量误差的定义和分类</vt:lpstr>
      <vt:lpstr>系统误差</vt:lpstr>
      <vt:lpstr>系统误差的分类及处理方法</vt:lpstr>
      <vt:lpstr>PowerPoint 演示文稿</vt:lpstr>
      <vt:lpstr>随机误差</vt:lpstr>
      <vt:lpstr>随机误差</vt:lpstr>
      <vt:lpstr>操作读数时的视差影响</vt:lpstr>
      <vt:lpstr>随机误差的特点</vt:lpstr>
      <vt:lpstr>随机变量的分布——正态分布（Gauss）</vt:lpstr>
      <vt:lpstr>随机变量的分布----正态分布（Gauss）</vt:lpstr>
      <vt:lpstr>随机变量的分布----正态分布（GUASS）</vt:lpstr>
      <vt:lpstr>t分布</vt:lpstr>
      <vt:lpstr>随机误差的处理</vt:lpstr>
      <vt:lpstr>随机误差的处理举例</vt:lpstr>
      <vt:lpstr>完整的测量结果表示</vt:lpstr>
      <vt:lpstr>§1-2  测量误差与不确定度</vt:lpstr>
      <vt:lpstr>直接测量量不确定度的估算</vt:lpstr>
      <vt:lpstr>直接测量量不确定度的估算</vt:lpstr>
      <vt:lpstr>直接测量量不确定度的估算</vt:lpstr>
      <vt:lpstr>间接测量量的不确定度合成</vt:lpstr>
      <vt:lpstr>间接测量量的不确定度合成过程</vt:lpstr>
      <vt:lpstr>1. 直接测量量的读数应反映仪器的准确度</vt:lpstr>
      <vt:lpstr>直接读数注意事项</vt:lpstr>
      <vt:lpstr>2. 中间运算结果的有效位数</vt:lpstr>
      <vt:lpstr>3. 测量结果表达式中的有效位数</vt:lpstr>
      <vt:lpstr>图例如右: 用坐标纸作图； 图名、轴、点、线（光滑连线，极特殊时才能连折线）、线上特征点标注与参数计算。</vt:lpstr>
      <vt:lpstr>1. 多个图线在一个坐标系下时，实验点符、线型要有区别以示区分（如同一样品多个条件下的测试、多个样品的测试，画在一个坐标系下以清楚地做比较）。 2. 自变量相同但因变量不同的图线需要画在一张图上时可以左右各有一个纵轴。 3. 特殊情况下坐标轴可以取对数</vt:lpstr>
      <vt:lpstr>PowerPoint 演示文稿</vt:lpstr>
      <vt:lpstr>§4 最小二乘法处理实验数据</vt:lpstr>
      <vt:lpstr>PowerPoint 演示文稿</vt:lpstr>
      <vt:lpstr>PowerPoint 演示文稿</vt:lpstr>
      <vt:lpstr>§5  电磁学实验基本仪器</vt:lpstr>
      <vt:lpstr>§6 光学实验预备知识</vt:lpstr>
    </vt:vector>
  </TitlesOfParts>
  <Company>gplab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普通物理实验课程绪论</dc:title>
  <dc:creator>jqz</dc:creator>
  <cp:lastModifiedBy>JIN Qingzhen</cp:lastModifiedBy>
  <cp:revision>253</cp:revision>
  <dcterms:created xsi:type="dcterms:W3CDTF">2001-08-22T02:07:08Z</dcterms:created>
  <dcterms:modified xsi:type="dcterms:W3CDTF">2020-11-09T07:25:48Z</dcterms:modified>
</cp:coreProperties>
</file>