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6" d="100"/>
          <a:sy n="76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 flipH="1">
            <a:off x="12889681" y="3448000"/>
            <a:ext cx="1" cy="9399503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32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System/Project:</a:t>
            </a:r>
          </a:p>
        </p:txBody>
      </p:sp>
      <p:sp>
        <p:nvSpPr>
          <p:cNvPr id="133" name="Line"/>
          <p:cNvSpPr/>
          <p:nvPr/>
        </p:nvSpPr>
        <p:spPr>
          <a:xfrm>
            <a:off x="4280070" y="2030977"/>
            <a:ext cx="100542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Date:"/>
          <p:cNvSpPr txBox="1"/>
          <p:nvPr/>
        </p:nvSpPr>
        <p:spPr>
          <a:xfrm>
            <a:off x="148389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Date:</a:t>
            </a:r>
          </a:p>
        </p:txBody>
      </p:sp>
      <p:sp>
        <p:nvSpPr>
          <p:cNvPr id="135" name="Line"/>
          <p:cNvSpPr/>
          <p:nvPr/>
        </p:nvSpPr>
        <p:spPr>
          <a:xfrm>
            <a:off x="16233487" y="2716960"/>
            <a:ext cx="1919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Architect/Team:"/>
          <p:cNvSpPr txBox="1"/>
          <p:nvPr/>
        </p:nvSpPr>
        <p:spPr>
          <a:xfrm>
            <a:off x="6276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37" name="Line"/>
          <p:cNvSpPr/>
          <p:nvPr/>
        </p:nvSpPr>
        <p:spPr>
          <a:xfrm>
            <a:off x="4255965" y="2728065"/>
            <a:ext cx="1005429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>
            <a:off x="2442065" y="5018620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Driving Characteristics"/>
          <p:cNvSpPr txBox="1"/>
          <p:nvPr/>
        </p:nvSpPr>
        <p:spPr>
          <a:xfrm>
            <a:off x="2333501" y="3454707"/>
            <a:ext cx="483128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rPr dirty="0"/>
              <a:t>Driving Characteristics</a:t>
            </a:r>
          </a:p>
        </p:txBody>
      </p:sp>
      <p:sp>
        <p:nvSpPr>
          <p:cNvPr id="140" name="Line"/>
          <p:cNvSpPr/>
          <p:nvPr/>
        </p:nvSpPr>
        <p:spPr>
          <a:xfrm>
            <a:off x="2442065" y="5785424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>
            <a:off x="2442065" y="655222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2442065" y="731903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2442065" y="8085834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Line"/>
          <p:cNvSpPr/>
          <p:nvPr/>
        </p:nvSpPr>
        <p:spPr>
          <a:xfrm>
            <a:off x="2442065" y="885263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>
            <a:off x="2442065" y="961944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Top 3"/>
          <p:cNvSpPr txBox="1"/>
          <p:nvPr/>
        </p:nvSpPr>
        <p:spPr>
          <a:xfrm>
            <a:off x="725680" y="3454707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47" name="Rectangle"/>
          <p:cNvSpPr/>
          <p:nvPr/>
        </p:nvSpPr>
        <p:spPr>
          <a:xfrm>
            <a:off x="1097132" y="5247577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Rectangle"/>
          <p:cNvSpPr/>
          <p:nvPr/>
        </p:nvSpPr>
        <p:spPr>
          <a:xfrm>
            <a:off x="1097132" y="454598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dirty="0"/>
              <a:t>X</a:t>
            </a:r>
            <a:endParaRPr dirty="0"/>
          </a:p>
        </p:txBody>
      </p:sp>
      <p:sp>
        <p:nvSpPr>
          <p:cNvPr id="149" name="Rectangle"/>
          <p:cNvSpPr/>
          <p:nvPr/>
        </p:nvSpPr>
        <p:spPr>
          <a:xfrm>
            <a:off x="1097132" y="5988981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dirty="0"/>
          </a:p>
        </p:txBody>
      </p:sp>
      <p:sp>
        <p:nvSpPr>
          <p:cNvPr id="150" name="Rectangle"/>
          <p:cNvSpPr/>
          <p:nvPr/>
        </p:nvSpPr>
        <p:spPr>
          <a:xfrm>
            <a:off x="1097132" y="675578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en-US" dirty="0"/>
              <a:t>XX</a:t>
            </a:r>
            <a:endParaRPr dirty="0"/>
          </a:p>
        </p:txBody>
      </p:sp>
      <p:sp>
        <p:nvSpPr>
          <p:cNvPr id="151" name="Rectangle"/>
          <p:cNvSpPr/>
          <p:nvPr/>
        </p:nvSpPr>
        <p:spPr>
          <a:xfrm>
            <a:off x="1097132" y="7535287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1097132" y="8289391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1112360" y="5987848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</a:p>
        </p:txBody>
      </p:sp>
      <p:sp>
        <p:nvSpPr>
          <p:cNvPr id="154" name="Line"/>
          <p:cNvSpPr/>
          <p:nvPr/>
        </p:nvSpPr>
        <p:spPr>
          <a:xfrm>
            <a:off x="7895447" y="5018620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5" name="Implicit Characteristics"/>
          <p:cNvSpPr txBox="1"/>
          <p:nvPr/>
        </p:nvSpPr>
        <p:spPr>
          <a:xfrm>
            <a:off x="7786883" y="3454707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56" name="Line"/>
          <p:cNvSpPr/>
          <p:nvPr/>
        </p:nvSpPr>
        <p:spPr>
          <a:xfrm>
            <a:off x="7895447" y="5785424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7895447" y="6552228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8" name="security"/>
          <p:cNvSpPr txBox="1"/>
          <p:nvPr/>
        </p:nvSpPr>
        <p:spPr>
          <a:xfrm>
            <a:off x="7890291" y="5180440"/>
            <a:ext cx="148907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dirty="0"/>
              <a:t>security</a:t>
            </a:r>
          </a:p>
        </p:txBody>
      </p:sp>
      <p:sp>
        <p:nvSpPr>
          <p:cNvPr id="159" name="feasibility (cost/time)"/>
          <p:cNvSpPr txBox="1"/>
          <p:nvPr/>
        </p:nvSpPr>
        <p:spPr>
          <a:xfrm>
            <a:off x="7890291" y="4397204"/>
            <a:ext cx="36409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dirty="0"/>
              <a:t>feasibility (cost/time)</a:t>
            </a:r>
          </a:p>
        </p:txBody>
      </p:sp>
      <p:sp>
        <p:nvSpPr>
          <p:cNvPr id="160" name="Line"/>
          <p:cNvSpPr/>
          <p:nvPr/>
        </p:nvSpPr>
        <p:spPr>
          <a:xfrm>
            <a:off x="7895447" y="7352679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1" name="Others Considered"/>
          <p:cNvSpPr txBox="1"/>
          <p:nvPr/>
        </p:nvSpPr>
        <p:spPr>
          <a:xfrm>
            <a:off x="7843208" y="8772525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62" name="Line"/>
          <p:cNvSpPr/>
          <p:nvPr/>
        </p:nvSpPr>
        <p:spPr>
          <a:xfrm>
            <a:off x="7895447" y="10001506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>
            <a:off x="7895447" y="10768310"/>
            <a:ext cx="429625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7905784" y="1153511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>
            <a:off x="7905784" y="1230191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6" name="Identify no more than 7 driving characteristics.…"/>
          <p:cNvSpPr txBox="1"/>
          <p:nvPr/>
        </p:nvSpPr>
        <p:spPr>
          <a:xfrm>
            <a:off x="736792" y="10273009"/>
            <a:ext cx="6847711" cy="2726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rPr dirty="0"/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rPr dirty="0"/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rPr dirty="0"/>
              <a:t>Implicit characteristics can become driving characteristics if they are </a:t>
            </a:r>
            <a:r>
              <a:rPr i="1" dirty="0"/>
              <a:t>critical </a:t>
            </a:r>
            <a:r>
              <a:rPr dirty="0"/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rPr dirty="0"/>
              <a:t>Add additional characteristics identified that weren’t deemed as important as the list of 7 to the </a:t>
            </a:r>
            <a:r>
              <a:rPr i="1" dirty="0"/>
              <a:t>Others Considered</a:t>
            </a:r>
            <a:r>
              <a:rPr dirty="0"/>
              <a:t> list.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rPr dirty="0"/>
              <a:t>Definitions are on the following pages</a:t>
            </a:r>
          </a:p>
        </p:txBody>
      </p:sp>
      <p:sp>
        <p:nvSpPr>
          <p:cNvPr id="167" name="Instructions"/>
          <p:cNvSpPr txBox="1"/>
          <p:nvPr/>
        </p:nvSpPr>
        <p:spPr>
          <a:xfrm>
            <a:off x="578080" y="9848218"/>
            <a:ext cx="1702410" cy="4363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68" name="maintainability"/>
          <p:cNvSpPr txBox="1"/>
          <p:nvPr/>
        </p:nvSpPr>
        <p:spPr>
          <a:xfrm>
            <a:off x="7888830" y="5946471"/>
            <a:ext cx="259740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maintainability</a:t>
            </a:r>
          </a:p>
        </p:txBody>
      </p:sp>
      <p:sp>
        <p:nvSpPr>
          <p:cNvPr id="169" name="observability"/>
          <p:cNvSpPr txBox="1"/>
          <p:nvPr/>
        </p:nvSpPr>
        <p:spPr>
          <a:xfrm>
            <a:off x="7888830" y="6742309"/>
            <a:ext cx="227786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/>
              <a:t>observability</a:t>
            </a:r>
            <a:endParaRPr dirty="0"/>
          </a:p>
        </p:txBody>
      </p:sp>
      <p:sp>
        <p:nvSpPr>
          <p:cNvPr id="170" name="Common Architecture Characteristics"/>
          <p:cNvSpPr txBox="1"/>
          <p:nvPr/>
        </p:nvSpPr>
        <p:spPr>
          <a:xfrm>
            <a:off x="14617460" y="3451692"/>
            <a:ext cx="7073190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Common Architecture Characteristics</a:t>
            </a:r>
          </a:p>
        </p:txBody>
      </p:sp>
      <p:sp>
        <p:nvSpPr>
          <p:cNvPr id="171" name="performance"/>
          <p:cNvSpPr txBox="1"/>
          <p:nvPr/>
        </p:nvSpPr>
        <p:spPr>
          <a:xfrm>
            <a:off x="13694992" y="4205959"/>
            <a:ext cx="23219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performance</a:t>
            </a:r>
          </a:p>
        </p:txBody>
      </p:sp>
      <p:sp>
        <p:nvSpPr>
          <p:cNvPr id="172" name="testability"/>
          <p:cNvSpPr txBox="1"/>
          <p:nvPr/>
        </p:nvSpPr>
        <p:spPr>
          <a:xfrm>
            <a:off x="20911154" y="4948763"/>
            <a:ext cx="178549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</a:p>
        </p:txBody>
      </p:sp>
      <p:sp>
        <p:nvSpPr>
          <p:cNvPr id="173" name="availability"/>
          <p:cNvSpPr txBox="1"/>
          <p:nvPr/>
        </p:nvSpPr>
        <p:spPr>
          <a:xfrm>
            <a:off x="13714733" y="5739243"/>
            <a:ext cx="191922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availability</a:t>
            </a:r>
          </a:p>
        </p:txBody>
      </p:sp>
      <p:sp>
        <p:nvSpPr>
          <p:cNvPr id="174" name="fault tolerance"/>
          <p:cNvSpPr txBox="1"/>
          <p:nvPr/>
        </p:nvSpPr>
        <p:spPr>
          <a:xfrm>
            <a:off x="13695297" y="6512234"/>
            <a:ext cx="2575688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</a:p>
        </p:txBody>
      </p:sp>
      <p:sp>
        <p:nvSpPr>
          <p:cNvPr id="175" name="recoverability"/>
          <p:cNvSpPr txBox="1"/>
          <p:nvPr/>
        </p:nvSpPr>
        <p:spPr>
          <a:xfrm>
            <a:off x="20912026" y="8042998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recoverability</a:t>
            </a:r>
          </a:p>
        </p:txBody>
      </p:sp>
      <p:sp>
        <p:nvSpPr>
          <p:cNvPr id="176" name="scalability"/>
          <p:cNvSpPr txBox="1"/>
          <p:nvPr/>
        </p:nvSpPr>
        <p:spPr>
          <a:xfrm>
            <a:off x="13716834" y="7272131"/>
            <a:ext cx="18346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scalability</a:t>
            </a:r>
          </a:p>
        </p:txBody>
      </p:sp>
      <p:sp>
        <p:nvSpPr>
          <p:cNvPr id="177" name="interoperability"/>
          <p:cNvSpPr txBox="1"/>
          <p:nvPr/>
        </p:nvSpPr>
        <p:spPr>
          <a:xfrm>
            <a:off x="17269379" y="730681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interoperability</a:t>
            </a:r>
          </a:p>
        </p:txBody>
      </p:sp>
      <p:sp>
        <p:nvSpPr>
          <p:cNvPr id="178" name="concurrency"/>
          <p:cNvSpPr txBox="1"/>
          <p:nvPr/>
        </p:nvSpPr>
        <p:spPr>
          <a:xfrm>
            <a:off x="17277874" y="802251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concurrency</a:t>
            </a:r>
          </a:p>
        </p:txBody>
      </p:sp>
      <p:sp>
        <p:nvSpPr>
          <p:cNvPr id="179" name="extensibility"/>
          <p:cNvSpPr txBox="1"/>
          <p:nvPr/>
        </p:nvSpPr>
        <p:spPr>
          <a:xfrm>
            <a:off x="17280872" y="6529288"/>
            <a:ext cx="2159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extensibility</a:t>
            </a:r>
          </a:p>
        </p:txBody>
      </p:sp>
      <p:sp>
        <p:nvSpPr>
          <p:cNvPr id="180" name="adaptability"/>
          <p:cNvSpPr txBox="1"/>
          <p:nvPr/>
        </p:nvSpPr>
        <p:spPr>
          <a:xfrm>
            <a:off x="17307479" y="5813454"/>
            <a:ext cx="2131442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adaptability</a:t>
            </a:r>
          </a:p>
        </p:txBody>
      </p:sp>
      <p:sp>
        <p:nvSpPr>
          <p:cNvPr id="181" name="responsiveness"/>
          <p:cNvSpPr txBox="1"/>
          <p:nvPr/>
        </p:nvSpPr>
        <p:spPr>
          <a:xfrm>
            <a:off x="13694992" y="4940851"/>
            <a:ext cx="279476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</a:p>
        </p:txBody>
      </p:sp>
      <p:sp>
        <p:nvSpPr>
          <p:cNvPr id="182" name="deployability"/>
          <p:cNvSpPr txBox="1"/>
          <p:nvPr/>
        </p:nvSpPr>
        <p:spPr>
          <a:xfrm>
            <a:off x="20895643" y="4218659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83" name="workflow"/>
          <p:cNvSpPr txBox="1"/>
          <p:nvPr/>
        </p:nvSpPr>
        <p:spPr>
          <a:xfrm>
            <a:off x="20911154" y="6515848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workflow</a:t>
            </a:r>
          </a:p>
        </p:txBody>
      </p:sp>
      <p:sp>
        <p:nvSpPr>
          <p:cNvPr id="184" name="elasticity"/>
          <p:cNvSpPr txBox="1"/>
          <p:nvPr/>
        </p:nvSpPr>
        <p:spPr>
          <a:xfrm>
            <a:off x="13716834" y="802251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elasticity</a:t>
            </a:r>
          </a:p>
        </p:txBody>
      </p:sp>
      <p:sp>
        <p:nvSpPr>
          <p:cNvPr id="185" name="configurability"/>
          <p:cNvSpPr txBox="1"/>
          <p:nvPr/>
        </p:nvSpPr>
        <p:spPr>
          <a:xfrm>
            <a:off x="20911154" y="7285325"/>
            <a:ext cx="2540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configurability</a:t>
            </a:r>
          </a:p>
        </p:txBody>
      </p:sp>
      <p:sp>
        <p:nvSpPr>
          <p:cNvPr id="186" name="abstraction"/>
          <p:cNvSpPr txBox="1"/>
          <p:nvPr/>
        </p:nvSpPr>
        <p:spPr>
          <a:xfrm>
            <a:off x="20894229" y="5748010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87" name="data integrity"/>
          <p:cNvSpPr txBox="1"/>
          <p:nvPr/>
        </p:nvSpPr>
        <p:spPr>
          <a:xfrm>
            <a:off x="17324383" y="4205888"/>
            <a:ext cx="23783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integrity</a:t>
            </a:r>
          </a:p>
        </p:txBody>
      </p:sp>
      <p:sp>
        <p:nvSpPr>
          <p:cNvPr id="188" name="data consistency"/>
          <p:cNvSpPr txBox="1"/>
          <p:nvPr/>
        </p:nvSpPr>
        <p:spPr>
          <a:xfrm>
            <a:off x="17311683" y="4948763"/>
            <a:ext cx="304889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data consistency</a:t>
            </a:r>
          </a:p>
        </p:txBody>
      </p:sp>
      <p:sp>
        <p:nvSpPr>
          <p:cNvPr id="189" name="Line"/>
          <p:cNvSpPr/>
          <p:nvPr/>
        </p:nvSpPr>
        <p:spPr>
          <a:xfrm flipV="1">
            <a:off x="13600366" y="4382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13600366" y="5942703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13574966" y="7425510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17227074" y="43566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7201674" y="5998663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198" name="Group"/>
          <p:cNvGrpSpPr/>
          <p:nvPr/>
        </p:nvGrpSpPr>
        <p:grpSpPr>
          <a:xfrm>
            <a:off x="14609772" y="11716050"/>
            <a:ext cx="8103181" cy="1131453"/>
            <a:chOff x="0" y="0"/>
            <a:chExt cx="8103179" cy="1131451"/>
          </a:xfrm>
        </p:grpSpPr>
        <p:sp>
          <p:nvSpPr>
            <p:cNvPr id="194" name="denotes characteristics that are related; some systems only need one of these, other systems may need both"/>
            <p:cNvSpPr txBox="1"/>
            <p:nvPr/>
          </p:nvSpPr>
          <p:spPr>
            <a:xfrm>
              <a:off x="536195" y="155811"/>
              <a:ext cx="7566985" cy="845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denotes characteristics that are related; some systems only need one of these, other systems may need both</a:t>
              </a:r>
            </a:p>
          </p:txBody>
        </p:sp>
        <p:sp>
          <p:nvSpPr>
            <p:cNvPr id="195" name="a"/>
            <p:cNvSpPr txBox="1"/>
            <p:nvPr/>
          </p:nvSpPr>
          <p:spPr>
            <a:xfrm>
              <a:off x="103372" y="0"/>
              <a:ext cx="271159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96" name="b"/>
            <p:cNvSpPr txBox="1"/>
            <p:nvPr/>
          </p:nvSpPr>
          <p:spPr>
            <a:xfrm>
              <a:off x="65272" y="682430"/>
              <a:ext cx="287516" cy="4490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821531">
                <a:defRPr sz="2300" b="0">
                  <a:solidFill>
                    <a:srgbClr val="424242"/>
                  </a:solidFill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197" name="Line"/>
            <p:cNvSpPr/>
            <p:nvPr/>
          </p:nvSpPr>
          <p:spPr>
            <a:xfrm flipV="1">
              <a:off x="-1" y="130365"/>
              <a:ext cx="2" cy="91237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99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Domain/Quantum:"/>
          <p:cNvSpPr txBox="1"/>
          <p:nvPr/>
        </p:nvSpPr>
        <p:spPr>
          <a:xfrm>
            <a:off x="14824247" y="1493165"/>
            <a:ext cx="396712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Domain/Quantum:</a:t>
            </a:r>
          </a:p>
        </p:txBody>
      </p:sp>
      <p:sp>
        <p:nvSpPr>
          <p:cNvPr id="202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Next Review:"/>
          <p:cNvSpPr txBox="1"/>
          <p:nvPr/>
        </p:nvSpPr>
        <p:spPr>
          <a:xfrm>
            <a:off x="18587477" y="2208901"/>
            <a:ext cx="288401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Next Review:</a:t>
            </a:r>
          </a:p>
        </p:txBody>
      </p:sp>
      <p:sp>
        <p:nvSpPr>
          <p:cNvPr id="204" name="Line"/>
          <p:cNvSpPr/>
          <p:nvPr/>
        </p:nvSpPr>
        <p:spPr>
          <a:xfrm>
            <a:off x="21526371" y="2716960"/>
            <a:ext cx="19742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>
            <a:off x="7895750" y="808636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Composite Architecture Characteristics"/>
          <p:cNvSpPr txBox="1"/>
          <p:nvPr/>
        </p:nvSpPr>
        <p:spPr>
          <a:xfrm>
            <a:off x="14627273" y="8998529"/>
            <a:ext cx="7368973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Composite Architecture Characteristics</a:t>
            </a:r>
          </a:p>
        </p:txBody>
      </p:sp>
      <p:sp>
        <p:nvSpPr>
          <p:cNvPr id="207" name="maintainability, testability, deployability"/>
          <p:cNvSpPr txBox="1"/>
          <p:nvPr/>
        </p:nvSpPr>
        <p:spPr>
          <a:xfrm>
            <a:off x="16369926" y="9791455"/>
            <a:ext cx="6739637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maintainability, testability, deployability</a:t>
            </a:r>
          </a:p>
        </p:txBody>
      </p:sp>
      <p:sp>
        <p:nvSpPr>
          <p:cNvPr id="208" name="availability, testability, data integrity,…"/>
          <p:cNvSpPr txBox="1"/>
          <p:nvPr/>
        </p:nvSpPr>
        <p:spPr>
          <a:xfrm>
            <a:off x="16418221" y="10557486"/>
            <a:ext cx="6322823" cy="1046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 defTabSz="821531">
              <a:defRPr b="0">
                <a:solidFill>
                  <a:srgbClr val="424242"/>
                </a:solidFill>
              </a:defRPr>
            </a:pPr>
            <a:r>
              <a:t>availability, testability, data integrity, </a:t>
            </a:r>
          </a:p>
          <a:p>
            <a:pPr algn="l" defTabSz="821531">
              <a:defRPr b="0">
                <a:solidFill>
                  <a:srgbClr val="424242"/>
                </a:solidFill>
              </a:defRPr>
            </a:pPr>
            <a:r>
              <a:t>data consistency, fault tolerance</a:t>
            </a:r>
          </a:p>
        </p:txBody>
      </p:sp>
      <p:sp>
        <p:nvSpPr>
          <p:cNvPr id="209" name="agility"/>
          <p:cNvSpPr txBox="1"/>
          <p:nvPr/>
        </p:nvSpPr>
        <p:spPr>
          <a:xfrm>
            <a:off x="14123419" y="9812093"/>
            <a:ext cx="1101853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agility</a:t>
            </a:r>
          </a:p>
        </p:txBody>
      </p:sp>
      <p:sp>
        <p:nvSpPr>
          <p:cNvPr id="210" name="reliability"/>
          <p:cNvSpPr txBox="1"/>
          <p:nvPr/>
        </p:nvSpPr>
        <p:spPr>
          <a:xfrm>
            <a:off x="14114459" y="10634076"/>
            <a:ext cx="1602868" cy="54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reliability</a:t>
            </a:r>
          </a:p>
        </p:txBody>
      </p:sp>
      <p:sp>
        <p:nvSpPr>
          <p:cNvPr id="211" name="Line"/>
          <p:cNvSpPr/>
          <p:nvPr/>
        </p:nvSpPr>
        <p:spPr>
          <a:xfrm>
            <a:off x="15341144" y="10086159"/>
            <a:ext cx="977330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5785644" y="10908142"/>
            <a:ext cx="570691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  <p:sp>
        <p:nvSpPr>
          <p:cNvPr id="5" name="security">
            <a:extLst>
              <a:ext uri="{FF2B5EF4-FFF2-40B4-BE49-F238E27FC236}">
                <a16:creationId xmlns:a16="http://schemas.microsoft.com/office/drawing/2014/main" id="{D296C944-B30B-0702-71D5-6A6B55321948}"/>
              </a:ext>
            </a:extLst>
          </p:cNvPr>
          <p:cNvSpPr txBox="1"/>
          <p:nvPr/>
        </p:nvSpPr>
        <p:spPr>
          <a:xfrm>
            <a:off x="2442065" y="5910108"/>
            <a:ext cx="1609414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agility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6" name="security">
            <a:extLst>
              <a:ext uri="{FF2B5EF4-FFF2-40B4-BE49-F238E27FC236}">
                <a16:creationId xmlns:a16="http://schemas.microsoft.com/office/drawing/2014/main" id="{FD74483F-C942-A723-D6FE-C86313DE094A}"/>
              </a:ext>
            </a:extLst>
          </p:cNvPr>
          <p:cNvSpPr txBox="1"/>
          <p:nvPr/>
        </p:nvSpPr>
        <p:spPr>
          <a:xfrm>
            <a:off x="2409873" y="6685365"/>
            <a:ext cx="3597138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interoperability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7" name="security">
            <a:extLst>
              <a:ext uri="{FF2B5EF4-FFF2-40B4-BE49-F238E27FC236}">
                <a16:creationId xmlns:a16="http://schemas.microsoft.com/office/drawing/2014/main" id="{97DF3152-1893-DFE0-EDDF-C1A0ACE4909F}"/>
              </a:ext>
            </a:extLst>
          </p:cNvPr>
          <p:cNvSpPr txBox="1"/>
          <p:nvPr/>
        </p:nvSpPr>
        <p:spPr>
          <a:xfrm>
            <a:off x="2426241" y="4395961"/>
            <a:ext cx="2741134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availability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8" name="security">
            <a:extLst>
              <a:ext uri="{FF2B5EF4-FFF2-40B4-BE49-F238E27FC236}">
                <a16:creationId xmlns:a16="http://schemas.microsoft.com/office/drawing/2014/main" id="{7AB386BA-4B4E-CACF-1CDD-A52D4372B63D}"/>
              </a:ext>
            </a:extLst>
          </p:cNvPr>
          <p:cNvSpPr txBox="1"/>
          <p:nvPr/>
        </p:nvSpPr>
        <p:spPr>
          <a:xfrm>
            <a:off x="2351231" y="8199631"/>
            <a:ext cx="243496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scalability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9" name="observability">
            <a:extLst>
              <a:ext uri="{FF2B5EF4-FFF2-40B4-BE49-F238E27FC236}">
                <a16:creationId xmlns:a16="http://schemas.microsoft.com/office/drawing/2014/main" id="{915B9BFC-E024-942E-0AEC-D28A53711C09}"/>
              </a:ext>
            </a:extLst>
          </p:cNvPr>
          <p:cNvSpPr txBox="1"/>
          <p:nvPr/>
        </p:nvSpPr>
        <p:spPr>
          <a:xfrm>
            <a:off x="2381740" y="7403982"/>
            <a:ext cx="346889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configurability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5627B-6AB8-E5AC-FCCE-E31CBC8C8B62}"/>
              </a:ext>
            </a:extLst>
          </p:cNvPr>
          <p:cNvSpPr txBox="1"/>
          <p:nvPr/>
        </p:nvSpPr>
        <p:spPr>
          <a:xfrm>
            <a:off x="1015927" y="5249197"/>
            <a:ext cx="61162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</a:p>
        </p:txBody>
      </p:sp>
      <p:sp>
        <p:nvSpPr>
          <p:cNvPr id="14" name="security">
            <a:extLst>
              <a:ext uri="{FF2B5EF4-FFF2-40B4-BE49-F238E27FC236}">
                <a16:creationId xmlns:a16="http://schemas.microsoft.com/office/drawing/2014/main" id="{0EF3576D-F1CE-1DB6-AFAA-A2563E00E075}"/>
              </a:ext>
            </a:extLst>
          </p:cNvPr>
          <p:cNvSpPr txBox="1"/>
          <p:nvPr/>
        </p:nvSpPr>
        <p:spPr>
          <a:xfrm>
            <a:off x="2396585" y="8989691"/>
            <a:ext cx="2794034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extensibility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01953-EED6-14E0-8D1C-38EE336A6D02}"/>
              </a:ext>
            </a:extLst>
          </p:cNvPr>
          <p:cNvSpPr txBox="1"/>
          <p:nvPr/>
        </p:nvSpPr>
        <p:spPr>
          <a:xfrm>
            <a:off x="1025851" y="4518948"/>
            <a:ext cx="611622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85ABFC83-6A7C-D9E6-B051-7078F6867BA3}"/>
              </a:ext>
            </a:extLst>
          </p:cNvPr>
          <p:cNvSpPr/>
          <p:nvPr/>
        </p:nvSpPr>
        <p:spPr>
          <a:xfrm>
            <a:off x="1094664" y="9101690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" name="security">
            <a:extLst>
              <a:ext uri="{FF2B5EF4-FFF2-40B4-BE49-F238E27FC236}">
                <a16:creationId xmlns:a16="http://schemas.microsoft.com/office/drawing/2014/main" id="{2492BE12-614F-05E7-7A47-DDBABA30D973}"/>
              </a:ext>
            </a:extLst>
          </p:cNvPr>
          <p:cNvSpPr txBox="1"/>
          <p:nvPr/>
        </p:nvSpPr>
        <p:spPr>
          <a:xfrm>
            <a:off x="2400005" y="5102577"/>
            <a:ext cx="318837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responsiveness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21" name="security">
            <a:extLst>
              <a:ext uri="{FF2B5EF4-FFF2-40B4-BE49-F238E27FC236}">
                <a16:creationId xmlns:a16="http://schemas.microsoft.com/office/drawing/2014/main" id="{AB82ABF5-90D9-AB49-7657-8DBDE2DEB6D2}"/>
              </a:ext>
            </a:extLst>
          </p:cNvPr>
          <p:cNvSpPr txBox="1"/>
          <p:nvPr/>
        </p:nvSpPr>
        <p:spPr>
          <a:xfrm>
            <a:off x="4289015" y="1435763"/>
            <a:ext cx="2877390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MobilityCorp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22" name="security">
            <a:extLst>
              <a:ext uri="{FF2B5EF4-FFF2-40B4-BE49-F238E27FC236}">
                <a16:creationId xmlns:a16="http://schemas.microsoft.com/office/drawing/2014/main" id="{312C5C76-C47F-78A8-3CFA-A995624FCAEF}"/>
              </a:ext>
            </a:extLst>
          </p:cNvPr>
          <p:cNvSpPr txBox="1"/>
          <p:nvPr/>
        </p:nvSpPr>
        <p:spPr>
          <a:xfrm>
            <a:off x="18808331" y="1545635"/>
            <a:ext cx="4009110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Human Resources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23" name="security">
            <a:extLst>
              <a:ext uri="{FF2B5EF4-FFF2-40B4-BE49-F238E27FC236}">
                <a16:creationId xmlns:a16="http://schemas.microsoft.com/office/drawing/2014/main" id="{FA7EA63B-CD54-B848-6CCF-5EBA64EBAFB2}"/>
              </a:ext>
            </a:extLst>
          </p:cNvPr>
          <p:cNvSpPr txBox="1"/>
          <p:nvPr/>
        </p:nvSpPr>
        <p:spPr>
          <a:xfrm>
            <a:off x="4258754" y="2121853"/>
            <a:ext cx="208390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Katalysis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2" name="security">
            <a:extLst>
              <a:ext uri="{FF2B5EF4-FFF2-40B4-BE49-F238E27FC236}">
                <a16:creationId xmlns:a16="http://schemas.microsoft.com/office/drawing/2014/main" id="{1958DD77-2E2E-AFA1-85C4-18278D8274CD}"/>
              </a:ext>
            </a:extLst>
          </p:cNvPr>
          <p:cNvSpPr txBox="1"/>
          <p:nvPr/>
        </p:nvSpPr>
        <p:spPr>
          <a:xfrm>
            <a:off x="16187765" y="2108908"/>
            <a:ext cx="205184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10/19/25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  <p:sp>
        <p:nvSpPr>
          <p:cNvPr id="3" name="security">
            <a:extLst>
              <a:ext uri="{FF2B5EF4-FFF2-40B4-BE49-F238E27FC236}">
                <a16:creationId xmlns:a16="http://schemas.microsoft.com/office/drawing/2014/main" id="{51A3F6F9-AB27-1D2E-4A98-2706E298554B}"/>
              </a:ext>
            </a:extLst>
          </p:cNvPr>
          <p:cNvSpPr txBox="1"/>
          <p:nvPr/>
        </p:nvSpPr>
        <p:spPr>
          <a:xfrm>
            <a:off x="21399566" y="2122062"/>
            <a:ext cx="205184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Lucida Handwriting" panose="03010101010101010101" pitchFamily="66" charset="0"/>
                <a:cs typeface="MV Boli" panose="02000500030200090000" pitchFamily="2" charset="0"/>
              </a:rPr>
              <a:t>10/20/25</a:t>
            </a:r>
            <a:endParaRPr dirty="0">
              <a:solidFill>
                <a:schemeClr val="tx1"/>
              </a:solidFill>
              <a:latin typeface="Lucida Handwriting" panose="03010101010101010101" pitchFamily="66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20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21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22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23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24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25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26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7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8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9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30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31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32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33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34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35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36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7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8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9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40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41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rPr dirty="0"/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42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</a:t>
            </a:r>
            <a:r>
              <a:rPr lang="en-US"/>
              <a:t>a</a:t>
            </a:r>
            <a:r>
              <a:t>nd and respond quickly to unexpected or anticipated extreme loads (e.g., going from 20 to 250,000 users instantly)</a:t>
            </a:r>
          </a:p>
        </p:txBody>
      </p:sp>
      <p:sp>
        <p:nvSpPr>
          <p:cNvPr id="243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44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45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46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7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8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9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50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51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52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5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6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7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60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61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62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63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64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65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66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7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8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9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70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71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72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73" name="Last updated March 2024"/>
          <p:cNvSpPr txBox="1"/>
          <p:nvPr/>
        </p:nvSpPr>
        <p:spPr>
          <a:xfrm>
            <a:off x="157326" y="13265305"/>
            <a:ext cx="2347469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March 2024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678</Words>
  <Application>Microsoft Office PowerPoint</Application>
  <PresentationFormat>Custom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Bookman Old Style</vt:lpstr>
      <vt:lpstr>Gill Sans Light</vt:lpstr>
      <vt:lpstr>Helvetica Neue</vt:lpstr>
      <vt:lpstr>Helvetica Neue Light</vt:lpstr>
      <vt:lpstr>Helvetica Neue Medium</vt:lpstr>
      <vt:lpstr>Lucida Handwriting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Amiya Bhattacharya</cp:lastModifiedBy>
  <cp:revision>5</cp:revision>
  <dcterms:modified xsi:type="dcterms:W3CDTF">2025-10-19T19:46:37Z</dcterms:modified>
</cp:coreProperties>
</file>